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72" r:id="rId2"/>
    <p:sldId id="275" r:id="rId3"/>
    <p:sldId id="277" r:id="rId4"/>
    <p:sldId id="28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9" r:id="rId13"/>
    <p:sldId id="285" r:id="rId14"/>
    <p:sldId id="286" r:id="rId15"/>
    <p:sldId id="287" r:id="rId1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32" autoAdjust="0"/>
  </p:normalViewPr>
  <p:slideViewPr>
    <p:cSldViewPr snapToGrid="0">
      <p:cViewPr varScale="1">
        <p:scale>
          <a:sx n="109" d="100"/>
          <a:sy n="109" d="100"/>
        </p:scale>
        <p:origin x="-1518" y="-90"/>
      </p:cViewPr>
      <p:guideLst>
        <p:guide orient="horz" pos="1296"/>
        <p:guide orient="horz" pos="3746"/>
        <p:guide orient="horz" pos="2162"/>
        <p:guide orient="horz" pos="1014"/>
        <p:guide orient="horz" pos="3496"/>
        <p:guide pos="2880"/>
        <p:guide pos="510"/>
        <p:guide pos="5245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dirty="0"/>
              <a:t>CKD: Chapter 4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Cardiovascular disease in patients with CKD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death following a CV </a:t>
            </a:r>
            <a:br>
              <a:rPr lang="en-US" dirty="0" smtClean="0"/>
            </a:br>
            <a:r>
              <a:rPr lang="en-US" dirty="0" smtClean="0"/>
              <a:t>procedure (PCI/CABG), by CKD status, 2010</a:t>
            </a:r>
            <a:br>
              <a:rPr lang="en-US" dirty="0" smtClean="0"/>
            </a:br>
            <a:r>
              <a:rPr lang="en-US" sz="1600" dirty="0" smtClean="0"/>
              <a:t>Figure 4.7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 first CVD diag. in 2007–2008.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3873" y="2074288"/>
            <a:ext cx="2063500" cy="2715774"/>
          </a:xfrm>
          <a:prstGeom prst="rect">
            <a:avLst/>
          </a:prstGeom>
        </p:spPr>
      </p:pic>
      <p:pic>
        <p:nvPicPr>
          <p:cNvPr id="4098" name="Picture 2" descr="\\LUKE\ADR Prepress\2012 atlas\12 figure PNGs\12 vol1 figure PNGs\vol1 ch04 pngs\1 ch04 fig 7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2057399"/>
            <a:ext cx="5911260" cy="2215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Cardiovascular disease &amp; </a:t>
            </a:r>
            <a:br>
              <a:rPr lang="en-US" dirty="0" smtClean="0"/>
            </a:br>
            <a:r>
              <a:rPr lang="en-US" dirty="0" smtClean="0"/>
              <a:t>pharmacological interventions </a:t>
            </a:r>
            <a:br>
              <a:rPr lang="en-US" dirty="0" smtClean="0"/>
            </a:br>
            <a:r>
              <a:rPr lang="en-US" dirty="0" smtClean="0"/>
              <a:t>(row percent), by diagnosis &amp; CKD stage</a:t>
            </a:r>
            <a:br>
              <a:rPr lang="en-US" dirty="0" smtClean="0"/>
            </a:br>
            <a:r>
              <a:rPr lang="en-US" sz="1600" dirty="0" smtClean="0"/>
              <a:t>Table 4.b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Medicare patients with Medicare Parts A, B, &amp; D enrollment.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3" name="Picture 3" descr="\\LUKE\ADR Prepress\2012 atlas\12 figure PNGs\12 vol1 figure PNGs\vol1 ch04 pngs\1 ch04 table 4.b1.png"/>
          <p:cNvPicPr>
            <a:picLocks noChangeAspect="1" noChangeArrowheads="1"/>
          </p:cNvPicPr>
          <p:nvPr/>
        </p:nvPicPr>
        <p:blipFill>
          <a:blip r:embed="rId2" cstate="print"/>
          <a:srcRect l="8664" t="10791" r="8669" b="52687"/>
          <a:stretch>
            <a:fillRect/>
          </a:stretch>
        </p:blipFill>
        <p:spPr bwMode="auto">
          <a:xfrm>
            <a:off x="809625" y="1595691"/>
            <a:ext cx="5983061" cy="3420937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5345" y="2057400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Cardiovascular disease &amp; </a:t>
            </a:r>
            <a:br>
              <a:rPr lang="en-US" dirty="0" smtClean="0"/>
            </a:br>
            <a:r>
              <a:rPr lang="en-US" dirty="0" smtClean="0"/>
              <a:t>pharmacological interventions </a:t>
            </a:r>
            <a:br>
              <a:rPr lang="en-US" dirty="0" smtClean="0"/>
            </a:br>
            <a:r>
              <a:rPr lang="en-US" dirty="0" smtClean="0"/>
              <a:t>(row percent), by diagnosis &amp; CKD stage</a:t>
            </a:r>
            <a:br>
              <a:rPr lang="en-US" dirty="0" smtClean="0"/>
            </a:br>
            <a:r>
              <a:rPr lang="en-US" sz="1600" dirty="0" smtClean="0"/>
              <a:t>Table 4.b (continued, 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838790" y="5511338"/>
            <a:ext cx="1487648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Medicare patients with Medicare Parts A, b, &amp; d enrollment.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1 figure PNGs\vol1 ch04 pngs\1 ch04 table 4.b2.png"/>
          <p:cNvPicPr>
            <a:picLocks noChangeAspect="1" noChangeArrowheads="1"/>
          </p:cNvPicPr>
          <p:nvPr/>
        </p:nvPicPr>
        <p:blipFill>
          <a:blip r:embed="rId2" cstate="print"/>
          <a:srcRect l="8253" t="10648" r="8784" b="43814"/>
          <a:stretch>
            <a:fillRect/>
          </a:stretch>
        </p:blipFill>
        <p:spPr bwMode="auto">
          <a:xfrm>
            <a:off x="809625" y="1609725"/>
            <a:ext cx="5975378" cy="4244727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5453" y="2057400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of cardiac drugs, </a:t>
            </a:r>
            <a:br>
              <a:rPr lang="en-US" dirty="0" smtClean="0"/>
            </a:br>
            <a:r>
              <a:rPr lang="en-US" dirty="0" smtClean="0"/>
              <a:t>by drug class &amp; CKD status, 2010</a:t>
            </a:r>
            <a:br>
              <a:rPr lang="en-US" dirty="0" smtClean="0"/>
            </a:br>
            <a:r>
              <a:rPr lang="en-US" sz="1600" dirty="0" smtClean="0"/>
              <a:t>Figure 4.8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patients with Medicare Parts A, B, &amp; D enrollment, with a first diagnosis of CHF or MI in the year; patients with baseline disease are excluded.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2938" y="3832079"/>
            <a:ext cx="2063500" cy="2715774"/>
          </a:xfrm>
          <a:prstGeom prst="rect">
            <a:avLst/>
          </a:prstGeom>
        </p:spPr>
      </p:pic>
      <p:pic>
        <p:nvPicPr>
          <p:cNvPr id="6" name="Picture 5" descr="1 ch04 fig 8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624" y="1609724"/>
            <a:ext cx="7515229" cy="20255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Event-free &amp; overall survival </a:t>
            </a:r>
            <a:br>
              <a:rPr lang="en-US" dirty="0" smtClean="0"/>
            </a:br>
            <a:r>
              <a:rPr lang="en-US" dirty="0" smtClean="0"/>
              <a:t>following a diagnosis of CHF, </a:t>
            </a:r>
            <a:br>
              <a:rPr lang="en-US" dirty="0" smtClean="0"/>
            </a:br>
            <a:r>
              <a:rPr lang="en-US" dirty="0" smtClean="0"/>
              <a:t>by CKD status &amp; drug use, 2010</a:t>
            </a:r>
            <a:br>
              <a:rPr lang="en-US" dirty="0" smtClean="0"/>
            </a:br>
            <a:r>
              <a:rPr lang="en-US" sz="1600" dirty="0" smtClean="0"/>
              <a:t>Figure 4.9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patients with Medicare Parts A, B, &amp; D enrollment, with a first diagnosis of CHF in the year; patients with baseline disease are excluded.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1 ch04 fig 9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4" y="2057400"/>
            <a:ext cx="7516813" cy="31599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Event-free &amp; overall survival  </a:t>
            </a:r>
            <a:r>
              <a:rPr lang="en-US" smtClean="0"/>
              <a:t>following </a:t>
            </a:r>
            <a:br>
              <a:rPr lang="en-US" smtClean="0"/>
            </a:br>
            <a:r>
              <a:rPr lang="en-US" smtClean="0"/>
              <a:t>an </a:t>
            </a:r>
            <a:r>
              <a:rPr lang="en-US" dirty="0" smtClean="0"/>
              <a:t>AMI, by CKD status &amp; drug use, 2010</a:t>
            </a:r>
            <a:br>
              <a:rPr lang="en-US" dirty="0" smtClean="0"/>
            </a:br>
            <a:r>
              <a:rPr lang="en-US" sz="1600" dirty="0" smtClean="0"/>
              <a:t>Figure 4.10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patients with Medicare Parts A, B, &amp; D enrollment, with a first diagnosis of MI in the year; patients with baseline disease are excluded.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1 ch04 fig 10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4" y="2057400"/>
            <a:ext cx="7601421" cy="3213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disease in patients </a:t>
            </a:r>
            <a:br>
              <a:rPr lang="en-US" dirty="0" smtClean="0"/>
            </a:br>
            <a:r>
              <a:rPr lang="en-US" dirty="0" smtClean="0"/>
              <a:t>with or without CKD</a:t>
            </a:r>
            <a:br>
              <a:rPr lang="en-US" dirty="0" smtClean="0"/>
            </a:br>
            <a:r>
              <a:rPr lang="en-US" sz="1600" dirty="0" smtClean="0"/>
              <a:t>Figure 4.1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677171" y="5511338"/>
            <a:ext cx="164926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31, 2005 &amp; 2010 point prevalent Medicare enrollees, age 66 &amp; older, with fee-for-service coverage for the entire calendar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4 pngs\1 ch04 fig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582" y="1609724"/>
            <a:ext cx="4275988" cy="4746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disease &amp; intervention (percent), by CKD stage, age, &amp; race, 2010</a:t>
            </a:r>
            <a:br>
              <a:rPr lang="en-US" dirty="0" smtClean="0"/>
            </a:br>
            <a:r>
              <a:rPr lang="en-US" sz="1600" dirty="0" smtClean="0"/>
              <a:t>Table 4.a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Caption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1 figure PNGs\vol1 ch04 pngs\1 ch04 table 4.a.1-01.png"/>
          <p:cNvPicPr>
            <a:picLocks noChangeAspect="1" noChangeArrowheads="1"/>
          </p:cNvPicPr>
          <p:nvPr/>
        </p:nvPicPr>
        <p:blipFill>
          <a:blip r:embed="rId2" cstate="print"/>
          <a:srcRect l="21815" t="18282" r="22415" b="49551"/>
          <a:stretch>
            <a:fillRect/>
          </a:stretch>
        </p:blipFill>
        <p:spPr bwMode="auto">
          <a:xfrm>
            <a:off x="809624" y="1609725"/>
            <a:ext cx="5810203" cy="4337050"/>
          </a:xfrm>
          <a:prstGeom prst="rect">
            <a:avLst/>
          </a:prstGeom>
          <a:noFill/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838535" y="5511338"/>
            <a:ext cx="164926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December 31, 2010 point prevalent Medicare enrollees, age 66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189" y="1775346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disease &amp; intervention (percent), by CKD stage, age, &amp; race, 2010</a:t>
            </a:r>
            <a:br>
              <a:rPr lang="en-US" dirty="0" smtClean="0"/>
            </a:br>
            <a:r>
              <a:rPr lang="en-US" sz="1600" dirty="0" smtClean="0"/>
              <a:t>Table 4.a (continued, volume 1)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838535" y="5511338"/>
            <a:ext cx="164926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December 31, 2010 point prevalent Medicare enrollees, age 66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1 figure PNGs\vol1 ch04 pngs\1 ch04 table 4.a2.png"/>
          <p:cNvPicPr>
            <a:picLocks noChangeAspect="1" noChangeArrowheads="1"/>
          </p:cNvPicPr>
          <p:nvPr/>
        </p:nvPicPr>
        <p:blipFill>
          <a:blip r:embed="rId2" cstate="print"/>
          <a:srcRect l="22294" t="18891" r="22727" b="48178"/>
          <a:stretch>
            <a:fillRect/>
          </a:stretch>
        </p:blipFill>
        <p:spPr bwMode="auto">
          <a:xfrm>
            <a:off x="809624" y="1609725"/>
            <a:ext cx="5784093" cy="4483714"/>
          </a:xfrm>
          <a:prstGeom prst="rect">
            <a:avLst/>
          </a:prstGeom>
          <a:noFill/>
        </p:spPr>
      </p:pic>
      <p:pic>
        <p:nvPicPr>
          <p:cNvPr id="8" name="Picture 7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1557" y="1713874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CHF who receive </a:t>
            </a:r>
            <a:br>
              <a:rPr lang="en-US" dirty="0" smtClean="0"/>
            </a:br>
            <a:r>
              <a:rPr lang="en-US" dirty="0" smtClean="0"/>
              <a:t>diagnostic testing, by CKD status</a:t>
            </a:r>
            <a:br>
              <a:rPr lang="en-US" dirty="0" smtClean="0"/>
            </a:br>
            <a:r>
              <a:rPr lang="en-US" sz="1600" dirty="0" smtClean="0"/>
              <a:t>Figure 4.2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10708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first CHF diag. in 2000 or 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1 figure PNGs\vol1 ch04 pngs\1 ch04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1"/>
            <a:ext cx="5883168" cy="2294608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6925" y="20742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fatal &amp; non-fatal AMI, </a:t>
            </a:r>
            <a:br>
              <a:rPr lang="en-US" dirty="0" smtClean="0"/>
            </a:br>
            <a:r>
              <a:rPr lang="en-US" dirty="0" smtClean="0"/>
              <a:t>by CKD status</a:t>
            </a:r>
            <a:br>
              <a:rPr lang="en-US" dirty="0" smtClean="0"/>
            </a:br>
            <a:r>
              <a:rPr lang="en-US" sz="1600" dirty="0" smtClean="0"/>
              <a:t>Figure 4.3 (volume 1)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10708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first AMI event in 2007 or 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1 figure PNGs\vol1 ch04 pngs\1 ch04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5865067" cy="2261027"/>
          </a:xfrm>
          <a:prstGeom prst="rect">
            <a:avLst/>
          </a:prstGeom>
          <a:noFill/>
        </p:spPr>
      </p:pic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189" y="2057400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death following </a:t>
            </a:r>
            <a:br>
              <a:rPr lang="en-US" dirty="0" smtClean="0"/>
            </a:br>
            <a:r>
              <a:rPr lang="en-US" dirty="0" smtClean="0"/>
              <a:t>an AMI, by CKD status, 2010</a:t>
            </a:r>
            <a:br>
              <a:rPr lang="en-US" dirty="0" smtClean="0"/>
            </a:br>
            <a:r>
              <a:rPr lang="en-US" sz="1600" dirty="0" smtClean="0"/>
              <a:t>Figure 4.4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 first CVD diag. in 2007–2008.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8505" y="2074288"/>
            <a:ext cx="2063500" cy="2715774"/>
          </a:xfrm>
          <a:prstGeom prst="rect">
            <a:avLst/>
          </a:prstGeom>
        </p:spPr>
      </p:pic>
      <p:pic>
        <p:nvPicPr>
          <p:cNvPr id="1026" name="Picture 2" descr="\\LUKE\ADR Prepress\2012 atlas\12 figure PNGs\12 vol1 figure PNGs\vol1 ch04 pngs\1 ch04 fig 4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618" y="2057400"/>
            <a:ext cx="4394764" cy="3476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of death following a </a:t>
            </a:r>
            <a:br>
              <a:rPr lang="en-US" dirty="0" smtClean="0"/>
            </a:br>
            <a:r>
              <a:rPr lang="en-US" dirty="0" smtClean="0"/>
              <a:t>CVA/TIA, by CKD status</a:t>
            </a:r>
            <a:br>
              <a:rPr lang="en-US" dirty="0" smtClean="0"/>
            </a:br>
            <a:r>
              <a:rPr lang="en-US" sz="1600" dirty="0" smtClean="0"/>
              <a:t>Figure 4.5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 first CVD diag. in 2007–2008.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6189" y="2074288"/>
            <a:ext cx="2063500" cy="2715774"/>
          </a:xfrm>
          <a:prstGeom prst="rect">
            <a:avLst/>
          </a:prstGeom>
        </p:spPr>
      </p:pic>
      <p:pic>
        <p:nvPicPr>
          <p:cNvPr id="2050" name="Picture 2" descr="\\LUKE\ADR Prepress\2012 atlas\12 figure PNGs\12 vol1 figure PNGs\vol1 ch04 pngs\1 ch04 fig 5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820" y="2057400"/>
            <a:ext cx="4414359" cy="349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death following a </a:t>
            </a:r>
            <a:br>
              <a:rPr lang="en-US" dirty="0" smtClean="0"/>
            </a:br>
            <a:r>
              <a:rPr lang="en-US" dirty="0" smtClean="0"/>
              <a:t>diagnosis of CHF, by CKD status, 2010</a:t>
            </a:r>
            <a:br>
              <a:rPr lang="en-US" dirty="0" smtClean="0"/>
            </a:br>
            <a:r>
              <a:rPr lang="en-US" sz="1600" dirty="0" smtClean="0"/>
              <a:t>Figure 4.6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Jan. 1 pt. prev. Medicare pts. age 66 &amp; older;  first CVD diag. in 2007–2008.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74288"/>
            <a:ext cx="2063500" cy="2715774"/>
          </a:xfrm>
          <a:prstGeom prst="rect">
            <a:avLst/>
          </a:prstGeom>
        </p:spPr>
      </p:pic>
      <p:pic>
        <p:nvPicPr>
          <p:cNvPr id="3074" name="Picture 2" descr="\\LUKE\ADR Prepress\2012 atlas\12 figure PNGs\12 vol1 figure PNGs\vol1 ch04 pngs\1 ch04 fig 6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822" y="2057400"/>
            <a:ext cx="4414356" cy="349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10373</TotalTime>
  <Words>427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usrds 12</vt:lpstr>
      <vt:lpstr>Slide 1</vt:lpstr>
      <vt:lpstr>Cardiovascular disease in patients  with or without CKD Figure 4.1 (volume 1)</vt:lpstr>
      <vt:lpstr>Cardiovascular disease &amp; intervention (percent), by CKD stage, age, &amp; race, 2010 Table 4.a (volume 1)</vt:lpstr>
      <vt:lpstr>Cardiovascular disease &amp; intervention (percent), by CKD stage, age, &amp; race, 2010 Table 4.a (continued, volume 1)</vt:lpstr>
      <vt:lpstr>Patients with CHF who receive  diagnostic testing, by CKD status Figure 4.2 (volume 1)</vt:lpstr>
      <vt:lpstr>Rates of fatal &amp; non-fatal AMI,  by CKD status Figure 4.3 (volume 1)</vt:lpstr>
      <vt:lpstr>Probability of death following  an AMI, by CKD status, 2010 Figure 4.4 (volume 1)</vt:lpstr>
      <vt:lpstr>Probability of death following a  CVA/TIA, by CKD status Figure 4.5 (volume 1)</vt:lpstr>
      <vt:lpstr>Probability of death following a  diagnosis of CHF, by CKD status, 2010 Figure 4.6 (volume 1)</vt:lpstr>
      <vt:lpstr>Probability of death following a CV  procedure (PCI/CABG), by CKD status, 2010 Figure 4.7 (volume 1)</vt:lpstr>
      <vt:lpstr>Cardiovascular disease &amp;  pharmacological interventions  (row percent), by diagnosis &amp; CKD stage Table 4.b (volume 1)</vt:lpstr>
      <vt:lpstr>Cardiovascular disease &amp;  pharmacological interventions  (row percent), by diagnosis &amp; CKD stage Table 4.b (continued, volume 1)</vt:lpstr>
      <vt:lpstr>Utilization of cardiac drugs,  by drug class &amp; CKD status, 2010 Figure 4.8 (volume 1)</vt:lpstr>
      <vt:lpstr>Event-free &amp; overall survival  following a diagnosis of CHF,  by CKD status &amp; drug use, 2010 Figure 4.9 (volume 1)</vt:lpstr>
      <vt:lpstr>Event-free &amp; overall survival  following  an AMI, by CKD status &amp; drug use, 2010 Figure 4.10 (volume 1)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263</cp:revision>
  <dcterms:created xsi:type="dcterms:W3CDTF">2000-03-17T15:11:00Z</dcterms:created>
  <dcterms:modified xsi:type="dcterms:W3CDTF">2012-11-06T17:11:19Z</dcterms:modified>
</cp:coreProperties>
</file>