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11"/>
  </p:notesMasterIdLst>
  <p:sldIdLst>
    <p:sldId id="256" r:id="rId2"/>
    <p:sldId id="265" r:id="rId3"/>
    <p:sldId id="277" r:id="rId4"/>
    <p:sldId id="274" r:id="rId5"/>
    <p:sldId id="275" r:id="rId6"/>
    <p:sldId id="276" r:id="rId7"/>
    <p:sldId id="278" r:id="rId8"/>
    <p:sldId id="281" r:id="rId9"/>
    <p:sldId id="280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ia Harmon" initials="SH" lastIdx="4" clrIdx="0">
    <p:extLst>
      <p:ext uri="{19B8F6BF-5375-455C-9EA6-DF929625EA0E}">
        <p15:presenceInfo xmlns:p15="http://schemas.microsoft.com/office/powerpoint/2012/main" userId="20809e8d-12f5-41ac-b8c5-f71a57966b30" providerId="Windows Live"/>
      </p:ext>
    </p:extLst>
  </p:cmAuthor>
  <p:cmAuthor id="2" name="Amanda Kraiger" initials="AK" lastIdx="2" clrIdx="1">
    <p:extLst>
      <p:ext uri="{19B8F6BF-5375-455C-9EA6-DF929625EA0E}">
        <p15:presenceInfo xmlns:p15="http://schemas.microsoft.com/office/powerpoint/2012/main" userId="Amanda Kraiger" providerId="None"/>
      </p:ext>
    </p:extLst>
  </p:cmAuthor>
  <p:cmAuthor id="3" name="Ben Pinegar" initials="BP" lastIdx="4" clrIdx="2">
    <p:extLst>
      <p:ext uri="{19B8F6BF-5375-455C-9EA6-DF929625EA0E}">
        <p15:presenceInfo xmlns:p15="http://schemas.microsoft.com/office/powerpoint/2012/main" userId="S::benpineg@publicisgroupe.net::2f8d694a-9eb4-4b02-a52e-521a21a31ed4" providerId="AD"/>
      </p:ext>
    </p:extLst>
  </p:cmAuthor>
  <p:cmAuthor id="4" name="Amanda Kraiger" initials="AK [2]" lastIdx="2" clrIdx="3">
    <p:extLst>
      <p:ext uri="{19B8F6BF-5375-455C-9EA6-DF929625EA0E}">
        <p15:presenceInfo xmlns:p15="http://schemas.microsoft.com/office/powerpoint/2012/main" userId="S-1-5-21-2414005191-2431363525-1628603290-1296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2E"/>
    <a:srgbClr val="F6F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9" autoAdjust="0"/>
    <p:restoredTop sz="92925"/>
  </p:normalViewPr>
  <p:slideViewPr>
    <p:cSldViewPr snapToGrid="0">
      <p:cViewPr varScale="1">
        <p:scale>
          <a:sx n="95" d="100"/>
          <a:sy n="95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EA0730-8B7D-49A2-95AC-B67F21621781}" type="datetimeFigureOut">
              <a:rPr lang="en-US" smtClean="0"/>
              <a:t>2/10/21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A6CA09-DECA-49AF-A317-EADCE64487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1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4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7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4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s for National Instities of Health, and National Institute of Diabetes and Digestive and Kidney Disea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5891008"/>
            <a:ext cx="2286110" cy="511257"/>
          </a:xfrm>
          <a:prstGeom prst="rect">
            <a:avLst/>
          </a:prstGeom>
          <a:noFill/>
        </p:spPr>
      </p:pic>
      <p:pic>
        <p:nvPicPr>
          <p:cNvPr id="8" name="Picture 2" descr="Logo for U.S. Department of Health and Human Servi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5723031"/>
            <a:ext cx="823000" cy="843782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130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4281"/>
            <a:ext cx="10972800" cy="769441"/>
          </a:xfrm>
        </p:spPr>
        <p:txBody>
          <a:bodyPr anchor="b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6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DF05-8277-44F1-BDD8-41D42D29F027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69328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E110-55D5-4874-A31C-BEB2FBBB9872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4479"/>
            <a:ext cx="10972800" cy="457200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1143000" indent="-223838">
              <a:buClr>
                <a:schemeClr val="accent1"/>
              </a:buClr>
              <a:buFont typeface="Arial" pitchFamily="34" charset="0"/>
              <a:buChar char="•"/>
              <a:defRPr/>
            </a:lvl3pPr>
            <a:lvl4pPr marL="1428750" indent="-228600"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714500" indent="-228600">
              <a:buClr>
                <a:schemeClr val="accent1"/>
              </a:buClr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37658"/>
            <a:ext cx="10972800" cy="914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1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Only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B840-1AAF-48E3-8806-59D525458E4D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612648"/>
            <a:ext cx="10972800" cy="5511154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1143000" indent="-223838">
              <a:buClr>
                <a:schemeClr val="accent1"/>
              </a:buClr>
              <a:buFont typeface="Arial" pitchFamily="34" charset="0"/>
              <a:buChar char="•"/>
              <a:defRPr/>
            </a:lvl3pPr>
            <a:lvl4pPr marL="1428750" indent="-228600"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714500" indent="-228600">
              <a:buClr>
                <a:schemeClr val="accent1"/>
              </a:buClr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414"/>
            <a:ext cx="2844800" cy="276999"/>
          </a:xfrm>
        </p:spPr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414"/>
            <a:ext cx="3860800" cy="276999"/>
          </a:xfrm>
        </p:spPr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414"/>
            <a:ext cx="2844800" cy="276999"/>
          </a:xfrm>
        </p:spPr>
        <p:txBody>
          <a:bodyPr/>
          <a:lstStyle/>
          <a:p>
            <a:fld id="{0096D004-E5DA-46CA-949C-23F37E0AC355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06901"/>
            <a:ext cx="10972800" cy="646331"/>
          </a:xfrm>
        </p:spPr>
        <p:txBody>
          <a:bodyPr wrap="square" anchor="b" anchorCtr="0">
            <a:spAutoFit/>
          </a:bodyPr>
          <a:lstStyle>
            <a:lvl1pPr algn="l">
              <a:defRPr sz="3600" b="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01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9B48-8962-466E-B7E4-E05ED4C920B4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4479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4479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6BED-AC13-4275-82D0-5462AD9D9C0C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20824"/>
            <a:ext cx="5389033" cy="4105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54481"/>
            <a:ext cx="5389033" cy="461665"/>
          </a:xfrm>
        </p:spPr>
        <p:txBody>
          <a:bodyPr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20824"/>
            <a:ext cx="5386917" cy="4105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1"/>
            <a:ext cx="5386917" cy="461665"/>
          </a:xfrm>
        </p:spPr>
        <p:txBody>
          <a:bodyPr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879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57F2-725C-4335-BACD-B27BB81C1589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39696"/>
            <a:ext cx="5389033" cy="398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696"/>
            <a:ext cx="5386917" cy="398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1"/>
            <a:ext cx="10972800" cy="584775"/>
          </a:xfrm>
        </p:spPr>
        <p:txBody>
          <a:bodyPr anchor="t">
            <a:sp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43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CA47-3771-49AC-A062-5FED5BA0D1FD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633472"/>
            <a:ext cx="5389033" cy="34930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33472"/>
            <a:ext cx="5386917" cy="34930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0"/>
            <a:ext cx="10972800" cy="584775"/>
          </a:xfrm>
        </p:spPr>
        <p:txBody>
          <a:bodyPr anchor="t">
            <a:sp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7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D84D-E257-401B-BD4A-7165B1F85005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96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" y="675"/>
            <a:ext cx="12192000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71950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00414"/>
            <a:ext cx="2844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00414"/>
            <a:ext cx="3860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NIDDK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00414"/>
            <a:ext cx="2844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00B2-685D-4CEC-B022-A39AFF66C7FB}" type="datetime4">
              <a:rPr lang="en-US" smtClean="0"/>
              <a:t>February 10, 2021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0"/>
            <a:ext cx="10972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37658"/>
            <a:ext cx="10972800" cy="914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85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ddk.nih.gov/health-information/diabetes" TargetMode="External"/><Relationship Id="rId7" Type="http://schemas.openxmlformats.org/officeDocument/2006/relationships/hyperlink" Target="http://www.cms.gov/" TargetMode="External"/><Relationship Id="rId2" Type="http://schemas.openxmlformats.org/officeDocument/2006/relationships/hyperlink" Target="http://www.niddk.nih.gov/health-information/kidney-dise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imh.nih.gov/" TargetMode="External"/><Relationship Id="rId5" Type="http://schemas.openxmlformats.org/officeDocument/2006/relationships/hyperlink" Target="https://www.nhlbi.nih.gov/health-topics/high-blood-pressure" TargetMode="External"/><Relationship Id="rId4" Type="http://schemas.openxmlformats.org/officeDocument/2006/relationships/hyperlink" Target="http://www.niddk.nih.gov/health-information/weight-managemen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NIDDKgov" TargetMode="External"/><Relationship Id="rId3" Type="http://schemas.openxmlformats.org/officeDocument/2006/relationships/hyperlink" Target="http://www.niddk.nih.gov/" TargetMode="External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IDDKgov" TargetMode="External"/><Relationship Id="rId11" Type="http://schemas.openxmlformats.org/officeDocument/2006/relationships/image" Target="../media/image14.tiff"/><Relationship Id="rId5" Type="http://schemas.openxmlformats.org/officeDocument/2006/relationships/image" Target="../media/image11.tiff"/><Relationship Id="rId10" Type="http://schemas.openxmlformats.org/officeDocument/2006/relationships/hyperlink" Target="https://www.instagram.com/niddkgov/" TargetMode="External"/><Relationship Id="rId4" Type="http://schemas.openxmlformats.org/officeDocument/2006/relationships/hyperlink" Target="https://twitter.com/NIDDKgov" TargetMode="External"/><Relationship Id="rId9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s for U.S. Department of Health and Human Services, National Instities of Health, and National Institute of Diabetes and Digestive and Kidney Diseases">
            <a:extLst>
              <a:ext uri="{FF2B5EF4-FFF2-40B4-BE49-F238E27FC236}">
                <a16:creationId xmlns:a16="http://schemas.microsoft.com/office/drawing/2014/main" id="{EC136E83-473C-AD42-92BC-86AB396B2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6F8E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054" y="6043035"/>
            <a:ext cx="2197928" cy="677307"/>
          </a:xfrm>
          <a:prstGeom prst="rect">
            <a:avLst/>
          </a:prstGeom>
        </p:spPr>
      </p:pic>
      <p:pic>
        <p:nvPicPr>
          <p:cNvPr id="3" name="Picture 2" descr="Collage of multigenerational African Americans.">
            <a:extLst>
              <a:ext uri="{FF2B5EF4-FFF2-40B4-BE49-F238E27FC236}">
                <a16:creationId xmlns:a16="http://schemas.microsoft.com/office/drawing/2014/main" id="{161EAA76-FC87-FC47-8A19-605F9439D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19" y="1223263"/>
            <a:ext cx="7421363" cy="5634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i="1" dirty="0"/>
              <a:t>Kidney Sundays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3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10353"/>
            <a:ext cx="2844800" cy="276999"/>
          </a:xfrm>
        </p:spPr>
        <p:txBody>
          <a:bodyPr/>
          <a:lstStyle/>
          <a:p>
            <a:fld id="{15E37479-FADE-45D9-A3BB-754D02F929DA}" type="slidenum">
              <a:rPr lang="en-US" smtClean="0"/>
              <a:t>2</a:t>
            </a:fld>
            <a:endParaRPr lang="en-US" dirty="0"/>
          </a:p>
        </p:txBody>
      </p:sp>
      <p:pic>
        <p:nvPicPr>
          <p:cNvPr id="13" name="Content Placeholder 12" descr="Image of and African American woman meeting with her Pastor at the doors of the church.">
            <a:extLst>
              <a:ext uri="{FF2B5EF4-FFF2-40B4-BE49-F238E27FC236}">
                <a16:creationId xmlns:a16="http://schemas.microsoft.com/office/drawing/2014/main" id="{29ED03BC-64FC-3C4A-AA7B-9EFCDB0E34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1550215"/>
            <a:ext cx="3213100" cy="4573587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A217B7-A6AB-4849-ADD7-74F7FA3C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4478"/>
            <a:ext cx="7460974" cy="484593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2800" dirty="0"/>
              <a:t>African Americans are nearly 3x more likely than Caucasians to develop kidney failure. 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800" dirty="0"/>
              <a:t>Diabetes and high blood pressure are two of the leading causes of kidney disease.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800" dirty="0"/>
              <a:t>If kidney disease is diagnosed and treated early, kidney failure can be delayed or prevented.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77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BD38F-30F5-E74A-AFB6-42A9E820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0C78B7-4CDE-A340-BDE2-9CD15CF3F6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68280" y="1554479"/>
            <a:ext cx="5389562" cy="484593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If you have any one of the following,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600" dirty="0"/>
              <a:t>you are at an increased risk for kidney disease: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600" dirty="0"/>
              <a:t>diabetes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600" dirty="0"/>
              <a:t>high blood pressure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600" dirty="0"/>
              <a:t>heart disease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600" dirty="0"/>
              <a:t>family history of kidney failure</a:t>
            </a:r>
          </a:p>
          <a:p>
            <a:endParaRPr lang="en-US" dirty="0"/>
          </a:p>
        </p:txBody>
      </p:sp>
      <p:pic>
        <p:nvPicPr>
          <p:cNvPr id="13" name="Picture 12" descr="Image of a man reading a book.">
            <a:extLst>
              <a:ext uri="{FF2B5EF4-FFF2-40B4-BE49-F238E27FC236}">
                <a16:creationId xmlns:a16="http://schemas.microsoft.com/office/drawing/2014/main" id="{331E59E3-870F-1140-BC2E-08F15A435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15" t="4782" r="3108" b="66667"/>
          <a:stretch/>
        </p:blipFill>
        <p:spPr>
          <a:xfrm>
            <a:off x="609599" y="3119602"/>
            <a:ext cx="5184915" cy="341996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31B6F1-F805-0348-AC12-93B2F5AC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54479"/>
            <a:ext cx="5184916" cy="1457078"/>
          </a:xfrm>
          <a:solidFill>
            <a:srgbClr val="F6F8EB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97002E"/>
                </a:solidFill>
              </a:rPr>
              <a:t>Diabetes and high blood pressure are the two leading causes of kidney failure.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97002E"/>
                </a:solidFill>
              </a:rPr>
              <a:t>But, there are other risk factors.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AF4CD0-8407-DA4C-BFF3-13B64479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Kidney Disease and Risk Factors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8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8" name="Content Placeholder 27" descr="Image of a husband and wife reviwing and discussing a document.">
            <a:extLst>
              <a:ext uri="{FF2B5EF4-FFF2-40B4-BE49-F238E27FC236}">
                <a16:creationId xmlns:a16="http://schemas.microsoft.com/office/drawing/2014/main" id="{0628F47F-C561-C242-B200-19E5BB23F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6548037" y="3216088"/>
            <a:ext cx="4940300" cy="3060700"/>
          </a:xfr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1FE1F55-1CE2-F140-834E-5E640791C861}"/>
              </a:ext>
            </a:extLst>
          </p:cNvPr>
          <p:cNvSpPr/>
          <p:nvPr/>
        </p:nvSpPr>
        <p:spPr>
          <a:xfrm>
            <a:off x="6590295" y="1554481"/>
            <a:ext cx="4898042" cy="1384995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97002E"/>
                </a:solidFill>
              </a:rPr>
              <a:t>If you have even ONE of the risk factors we have talked about—get tested. 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A428CC9-0F81-FB44-8E65-AB797F4DA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58458"/>
            <a:ext cx="5582478" cy="471833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Testing is the only way to know if you have kidney disease.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Kidney disease usually has no symptoms.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If kidney disease is found early, there are medicines that can slow down the progression of kidney disease.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 and Treatment </a:t>
            </a:r>
          </a:p>
        </p:txBody>
      </p:sp>
    </p:spTree>
    <p:extLst>
      <p:ext uri="{BB962C8B-B14F-4D97-AF65-F5344CB8AC3E}">
        <p14:creationId xmlns:p14="http://schemas.microsoft.com/office/powerpoint/2010/main" val="847792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44F36-98D9-4F43-BF01-2F6BA2FD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1B1455-2A82-A84B-9394-89EB35632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550" y="1551463"/>
            <a:ext cx="5478586" cy="498443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Following your doctor’s advice can help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600" dirty="0"/>
              <a:t>reduce stress on your heart and blood vessels, which can help protect your kidneys. That means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600" dirty="0"/>
              <a:t>taking medicines as directed,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choosing healthy foods and drinks, and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600" dirty="0"/>
              <a:t>being more physically active.</a:t>
            </a:r>
          </a:p>
        </p:txBody>
      </p:sp>
      <p:pic>
        <p:nvPicPr>
          <p:cNvPr id="11" name="Content Placeholder 10" descr="Image of a multigenerational African American family sharing a meal together.">
            <a:extLst>
              <a:ext uri="{FF2B5EF4-FFF2-40B4-BE49-F238E27FC236}">
                <a16:creationId xmlns:a16="http://schemas.microsoft.com/office/drawing/2014/main" id="{1C669DE2-0C61-C848-A815-0AA0CB362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599" y="2954877"/>
            <a:ext cx="5006009" cy="3584036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025A55F-ACF2-C24D-ACA9-090E64698278}"/>
              </a:ext>
            </a:extLst>
          </p:cNvPr>
          <p:cNvSpPr/>
          <p:nvPr/>
        </p:nvSpPr>
        <p:spPr>
          <a:xfrm>
            <a:off x="609600" y="1554479"/>
            <a:ext cx="5006008" cy="1292662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97002E"/>
                </a:solidFill>
              </a:rPr>
              <a:t>Managing your diabetes, high blood pressure, or heart disease is important for kidney health.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EBBEF3-403B-AE46-A55D-95551655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Protecting Your Kidneys</a:t>
            </a:r>
          </a:p>
        </p:txBody>
      </p:sp>
    </p:spTree>
    <p:extLst>
      <p:ext uri="{BB962C8B-B14F-4D97-AF65-F5344CB8AC3E}">
        <p14:creationId xmlns:p14="http://schemas.microsoft.com/office/powerpoint/2010/main" val="80757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55147-D618-564E-B053-E38E2AF8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60054-DC2B-384A-A5F8-4D67BE3BE99B}"/>
              </a:ext>
            </a:extLst>
          </p:cNvPr>
          <p:cNvSpPr/>
          <p:nvPr/>
        </p:nvSpPr>
        <p:spPr>
          <a:xfrm>
            <a:off x="6724118" y="4913527"/>
            <a:ext cx="4588747" cy="892552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97002E"/>
                </a:solidFill>
              </a:rPr>
              <a:t>Modest amounts of physical activity can improve your health. </a:t>
            </a:r>
          </a:p>
        </p:txBody>
      </p:sp>
      <p:pic>
        <p:nvPicPr>
          <p:cNvPr id="9" name="Content Placeholder 8" descr="Image of a young African American woman stretching as she prepares for to start a workout.">
            <a:extLst>
              <a:ext uri="{FF2B5EF4-FFF2-40B4-BE49-F238E27FC236}">
                <a16:creationId xmlns:a16="http://schemas.microsoft.com/office/drawing/2014/main" id="{5A856CB0-4F71-1C4F-8A8B-9FA52353D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1995" y="1709589"/>
            <a:ext cx="4781564" cy="29930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B67795-560F-D04F-A017-79E7FCC30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54479"/>
            <a:ext cx="5821346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Try these to add more movement to your daily life: 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Take the stairs instead of the elevator. 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Get off the bus one stop early and walk to your destination. 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Take a quick walk before or after work, if your schedule allows. 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Try biking or swimming for a change of scenery.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92CF51-A637-9A43-BF19-A8B3646A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 More Physically Active </a:t>
            </a:r>
          </a:p>
        </p:txBody>
      </p:sp>
    </p:spTree>
    <p:extLst>
      <p:ext uri="{BB962C8B-B14F-4D97-AF65-F5344CB8AC3E}">
        <p14:creationId xmlns:p14="http://schemas.microsoft.com/office/powerpoint/2010/main" val="130593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CE563-7713-D840-B0C8-B14BF7A2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Content Placeholder 9" descr="Image of Vivian Berryhill, President of New Philadelphia Baptist Church, with other members of the congregation.">
            <a:extLst>
              <a:ext uri="{FF2B5EF4-FFF2-40B4-BE49-F238E27FC236}">
                <a16:creationId xmlns:a16="http://schemas.microsoft.com/office/drawing/2014/main" id="{A5C7AD04-AF30-EC41-9DDE-A2ED1E2F6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4825" y="1554163"/>
            <a:ext cx="4870349" cy="4572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ABE0-92A8-EE4B-BA17-0E43C7A61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4479"/>
            <a:ext cx="5486400" cy="47668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Designate a Health Leader to be a “Health Buddy” 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Create a Living Healthy Committee</a:t>
            </a:r>
          </a:p>
          <a:p>
            <a:pPr>
              <a:lnSpc>
                <a:spcPct val="150000"/>
              </a:lnSpc>
            </a:pPr>
            <a:r>
              <a:rPr lang="en-US" dirty="0"/>
              <a:t>Make the Connection - check in on congregation members at risk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E6EEC-3BD3-7146-8BF8-4925BB77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Out for One Another </a:t>
            </a:r>
          </a:p>
        </p:txBody>
      </p:sp>
    </p:spTree>
    <p:extLst>
      <p:ext uri="{BB962C8B-B14F-4D97-AF65-F5344CB8AC3E}">
        <p14:creationId xmlns:p14="http://schemas.microsoft.com/office/powerpoint/2010/main" val="417968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E732A-E4DD-AA4F-AF7E-54773936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47036-169C-C34F-ACE9-A3AB9B84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4478"/>
            <a:ext cx="10972800" cy="46353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b="1" dirty="0"/>
              <a:t>Kidney Disease: </a:t>
            </a:r>
            <a:r>
              <a:rPr lang="en-US" sz="2800" u="sng" dirty="0">
                <a:hlinkClick r:id="rId2"/>
              </a:rPr>
              <a:t>www.niddk.nih.gov/health-information/kidney-disease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Diabetes: </a:t>
            </a:r>
            <a:r>
              <a:rPr lang="en-US" sz="2800" u="sng" dirty="0">
                <a:hlinkClick r:id="rId3"/>
              </a:rPr>
              <a:t>www.niddk.nih.gov/health-information/diabetes</a:t>
            </a:r>
            <a:endParaRPr lang="en-US" sz="2800" u="sng" dirty="0"/>
          </a:p>
          <a:p>
            <a:pPr>
              <a:lnSpc>
                <a:spcPct val="110000"/>
              </a:lnSpc>
            </a:pPr>
            <a:r>
              <a:rPr lang="en-US" sz="2800" b="1" dirty="0"/>
              <a:t>Weight and Physical Activity: </a:t>
            </a:r>
            <a:r>
              <a:rPr lang="en-US" sz="2800" u="sng" dirty="0">
                <a:hlinkClick r:id="rId4"/>
              </a:rPr>
              <a:t>www.niddk.nih.gov/health-information/weight-management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High Blood Pressure: </a:t>
            </a:r>
            <a:r>
              <a:rPr lang="en-US" sz="2800" u="sng" dirty="0">
                <a:hlinkClick r:id="rId5"/>
              </a:rPr>
              <a:t>https://www.nhlbi.nih.gov/health-topics/high-blood-pressure</a:t>
            </a:r>
            <a:endParaRPr lang="en-US" sz="2800" u="sng" dirty="0"/>
          </a:p>
          <a:p>
            <a:pPr>
              <a:lnSpc>
                <a:spcPct val="150000"/>
              </a:lnSpc>
            </a:pPr>
            <a:r>
              <a:rPr lang="en-US" sz="2800" b="1" dirty="0"/>
              <a:t>Mental Health: </a:t>
            </a:r>
            <a:r>
              <a:rPr lang="en-US" sz="2800" dirty="0">
                <a:hlinkClick r:id="rId6"/>
              </a:rPr>
              <a:t>www.nimh.nih.gov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Centers for Medicare &amp; Medicaid Services: </a:t>
            </a:r>
            <a:r>
              <a:rPr lang="en-US" sz="2800" dirty="0">
                <a:hlinkClick r:id="rId7"/>
              </a:rPr>
              <a:t>www.cms.gov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3B0998-7BB3-EA46-9B6A-261CCF61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238396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A17234-6818-C44F-89D5-D5212ACC05CF}"/>
              </a:ext>
            </a:extLst>
          </p:cNvPr>
          <p:cNvSpPr txBox="1"/>
          <p:nvPr/>
        </p:nvSpPr>
        <p:spPr>
          <a:xfrm>
            <a:off x="609600" y="5595632"/>
            <a:ext cx="2511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Follow us @NIDDKgov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EF8FAFA-CDF0-4C44-8842-2B5B9CDA8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140" y="3632329"/>
            <a:ext cx="10972800" cy="678565"/>
          </a:xfrm>
        </p:spPr>
        <p:txBody>
          <a:bodyPr>
            <a:normAutofit/>
          </a:bodyPr>
          <a:lstStyle/>
          <a:p>
            <a:r>
              <a:rPr lang="en-US" sz="2800" dirty="0"/>
              <a:t>Visit </a:t>
            </a:r>
            <a:r>
              <a:rPr lang="en-US" sz="2800" dirty="0">
                <a:hlinkClick r:id="rId3"/>
              </a:rPr>
              <a:t>niddk.nih.gov</a:t>
            </a:r>
            <a:r>
              <a:rPr lang="en-US" sz="2800" dirty="0"/>
              <a:t> for more information.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140" y="1866054"/>
            <a:ext cx="10972800" cy="1754326"/>
          </a:xfrm>
        </p:spPr>
        <p:txBody>
          <a:bodyPr/>
          <a:lstStyle/>
          <a:p>
            <a:br>
              <a:rPr lang="en-US" sz="5400" b="1" i="1" dirty="0"/>
            </a:br>
            <a:r>
              <a:rPr lang="en-US" sz="5400" b="1" i="1" dirty="0"/>
              <a:t>THANK YOU!</a:t>
            </a:r>
            <a:endParaRPr lang="en-US" dirty="0"/>
          </a:p>
        </p:txBody>
      </p:sp>
      <p:pic>
        <p:nvPicPr>
          <p:cNvPr id="8" name="Picture 7" descr="Twitter Icon">
            <a:hlinkClick r:id="rId4" tooltip="Twitter Icon"/>
            <a:extLst>
              <a:ext uri="{FF2B5EF4-FFF2-40B4-BE49-F238E27FC236}">
                <a16:creationId xmlns:a16="http://schemas.microsoft.com/office/drawing/2014/main" id="{B5A7D94A-F718-C243-8BD2-60708F95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83" y="6144054"/>
            <a:ext cx="432795" cy="432795"/>
          </a:xfrm>
          <a:prstGeom prst="rect">
            <a:avLst/>
          </a:prstGeom>
        </p:spPr>
      </p:pic>
      <p:pic>
        <p:nvPicPr>
          <p:cNvPr id="9" name="Picture 8" descr="Facebook Icon">
            <a:hlinkClick r:id="rId6" tooltip="Facebook Icon"/>
            <a:extLst>
              <a:ext uri="{FF2B5EF4-FFF2-40B4-BE49-F238E27FC236}">
                <a16:creationId xmlns:a16="http://schemas.microsoft.com/office/drawing/2014/main" id="{FB5CCEE1-ADD6-DB44-B449-C0848D668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155" y="6144054"/>
            <a:ext cx="432795" cy="432795"/>
          </a:xfrm>
          <a:prstGeom prst="rect">
            <a:avLst/>
          </a:prstGeom>
        </p:spPr>
      </p:pic>
      <p:pic>
        <p:nvPicPr>
          <p:cNvPr id="10" name="Picture 9" descr="YouTube icon">
            <a:hlinkClick r:id="rId8" tooltip="YouTube Icon"/>
            <a:extLst>
              <a:ext uri="{FF2B5EF4-FFF2-40B4-BE49-F238E27FC236}">
                <a16:creationId xmlns:a16="http://schemas.microsoft.com/office/drawing/2014/main" id="{62C7AF4D-4846-C94E-BA93-2B1493D04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6027" y="6217629"/>
            <a:ext cx="398171" cy="285645"/>
          </a:xfrm>
          <a:prstGeom prst="rect">
            <a:avLst/>
          </a:prstGeom>
        </p:spPr>
      </p:pic>
      <p:pic>
        <p:nvPicPr>
          <p:cNvPr id="11" name="Picture 10" descr="Instagram Icon">
            <a:hlinkClick r:id="rId10" tooltip="Instagram Icon"/>
            <a:extLst>
              <a:ext uri="{FF2B5EF4-FFF2-40B4-BE49-F238E27FC236}">
                <a16:creationId xmlns:a16="http://schemas.microsoft.com/office/drawing/2014/main" id="{9E3300D9-B46A-F641-90AD-FA68606C0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6276" y="6161366"/>
            <a:ext cx="398171" cy="3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232"/>
      </p:ext>
    </p:extLst>
  </p:cSld>
  <p:clrMapOvr>
    <a:masterClrMapping/>
  </p:clrMapOvr>
</p:sld>
</file>

<file path=ppt/theme/theme1.xml><?xml version="1.0" encoding="utf-8"?>
<a:theme xmlns:a="http://schemas.openxmlformats.org/drawingml/2006/main" name="NIDDK -- Blue -- Wide">
  <a:themeElements>
    <a:clrScheme name="Custom 14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97002E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1568AE"/>
      </a:hlink>
      <a:folHlink>
        <a:srgbClr val="C355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DDK -- Blue -- Wide" id="{B738FF71-A075-41B0-B594-B4E8D33C6898}" vid="{8A5AF7B3-D081-4463-BD16-387928FE4C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NIDDK -- Blue -- Wide</Template>
  <TotalTime>3386</TotalTime>
  <Words>444</Words>
  <Application>Microsoft Macintosh PowerPoint</Application>
  <PresentationFormat>Widescreen</PresentationFormat>
  <Paragraphs>58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NIDDK -- Blue -- Wide</vt:lpstr>
      <vt:lpstr>Kidney Sundays</vt:lpstr>
      <vt:lpstr>Introduction </vt:lpstr>
      <vt:lpstr> Kidney Disease and Risk Factors  </vt:lpstr>
      <vt:lpstr>Testing and Treatment </vt:lpstr>
      <vt:lpstr>Protecting Your Kidneys</vt:lpstr>
      <vt:lpstr>Be More Physically Active </vt:lpstr>
      <vt:lpstr>Look Out for One Another </vt:lpstr>
      <vt:lpstr>Learn More</vt:lpstr>
      <vt:lpstr> THANK YOU!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Pinegar</dc:creator>
  <cp:lastModifiedBy>Alexandra Malaty</cp:lastModifiedBy>
  <cp:revision>212</cp:revision>
  <cp:lastPrinted>2018-09-07T19:46:22Z</cp:lastPrinted>
  <dcterms:created xsi:type="dcterms:W3CDTF">2018-08-08T13:55:08Z</dcterms:created>
  <dcterms:modified xsi:type="dcterms:W3CDTF">2021-02-10T19:42:44Z</dcterms:modified>
</cp:coreProperties>
</file>