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sldIdLst>
    <p:sldId id="256" r:id="rId2"/>
    <p:sldId id="280" r:id="rId3"/>
    <p:sldId id="281" r:id="rId4"/>
    <p:sldId id="426" r:id="rId5"/>
    <p:sldId id="332" r:id="rId6"/>
    <p:sldId id="385" r:id="rId7"/>
    <p:sldId id="404" r:id="rId8"/>
    <p:sldId id="405" r:id="rId9"/>
    <p:sldId id="518" r:id="rId10"/>
    <p:sldId id="386" r:id="rId11"/>
    <p:sldId id="387" r:id="rId12"/>
    <p:sldId id="290" r:id="rId13"/>
    <p:sldId id="291" r:id="rId14"/>
    <p:sldId id="292" r:id="rId15"/>
    <p:sldId id="505" r:id="rId16"/>
    <p:sldId id="407" r:id="rId17"/>
    <p:sldId id="408" r:id="rId18"/>
    <p:sldId id="506" r:id="rId19"/>
    <p:sldId id="474" r:id="rId20"/>
    <p:sldId id="299" r:id="rId21"/>
    <p:sldId id="391" r:id="rId22"/>
    <p:sldId id="301" r:id="rId23"/>
    <p:sldId id="411" r:id="rId24"/>
    <p:sldId id="412" r:id="rId25"/>
    <p:sldId id="414" r:id="rId26"/>
    <p:sldId id="413" r:id="rId27"/>
    <p:sldId id="305" r:id="rId28"/>
    <p:sldId id="306" r:id="rId29"/>
    <p:sldId id="507" r:id="rId30"/>
    <p:sldId id="508" r:id="rId31"/>
    <p:sldId id="509" r:id="rId32"/>
    <p:sldId id="416" r:id="rId33"/>
    <p:sldId id="417" r:id="rId34"/>
    <p:sldId id="522" r:id="rId35"/>
    <p:sldId id="475" r:id="rId36"/>
    <p:sldId id="476" r:id="rId37"/>
    <p:sldId id="477" r:id="rId38"/>
    <p:sldId id="524" r:id="rId39"/>
    <p:sldId id="398" r:id="rId40"/>
    <p:sldId id="420" r:id="rId41"/>
    <p:sldId id="454" r:id="rId42"/>
    <p:sldId id="455" r:id="rId43"/>
    <p:sldId id="421" r:id="rId44"/>
    <p:sldId id="323" r:id="rId45"/>
    <p:sldId id="428" r:id="rId46"/>
    <p:sldId id="423" r:id="rId47"/>
    <p:sldId id="425" r:id="rId48"/>
    <p:sldId id="353" r:id="rId49"/>
    <p:sldId id="354" r:id="rId50"/>
    <p:sldId id="478" r:id="rId51"/>
    <p:sldId id="520" r:id="rId52"/>
    <p:sldId id="329" r:id="rId53"/>
    <p:sldId id="525" r:id="rId54"/>
    <p:sldId id="488" r:id="rId55"/>
    <p:sldId id="378" r:id="rId56"/>
    <p:sldId id="480" r:id="rId57"/>
    <p:sldId id="434" r:id="rId58"/>
    <p:sldId id="435" r:id="rId59"/>
    <p:sldId id="436" r:id="rId60"/>
    <p:sldId id="437" r:id="rId61"/>
    <p:sldId id="489" r:id="rId62"/>
    <p:sldId id="464" r:id="rId63"/>
    <p:sldId id="438" r:id="rId64"/>
    <p:sldId id="490" r:id="rId65"/>
    <p:sldId id="439" r:id="rId66"/>
    <p:sldId id="521" r:id="rId67"/>
    <p:sldId id="441" r:id="rId68"/>
    <p:sldId id="442" r:id="rId69"/>
    <p:sldId id="271" r:id="rId7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56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14" autoAdjust="0"/>
    <p:restoredTop sz="94611"/>
  </p:normalViewPr>
  <p:slideViewPr>
    <p:cSldViewPr snapToGrid="0">
      <p:cViewPr varScale="1">
        <p:scale>
          <a:sx n="77" d="100"/>
          <a:sy n="77" d="100"/>
        </p:scale>
        <p:origin x="20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0EEF81-3BB0-C041-AFA7-5B16FFAAC0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38F3D8B-C304-CE4D-B632-3BFE468CC85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7725D8F-8E00-BB42-82C9-65E2483238A3}" type="datetimeFigureOut">
              <a:rPr lang="en-US"/>
              <a:pPr>
                <a:defRPr/>
              </a:pPr>
              <a:t>3/26/19</a:t>
            </a:fld>
            <a:endParaRPr lang="en-US"/>
          </a:p>
        </p:txBody>
      </p:sp>
      <p:sp>
        <p:nvSpPr>
          <p:cNvPr id="4" name="Slide Image Placeholder 3">
            <a:extLst>
              <a:ext uri="{FF2B5EF4-FFF2-40B4-BE49-F238E27FC236}">
                <a16:creationId xmlns:a16="http://schemas.microsoft.com/office/drawing/2014/main" id="{AA9E2A6E-BA0B-5544-9675-6345CD19355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6D96037-3458-824B-913F-5C93DA4296E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CDAA2D-1E1D-EF41-982F-5166CF9B9D1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BBD6838-8A31-4647-9252-1652976526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AC33F18-DDB7-F047-849F-D11283AB30B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3" name="Google Shape;517;g3d8e8c2a51_2_269:notes">
            <a:extLst>
              <a:ext uri="{FF2B5EF4-FFF2-40B4-BE49-F238E27FC236}">
                <a16:creationId xmlns:a16="http://schemas.microsoft.com/office/drawing/2014/main" id="{09FC8F1E-2C06-0942-AC1E-548E8B663911}"/>
              </a:ext>
            </a:extLst>
          </p:cNvPr>
          <p:cNvSpPr>
            <a:spLocks noGrp="1" noChangeArrowheads="1"/>
          </p:cNvSpPr>
          <p:nvPr>
            <p:ph type="body" idx="1"/>
          </p:nvPr>
        </p:nvSpPr>
        <p:spPr bwMode="auto">
          <a:xfrm>
            <a:off x="930275" y="3330575"/>
            <a:ext cx="7435850" cy="3154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2" tIns="91302" rIns="91302" bIns="91302" numCol="1" anchor="t" anchorCtr="0" compatLnSpc="1">
            <a:prstTxWarp prst="textNoShape">
              <a:avLst/>
            </a:prstTxWarp>
          </a:bodyPr>
          <a:lstStyle/>
          <a:p>
            <a:pPr eaLnBrk="1" hangingPunct="1">
              <a:spcBef>
                <a:spcPct val="0"/>
              </a:spcBef>
            </a:pPr>
            <a:endParaRPr lang="en-US" altLang="en-US"/>
          </a:p>
        </p:txBody>
      </p:sp>
      <p:sp>
        <p:nvSpPr>
          <p:cNvPr id="110594" name="Google Shape;518;g3d8e8c2a51_2_269:notes">
            <a:extLst>
              <a:ext uri="{FF2B5EF4-FFF2-40B4-BE49-F238E27FC236}">
                <a16:creationId xmlns:a16="http://schemas.microsoft.com/office/drawing/2014/main" id="{58778E4C-3983-BB4D-966C-339C33D47D37}"/>
              </a:ext>
            </a:extLst>
          </p:cNvPr>
          <p:cNvSpPr>
            <a:spLocks noGrp="1" noRot="1" noChangeAspect="1" noTextEdit="1"/>
          </p:cNvSpPr>
          <p:nvPr>
            <p:ph type="sldImg" idx="2"/>
          </p:nvPr>
        </p:nvSpPr>
        <p:spPr bwMode="auto">
          <a:xfrm>
            <a:off x="2314575" y="527050"/>
            <a:ext cx="4670425" cy="262731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F:\downloads\working\NIDDK Powerpoint Template\niddk\2013\NIH_NIDDK_Master_Logo\NIH_NIDDK_Master_Logo_White.png">
            <a:extLst>
              <a:ext uri="{FF2B5EF4-FFF2-40B4-BE49-F238E27FC236}">
                <a16:creationId xmlns:a16="http://schemas.microsoft.com/office/drawing/2014/main" id="{DAE5D4CD-E491-DF4C-8F4C-899ECBAE8584}"/>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74638"/>
            <a:ext cx="2925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 G R A P H I C  E L E M E N T S\Logos\DHHS\GIF PNG files\DHHS logo black.png">
            <a:extLst>
              <a:ext uri="{FF2B5EF4-FFF2-40B4-BE49-F238E27FC236}">
                <a16:creationId xmlns:a16="http://schemas.microsoft.com/office/drawing/2014/main" id="{6A7ECAB6-C956-3E4D-8037-5756F1DF83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00" y="5722938"/>
            <a:ext cx="8223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Z:\ G R A P H I C  E L E M E N T S\Logos\niddk\2013\NIH_NIDDK_Master_Logo\NIH_NIDDK_Master_Logo_2Color copy.png">
            <a:extLst>
              <a:ext uri="{FF2B5EF4-FFF2-40B4-BE49-F238E27FC236}">
                <a16:creationId xmlns:a16="http://schemas.microsoft.com/office/drawing/2014/main" id="{730BE1B6-27C4-654B-B8FF-37CF9DF7F2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34400" y="5891213"/>
            <a:ext cx="22860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44281"/>
            <a:ext cx="10972800" cy="769441"/>
          </a:xfrm>
        </p:spPr>
        <p:txBody>
          <a:bodyPr anchor="b">
            <a:spAutoFit/>
          </a:bodyPr>
          <a:lstStyle>
            <a:lvl1pPr algn="ct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13048"/>
            <a:ext cx="85344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770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609600" y="6123802"/>
            <a:ext cx="10972800" cy="276999"/>
          </a:xfrm>
        </p:spPr>
        <p:txBody>
          <a:bodyPr anchor="b">
            <a:spAutoFit/>
          </a:bodyPr>
          <a:lstStyle>
            <a:lvl1pPr marL="0" indent="0">
              <a:buNone/>
              <a:defRPr sz="1200" baseline="0">
                <a:solidFill>
                  <a:schemeClr val="bg1">
                    <a:lumMod val="50000"/>
                  </a:schemeClr>
                </a:solidFill>
              </a:defRPr>
            </a:lvl1pPr>
            <a:lvl2pPr marL="457200" indent="0">
              <a:buNone/>
              <a:defRPr sz="1200"/>
            </a:lvl2pPr>
            <a:lvl3pPr marL="914400" indent="0">
              <a:buNone/>
              <a:defRPr sz="1200"/>
            </a:lvl3pPr>
            <a:lvl4pPr marL="1200150" indent="0">
              <a:buNone/>
              <a:defRPr sz="1200"/>
            </a:lvl4pPr>
            <a:lvl5pPr marL="1485900" indent="0">
              <a:buNone/>
              <a:defRPr sz="1200"/>
            </a:lvl5pPr>
          </a:lstStyle>
          <a:p>
            <a:pPr lvl="0"/>
            <a:r>
              <a:rPr lang="en-US"/>
              <a:t>Edit Master text styles</a:t>
            </a:r>
          </a:p>
        </p:txBody>
      </p:sp>
      <p:sp>
        <p:nvSpPr>
          <p:cNvPr id="3" name="Date Placeholder 3">
            <a:extLst>
              <a:ext uri="{FF2B5EF4-FFF2-40B4-BE49-F238E27FC236}">
                <a16:creationId xmlns:a16="http://schemas.microsoft.com/office/drawing/2014/main" id="{3D524504-D2E4-BA49-8BE8-B4B3ACF8B016}"/>
              </a:ext>
            </a:extLst>
          </p:cNvPr>
          <p:cNvSpPr>
            <a:spLocks noGrp="1"/>
          </p:cNvSpPr>
          <p:nvPr>
            <p:ph type="dt" sz="half" idx="14"/>
          </p:nvPr>
        </p:nvSpPr>
        <p:spPr/>
        <p:txBody>
          <a:bodyPr/>
          <a:lstStyle>
            <a:lvl1pPr>
              <a:defRPr/>
            </a:lvl1pPr>
          </a:lstStyle>
          <a:p>
            <a:pPr>
              <a:defRPr/>
            </a:pPr>
            <a:fld id="{4660E446-0172-D244-8348-2AF7CA95D7F6}" type="datetime4">
              <a:rPr lang="en-US"/>
              <a:pPr>
                <a:defRPr/>
              </a:pPr>
              <a:t>March 26, 2019</a:t>
            </a:fld>
            <a:endParaRPr lang="en-US"/>
          </a:p>
        </p:txBody>
      </p:sp>
      <p:sp>
        <p:nvSpPr>
          <p:cNvPr id="4" name="Footer Placeholder 4">
            <a:extLst>
              <a:ext uri="{FF2B5EF4-FFF2-40B4-BE49-F238E27FC236}">
                <a16:creationId xmlns:a16="http://schemas.microsoft.com/office/drawing/2014/main" id="{53C41F92-51E5-FD4E-A181-950DAB3F1908}"/>
              </a:ext>
            </a:extLst>
          </p:cNvPr>
          <p:cNvSpPr>
            <a:spLocks noGrp="1"/>
          </p:cNvSpPr>
          <p:nvPr>
            <p:ph type="ftr" sz="quarter" idx="15"/>
          </p:nvPr>
        </p:nvSpPr>
        <p:spPr/>
        <p:txBody>
          <a:bodyPr/>
          <a:lstStyle>
            <a:lvl1pPr>
              <a:defRPr/>
            </a:lvl1pPr>
          </a:lstStyle>
          <a:p>
            <a:pPr>
              <a:defRPr/>
            </a:pPr>
            <a:r>
              <a:rPr lang="en-US"/>
              <a:t>NIDDK</a:t>
            </a:r>
          </a:p>
        </p:txBody>
      </p:sp>
      <p:sp>
        <p:nvSpPr>
          <p:cNvPr id="6" name="Slide Number Placeholder 5">
            <a:extLst>
              <a:ext uri="{FF2B5EF4-FFF2-40B4-BE49-F238E27FC236}">
                <a16:creationId xmlns:a16="http://schemas.microsoft.com/office/drawing/2014/main" id="{0E26CFF3-9BD7-104F-BF60-9D23C76E183E}"/>
              </a:ext>
            </a:extLst>
          </p:cNvPr>
          <p:cNvSpPr>
            <a:spLocks noGrp="1"/>
          </p:cNvSpPr>
          <p:nvPr>
            <p:ph type="sldNum" sz="quarter" idx="16"/>
          </p:nvPr>
        </p:nvSpPr>
        <p:spPr/>
        <p:txBody>
          <a:bodyPr/>
          <a:lstStyle>
            <a:lvl1pPr>
              <a:defRPr/>
            </a:lvl1pPr>
          </a:lstStyle>
          <a:p>
            <a:pPr>
              <a:defRPr/>
            </a:pPr>
            <a:fld id="{85ED2574-BE5A-CF46-B70E-9E0A0A2179A1}" type="slidenum">
              <a:rPr lang="en-US"/>
              <a:pPr>
                <a:defRPr/>
              </a:pPr>
              <a:t>‹#›</a:t>
            </a:fld>
            <a:endParaRPr lang="en-US"/>
          </a:p>
        </p:txBody>
      </p:sp>
    </p:spTree>
    <p:extLst>
      <p:ext uri="{BB962C8B-B14F-4D97-AF65-F5344CB8AC3E}">
        <p14:creationId xmlns:p14="http://schemas.microsoft.com/office/powerpoint/2010/main" val="154070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89"/>
        <p:cNvGrpSpPr/>
        <p:nvPr/>
      </p:nvGrpSpPr>
      <p:grpSpPr>
        <a:xfrm>
          <a:off x="0" y="0"/>
          <a:ext cx="0" cy="0"/>
          <a:chOff x="0" y="0"/>
          <a:chExt cx="0" cy="0"/>
        </a:xfrm>
      </p:grpSpPr>
      <p:sp>
        <p:nvSpPr>
          <p:cNvPr id="2" name="Google Shape;290;p50">
            <a:extLst>
              <a:ext uri="{FF2B5EF4-FFF2-40B4-BE49-F238E27FC236}">
                <a16:creationId xmlns:a16="http://schemas.microsoft.com/office/drawing/2014/main" id="{CC564B7A-7D5F-A445-A2BB-F8C7478806DC}"/>
              </a:ext>
            </a:extLst>
          </p:cNvPr>
          <p:cNvSpPr txBox="1">
            <a:spLocks noGrp="1"/>
          </p:cNvSpPr>
          <p:nvPr>
            <p:ph type="dt" idx="10"/>
          </p:nvPr>
        </p:nvSpPr>
        <p:spPr>
          <a:xfrm>
            <a:off x="609600" y="6411913"/>
            <a:ext cx="2844800" cy="254000"/>
          </a:xfrm>
        </p:spPr>
        <p:txBody>
          <a:bodyPr spcFirstLastPara="1" wrap="square" lIns="68575" tIns="34275" rIns="68575" bIns="34275" anchorCtr="0"/>
          <a:lstStyle>
            <a:lvl1pPr marR="0" lvl="0" algn="l" rtl="0">
              <a:spcBef>
                <a:spcPts val="0"/>
              </a:spcBef>
              <a:spcAft>
                <a:spcPts val="0"/>
              </a:spcAft>
              <a:buSzPts val="1100"/>
              <a:buNone/>
              <a:defRPr sz="1200">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pPr>
              <a:defRPr/>
            </a:pPr>
            <a:r>
              <a:rPr lang="en-US"/>
              <a:t>July 18, 2018</a:t>
            </a:r>
            <a:endParaRPr/>
          </a:p>
        </p:txBody>
      </p:sp>
      <p:sp>
        <p:nvSpPr>
          <p:cNvPr id="3" name="Google Shape;291;p50">
            <a:extLst>
              <a:ext uri="{FF2B5EF4-FFF2-40B4-BE49-F238E27FC236}">
                <a16:creationId xmlns:a16="http://schemas.microsoft.com/office/drawing/2014/main" id="{7C799488-6FAE-814A-8089-0A48AE60AD70}"/>
              </a:ext>
            </a:extLst>
          </p:cNvPr>
          <p:cNvSpPr txBox="1">
            <a:spLocks noGrp="1"/>
          </p:cNvSpPr>
          <p:nvPr>
            <p:ph type="ftr" idx="11"/>
          </p:nvPr>
        </p:nvSpPr>
        <p:spPr>
          <a:xfrm>
            <a:off x="4165600" y="6411913"/>
            <a:ext cx="3860800" cy="254000"/>
          </a:xfrm>
        </p:spPr>
        <p:txBody>
          <a:bodyPr spcFirstLastPara="1" wrap="square" lIns="68575" tIns="34275" rIns="68575" bIns="34275" anchorCtr="0"/>
          <a:lstStyle>
            <a:lvl1pPr marR="0" lvl="0" algn="ctr" rtl="0">
              <a:spcBef>
                <a:spcPts val="0"/>
              </a:spcBef>
              <a:spcAft>
                <a:spcPts val="0"/>
              </a:spcAft>
              <a:buSzPts val="1100"/>
              <a:buNone/>
              <a:defRPr sz="1200">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pPr>
              <a:defRPr/>
            </a:pPr>
            <a:endParaRPr/>
          </a:p>
        </p:txBody>
      </p:sp>
      <p:sp>
        <p:nvSpPr>
          <p:cNvPr id="4" name="Google Shape;292;p50">
            <a:extLst>
              <a:ext uri="{FF2B5EF4-FFF2-40B4-BE49-F238E27FC236}">
                <a16:creationId xmlns:a16="http://schemas.microsoft.com/office/drawing/2014/main" id="{52D00163-6E1B-ED47-A1DF-BC521030F6E4}"/>
              </a:ext>
            </a:extLst>
          </p:cNvPr>
          <p:cNvSpPr txBox="1">
            <a:spLocks noGrp="1"/>
          </p:cNvSpPr>
          <p:nvPr>
            <p:ph type="sldNum" idx="12"/>
          </p:nvPr>
        </p:nvSpPr>
        <p:spPr>
          <a:xfrm>
            <a:off x="8737600" y="6356350"/>
            <a:ext cx="2844800" cy="365125"/>
          </a:xfrm>
        </p:spPr>
        <p:txBody>
          <a:bodyPr spcFirstLastPara="1" wrap="square" lIns="68575" tIns="34275" rIns="68575" bIns="34275"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a:defRPr/>
            </a:pPr>
            <a:fld id="{7807E858-85C3-0B44-BB84-D71C2A8992B9}" type="slidenum">
              <a:rPr lang="en"/>
              <a:pPr>
                <a:defRPr/>
              </a:pPr>
              <a:t>‹#›</a:t>
            </a:fld>
            <a:endParaRPr lang="en"/>
          </a:p>
        </p:txBody>
      </p:sp>
    </p:spTree>
    <p:extLst>
      <p:ext uri="{BB962C8B-B14F-4D97-AF65-F5344CB8AC3E}">
        <p14:creationId xmlns:p14="http://schemas.microsoft.com/office/powerpoint/2010/main" val="186055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2C8A2-B181-AA4E-BA3D-02A5F73B62DF}"/>
              </a:ext>
            </a:extLst>
          </p:cNvPr>
          <p:cNvSpPr/>
          <p:nvPr userDrawn="1"/>
        </p:nvSpPr>
        <p:spPr>
          <a:xfrm>
            <a:off x="0" y="5975131"/>
            <a:ext cx="12192000" cy="893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719501"/>
              </a:solidFill>
            </a:endParaRPr>
          </a:p>
        </p:txBody>
      </p:sp>
      <p:sp>
        <p:nvSpPr>
          <p:cNvPr id="3" name="Content Placeholder 2"/>
          <p:cNvSpPr>
            <a:spLocks noGrp="1"/>
          </p:cNvSpPr>
          <p:nvPr>
            <p:ph idx="1"/>
          </p:nvPr>
        </p:nvSpPr>
        <p:spPr>
          <a:xfrm>
            <a:off x="609600" y="1554479"/>
            <a:ext cx="10972800" cy="4572000"/>
          </a:xfrm>
        </p:spPr>
        <p:txBody>
          <a:bodyPr/>
          <a:lstStyle>
            <a:lvl1pPr marL="342900" indent="-342900">
              <a:buClr>
                <a:schemeClr val="accent1"/>
              </a:buClr>
              <a:buFont typeface="Arial" pitchFamily="34" charset="0"/>
              <a:buChar char="•"/>
              <a:defRPr/>
            </a:lvl1pPr>
            <a:lvl2pPr marL="742950" indent="-285750">
              <a:buClr>
                <a:schemeClr val="accent1"/>
              </a:buClr>
              <a:buFont typeface="Arial" pitchFamily="34" charset="0"/>
              <a:buChar char="•"/>
              <a:defRPr/>
            </a:lvl2pPr>
            <a:lvl3pPr marL="1143000" indent="-223838">
              <a:buClr>
                <a:schemeClr val="accent1"/>
              </a:buClr>
              <a:buFont typeface="Arial" pitchFamily="34" charset="0"/>
              <a:buChar char="•"/>
              <a:defRPr/>
            </a:lvl3pPr>
            <a:lvl4pPr marL="1428750" indent="-228600">
              <a:buClr>
                <a:schemeClr val="accent1"/>
              </a:buClr>
              <a:buFont typeface="Arial" pitchFamily="34" charset="0"/>
              <a:buChar char="•"/>
              <a:defRPr/>
            </a:lvl4pPr>
            <a:lvl5pPr marL="1714500" indent="-228600">
              <a:buClr>
                <a:schemeClr val="accent1"/>
              </a:buClr>
              <a:buFont typeface="Arial" pitchFamily="34" charset="0"/>
              <a:buChar char="•"/>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p:nvPr>
        </p:nvSpPr>
        <p:spPr>
          <a:xfrm>
            <a:off x="609600" y="137658"/>
            <a:ext cx="10972800" cy="914757"/>
          </a:xfrm>
          <a:prstGeom prst="rect">
            <a:avLst/>
          </a:prstGeom>
        </p:spPr>
        <p:txBody>
          <a:bodyPr rtlCol="0">
            <a:normAutofit/>
          </a:bodyPr>
          <a:lstStyle/>
          <a:p>
            <a:r>
              <a:rPr lang="en-US"/>
              <a:t>Click to edit Master title style</a:t>
            </a:r>
            <a:endParaRPr lang="en-US" dirty="0"/>
          </a:p>
        </p:txBody>
      </p:sp>
      <p:sp>
        <p:nvSpPr>
          <p:cNvPr id="8" name="Text Placeholder 7"/>
          <p:cNvSpPr>
            <a:spLocks noGrp="1"/>
          </p:cNvSpPr>
          <p:nvPr>
            <p:ph type="body" sz="quarter" idx="13"/>
          </p:nvPr>
        </p:nvSpPr>
        <p:spPr>
          <a:xfrm>
            <a:off x="609600" y="6123802"/>
            <a:ext cx="10972800" cy="276999"/>
          </a:xfrm>
        </p:spPr>
        <p:txBody>
          <a:bodyPr anchor="b">
            <a:spAutoFit/>
          </a:bodyPr>
          <a:lstStyle>
            <a:lvl1pPr marL="0" indent="0">
              <a:buNone/>
              <a:defRPr sz="1200" baseline="0">
                <a:solidFill>
                  <a:schemeClr val="bg1">
                    <a:lumMod val="50000"/>
                  </a:schemeClr>
                </a:solidFill>
              </a:defRPr>
            </a:lvl1pPr>
            <a:lvl2pPr marL="457200" indent="0">
              <a:buNone/>
              <a:defRPr sz="1200"/>
            </a:lvl2pPr>
            <a:lvl3pPr marL="914400" indent="0">
              <a:buNone/>
              <a:defRPr sz="1200"/>
            </a:lvl3pPr>
            <a:lvl4pPr marL="1200150" indent="0">
              <a:buNone/>
              <a:defRPr sz="1200"/>
            </a:lvl4pPr>
            <a:lvl5pPr marL="1485900" indent="0">
              <a:buNone/>
              <a:defRPr sz="1200"/>
            </a:lvl5pPr>
          </a:lstStyle>
          <a:p>
            <a:pPr lvl="0"/>
            <a:r>
              <a:rPr lang="en-US"/>
              <a:t>Edit Master text styles</a:t>
            </a:r>
          </a:p>
        </p:txBody>
      </p:sp>
      <p:sp>
        <p:nvSpPr>
          <p:cNvPr id="6" name="Date Placeholder 3">
            <a:extLst>
              <a:ext uri="{FF2B5EF4-FFF2-40B4-BE49-F238E27FC236}">
                <a16:creationId xmlns:a16="http://schemas.microsoft.com/office/drawing/2014/main" id="{81390B5E-BF03-EA40-A4C6-DDAA54ABE491}"/>
              </a:ext>
            </a:extLst>
          </p:cNvPr>
          <p:cNvSpPr>
            <a:spLocks noGrp="1"/>
          </p:cNvSpPr>
          <p:nvPr>
            <p:ph type="dt" sz="half" idx="14"/>
          </p:nvPr>
        </p:nvSpPr>
        <p:spPr/>
        <p:txBody>
          <a:bodyPr/>
          <a:lstStyle>
            <a:lvl1pPr>
              <a:defRPr/>
            </a:lvl1pPr>
          </a:lstStyle>
          <a:p>
            <a:pPr>
              <a:defRPr/>
            </a:pPr>
            <a:fld id="{A86E551F-4CF7-AC45-B425-9921FA91EEC4}" type="datetime4">
              <a:rPr lang="en-US"/>
              <a:pPr>
                <a:defRPr/>
              </a:pPr>
              <a:t>March 26, 2019</a:t>
            </a:fld>
            <a:endParaRPr lang="en-US"/>
          </a:p>
        </p:txBody>
      </p:sp>
      <p:sp>
        <p:nvSpPr>
          <p:cNvPr id="9" name="Footer Placeholder 4">
            <a:extLst>
              <a:ext uri="{FF2B5EF4-FFF2-40B4-BE49-F238E27FC236}">
                <a16:creationId xmlns:a16="http://schemas.microsoft.com/office/drawing/2014/main" id="{99C7B065-B433-6B49-A5FD-CA37BCFDB0C6}"/>
              </a:ext>
            </a:extLst>
          </p:cNvPr>
          <p:cNvSpPr>
            <a:spLocks noGrp="1"/>
          </p:cNvSpPr>
          <p:nvPr>
            <p:ph type="ftr" sz="quarter" idx="15"/>
          </p:nvPr>
        </p:nvSpPr>
        <p:spPr/>
        <p:txBody>
          <a:bodyPr/>
          <a:lstStyle>
            <a:lvl1pPr>
              <a:defRPr/>
            </a:lvl1pPr>
          </a:lstStyle>
          <a:p>
            <a:pPr>
              <a:defRPr/>
            </a:pPr>
            <a:r>
              <a:rPr lang="en-US"/>
              <a:t>NIDDK</a:t>
            </a:r>
          </a:p>
        </p:txBody>
      </p:sp>
      <p:sp>
        <p:nvSpPr>
          <p:cNvPr id="10" name="Slide Number Placeholder 5">
            <a:extLst>
              <a:ext uri="{FF2B5EF4-FFF2-40B4-BE49-F238E27FC236}">
                <a16:creationId xmlns:a16="http://schemas.microsoft.com/office/drawing/2014/main" id="{97DBE2CA-A363-1F46-B8F8-4F319BA6C8EA}"/>
              </a:ext>
            </a:extLst>
          </p:cNvPr>
          <p:cNvSpPr>
            <a:spLocks noGrp="1"/>
          </p:cNvSpPr>
          <p:nvPr>
            <p:ph type="sldNum" sz="quarter" idx="16"/>
          </p:nvPr>
        </p:nvSpPr>
        <p:spPr/>
        <p:txBody>
          <a:bodyPr/>
          <a:lstStyle>
            <a:lvl1pPr>
              <a:defRPr/>
            </a:lvl1pPr>
          </a:lstStyle>
          <a:p>
            <a:pPr>
              <a:defRPr/>
            </a:pPr>
            <a:fld id="{C72CBFF7-0439-904E-AD32-18D62193A70D}" type="slidenum">
              <a:rPr lang="en-US"/>
              <a:pPr>
                <a:defRPr/>
              </a:pPr>
              <a:t>‹#›</a:t>
            </a:fld>
            <a:endParaRPr lang="en-US"/>
          </a:p>
        </p:txBody>
      </p:sp>
    </p:spTree>
    <p:extLst>
      <p:ext uri="{BB962C8B-B14F-4D97-AF65-F5344CB8AC3E}">
        <p14:creationId xmlns:p14="http://schemas.microsoft.com/office/powerpoint/2010/main" val="307248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ntent Only, No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6B6E0E-34E9-934F-808C-3DBF5501C462}"/>
              </a:ext>
            </a:extLst>
          </p:cNvPr>
          <p:cNvSpPr/>
          <p:nvPr userDrawn="1"/>
        </p:nvSpPr>
        <p:spPr>
          <a:xfrm>
            <a:off x="0" y="5668963"/>
            <a:ext cx="12192000" cy="1189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719501"/>
              </a:solidFill>
            </a:endParaRPr>
          </a:p>
        </p:txBody>
      </p:sp>
      <p:sp>
        <p:nvSpPr>
          <p:cNvPr id="6" name="Content Placeholder 2"/>
          <p:cNvSpPr>
            <a:spLocks noGrp="1"/>
          </p:cNvSpPr>
          <p:nvPr>
            <p:ph idx="1"/>
          </p:nvPr>
        </p:nvSpPr>
        <p:spPr>
          <a:xfrm>
            <a:off x="609600" y="612648"/>
            <a:ext cx="10972800" cy="5511154"/>
          </a:xfrm>
        </p:spPr>
        <p:txBody>
          <a:bodyPr/>
          <a:lstStyle>
            <a:lvl1pPr marL="342900" indent="-342900">
              <a:buClr>
                <a:schemeClr val="accent1"/>
              </a:buClr>
              <a:buFont typeface="Arial" pitchFamily="34" charset="0"/>
              <a:buChar char="•"/>
              <a:defRPr/>
            </a:lvl1pPr>
            <a:lvl2pPr marL="742950" indent="-285750">
              <a:buClr>
                <a:schemeClr val="accent1"/>
              </a:buClr>
              <a:buFont typeface="Arial" pitchFamily="34" charset="0"/>
              <a:buChar char="•"/>
              <a:defRPr/>
            </a:lvl2pPr>
            <a:lvl3pPr marL="1143000" indent="-223838">
              <a:buClr>
                <a:schemeClr val="accent1"/>
              </a:buClr>
              <a:buFont typeface="Arial" pitchFamily="34" charset="0"/>
              <a:buChar char="•"/>
              <a:defRPr/>
            </a:lvl3pPr>
            <a:lvl4pPr marL="1428750" indent="-228600">
              <a:buClr>
                <a:schemeClr val="accent1"/>
              </a:buClr>
              <a:buFont typeface="Arial" pitchFamily="34" charset="0"/>
              <a:buChar char="•"/>
              <a:defRPr/>
            </a:lvl4pPr>
            <a:lvl5pPr marL="1714500" indent="-228600">
              <a:buClr>
                <a:schemeClr val="accent1"/>
              </a:buClr>
              <a:buFont typeface="Arial" pitchFamily="34" charset="0"/>
              <a:buChar char="•"/>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p:cNvSpPr>
            <a:spLocks noGrp="1"/>
          </p:cNvSpPr>
          <p:nvPr>
            <p:ph type="body" sz="quarter" idx="13"/>
          </p:nvPr>
        </p:nvSpPr>
        <p:spPr>
          <a:xfrm>
            <a:off x="609600" y="6123802"/>
            <a:ext cx="10972800" cy="276999"/>
          </a:xfrm>
        </p:spPr>
        <p:txBody>
          <a:bodyPr anchor="b">
            <a:spAutoFit/>
          </a:bodyPr>
          <a:lstStyle>
            <a:lvl1pPr marL="0" indent="0">
              <a:buNone/>
              <a:defRPr sz="1200" baseline="0">
                <a:solidFill>
                  <a:schemeClr val="bg1">
                    <a:lumMod val="50000"/>
                  </a:schemeClr>
                </a:solidFill>
              </a:defRPr>
            </a:lvl1pPr>
            <a:lvl2pPr marL="457200" indent="0">
              <a:buNone/>
              <a:defRPr sz="1200"/>
            </a:lvl2pPr>
            <a:lvl3pPr marL="914400" indent="0">
              <a:buNone/>
              <a:defRPr sz="1200"/>
            </a:lvl3pPr>
            <a:lvl4pPr marL="1200150" indent="0">
              <a:buNone/>
              <a:defRPr sz="1200"/>
            </a:lvl4pPr>
            <a:lvl5pPr marL="1485900" indent="0">
              <a:buNone/>
              <a:defRPr sz="1200"/>
            </a:lvl5pPr>
          </a:lstStyle>
          <a:p>
            <a:pPr lvl="0"/>
            <a:r>
              <a:rPr lang="en-US"/>
              <a:t>Edit Master text styles</a:t>
            </a:r>
          </a:p>
        </p:txBody>
      </p:sp>
      <p:sp>
        <p:nvSpPr>
          <p:cNvPr id="5" name="Date Placeholder 2">
            <a:extLst>
              <a:ext uri="{FF2B5EF4-FFF2-40B4-BE49-F238E27FC236}">
                <a16:creationId xmlns:a16="http://schemas.microsoft.com/office/drawing/2014/main" id="{4A804656-B97F-1240-89E3-5CE4DDB96E56}"/>
              </a:ext>
            </a:extLst>
          </p:cNvPr>
          <p:cNvSpPr>
            <a:spLocks noGrp="1"/>
          </p:cNvSpPr>
          <p:nvPr>
            <p:ph type="dt" sz="half" idx="14"/>
          </p:nvPr>
        </p:nvSpPr>
        <p:spPr/>
        <p:txBody>
          <a:bodyPr/>
          <a:lstStyle>
            <a:lvl1pPr>
              <a:defRPr/>
            </a:lvl1pPr>
          </a:lstStyle>
          <a:p>
            <a:pPr>
              <a:defRPr/>
            </a:pPr>
            <a:fld id="{240DCE32-E3A4-3B4B-A203-A0EE2DC757F8}" type="datetime4">
              <a:rPr lang="en-US"/>
              <a:pPr>
                <a:defRPr/>
              </a:pPr>
              <a:t>March 26, 2019</a:t>
            </a:fld>
            <a:endParaRPr lang="en-US"/>
          </a:p>
        </p:txBody>
      </p:sp>
      <p:sp>
        <p:nvSpPr>
          <p:cNvPr id="8" name="Footer Placeholder 3">
            <a:extLst>
              <a:ext uri="{FF2B5EF4-FFF2-40B4-BE49-F238E27FC236}">
                <a16:creationId xmlns:a16="http://schemas.microsoft.com/office/drawing/2014/main" id="{DCA063E1-FF6D-694A-AF41-FDF846D7A5E8}"/>
              </a:ext>
            </a:extLst>
          </p:cNvPr>
          <p:cNvSpPr>
            <a:spLocks noGrp="1"/>
          </p:cNvSpPr>
          <p:nvPr>
            <p:ph type="ftr" sz="quarter" idx="15"/>
          </p:nvPr>
        </p:nvSpPr>
        <p:spPr/>
        <p:txBody>
          <a:bodyPr/>
          <a:lstStyle>
            <a:lvl1pPr>
              <a:defRPr/>
            </a:lvl1pPr>
          </a:lstStyle>
          <a:p>
            <a:pPr>
              <a:defRPr/>
            </a:pPr>
            <a:r>
              <a:rPr lang="en-US"/>
              <a:t>NIDDK</a:t>
            </a:r>
          </a:p>
        </p:txBody>
      </p:sp>
      <p:sp>
        <p:nvSpPr>
          <p:cNvPr id="9" name="Slide Number Placeholder 4">
            <a:extLst>
              <a:ext uri="{FF2B5EF4-FFF2-40B4-BE49-F238E27FC236}">
                <a16:creationId xmlns:a16="http://schemas.microsoft.com/office/drawing/2014/main" id="{F264E792-D763-734E-A5DA-50BBBD1DDAAD}"/>
              </a:ext>
            </a:extLst>
          </p:cNvPr>
          <p:cNvSpPr>
            <a:spLocks noGrp="1"/>
          </p:cNvSpPr>
          <p:nvPr>
            <p:ph type="sldNum" sz="quarter" idx="16"/>
          </p:nvPr>
        </p:nvSpPr>
        <p:spPr/>
        <p:txBody>
          <a:bodyPr/>
          <a:lstStyle>
            <a:lvl1pPr>
              <a:defRPr/>
            </a:lvl1pPr>
          </a:lstStyle>
          <a:p>
            <a:pPr>
              <a:defRPr/>
            </a:pPr>
            <a:fld id="{550F137B-EFBE-E443-9C14-E17860F61B9C}" type="slidenum">
              <a:rPr lang="en-US"/>
              <a:pPr>
                <a:defRPr/>
              </a:pPr>
              <a:t>‹#›</a:t>
            </a:fld>
            <a:endParaRPr lang="en-US"/>
          </a:p>
        </p:txBody>
      </p:sp>
    </p:spTree>
    <p:extLst>
      <p:ext uri="{BB962C8B-B14F-4D97-AF65-F5344CB8AC3E}">
        <p14:creationId xmlns:p14="http://schemas.microsoft.com/office/powerpoint/2010/main" val="304056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406901"/>
            <a:ext cx="10972800" cy="646331"/>
          </a:xfrm>
        </p:spPr>
        <p:txBody>
          <a:bodyPr anchor="b">
            <a:spAutoFit/>
          </a:bodyPr>
          <a:lstStyle>
            <a:lvl1pPr algn="l">
              <a:defRPr sz="3600" b="0" cap="none">
                <a:solidFill>
                  <a:schemeClr val="tx2"/>
                </a:solidFill>
              </a:defRPr>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8D885C7-E6A3-0C4F-A80C-C5105F095C3F}"/>
              </a:ext>
            </a:extLst>
          </p:cNvPr>
          <p:cNvSpPr>
            <a:spLocks noGrp="1"/>
          </p:cNvSpPr>
          <p:nvPr>
            <p:ph type="dt" sz="half" idx="10"/>
          </p:nvPr>
        </p:nvSpPr>
        <p:spPr/>
        <p:txBody>
          <a:bodyPr/>
          <a:lstStyle>
            <a:lvl1pPr>
              <a:defRPr/>
            </a:lvl1pPr>
          </a:lstStyle>
          <a:p>
            <a:pPr>
              <a:defRPr/>
            </a:pPr>
            <a:fld id="{A6D00283-D637-D04E-83FC-185A82BAD62E}" type="datetime4">
              <a:rPr lang="en-US"/>
              <a:pPr>
                <a:defRPr/>
              </a:pPr>
              <a:t>March 26, 2019</a:t>
            </a:fld>
            <a:endParaRPr lang="en-US"/>
          </a:p>
        </p:txBody>
      </p:sp>
      <p:sp>
        <p:nvSpPr>
          <p:cNvPr id="4" name="Footer Placeholder 4">
            <a:extLst>
              <a:ext uri="{FF2B5EF4-FFF2-40B4-BE49-F238E27FC236}">
                <a16:creationId xmlns:a16="http://schemas.microsoft.com/office/drawing/2014/main" id="{12C919DC-7896-754B-A71C-5CB19D5B8EC3}"/>
              </a:ext>
            </a:extLst>
          </p:cNvPr>
          <p:cNvSpPr>
            <a:spLocks noGrp="1"/>
          </p:cNvSpPr>
          <p:nvPr>
            <p:ph type="ftr" sz="quarter" idx="11"/>
          </p:nvPr>
        </p:nvSpPr>
        <p:spPr/>
        <p:txBody>
          <a:bodyPr/>
          <a:lstStyle>
            <a:lvl1pPr>
              <a:defRPr/>
            </a:lvl1pPr>
          </a:lstStyle>
          <a:p>
            <a:pPr>
              <a:defRPr/>
            </a:pPr>
            <a:r>
              <a:rPr lang="en-US"/>
              <a:t>NIDDK</a:t>
            </a:r>
          </a:p>
        </p:txBody>
      </p:sp>
      <p:sp>
        <p:nvSpPr>
          <p:cNvPr id="5" name="Slide Number Placeholder 5">
            <a:extLst>
              <a:ext uri="{FF2B5EF4-FFF2-40B4-BE49-F238E27FC236}">
                <a16:creationId xmlns:a16="http://schemas.microsoft.com/office/drawing/2014/main" id="{909339DC-07AE-7A45-ACF8-D3FD327E1DF1}"/>
              </a:ext>
            </a:extLst>
          </p:cNvPr>
          <p:cNvSpPr>
            <a:spLocks noGrp="1"/>
          </p:cNvSpPr>
          <p:nvPr>
            <p:ph type="sldNum" sz="quarter" idx="12"/>
          </p:nvPr>
        </p:nvSpPr>
        <p:spPr/>
        <p:txBody>
          <a:bodyPr/>
          <a:lstStyle>
            <a:lvl1pPr>
              <a:defRPr/>
            </a:lvl1pPr>
          </a:lstStyle>
          <a:p>
            <a:pPr>
              <a:defRPr/>
            </a:pPr>
            <a:fld id="{7513FA0A-D1B0-A541-A609-093A40CAFDC7}" type="slidenum">
              <a:rPr lang="en-US"/>
              <a:pPr>
                <a:defRPr/>
              </a:pPr>
              <a:t>‹#›</a:t>
            </a:fld>
            <a:endParaRPr lang="en-US"/>
          </a:p>
        </p:txBody>
      </p:sp>
    </p:spTree>
    <p:extLst>
      <p:ext uri="{BB962C8B-B14F-4D97-AF65-F5344CB8AC3E}">
        <p14:creationId xmlns:p14="http://schemas.microsoft.com/office/powerpoint/2010/main" val="307024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54479"/>
            <a:ext cx="538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54479"/>
            <a:ext cx="538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09600" y="6123802"/>
            <a:ext cx="10972800" cy="276999"/>
          </a:xfrm>
        </p:spPr>
        <p:txBody>
          <a:bodyPr anchor="b">
            <a:spAutoFit/>
          </a:bodyPr>
          <a:lstStyle>
            <a:lvl1pPr marL="0" indent="0">
              <a:buNone/>
              <a:defRPr sz="1200" baseline="0">
                <a:solidFill>
                  <a:schemeClr val="bg1">
                    <a:lumMod val="50000"/>
                  </a:schemeClr>
                </a:solidFill>
              </a:defRPr>
            </a:lvl1pPr>
            <a:lvl2pPr marL="457200" indent="0">
              <a:buNone/>
              <a:defRPr sz="1200"/>
            </a:lvl2pPr>
            <a:lvl3pPr marL="914400" indent="0">
              <a:buNone/>
              <a:defRPr sz="1200"/>
            </a:lvl3pPr>
            <a:lvl4pPr marL="1200150" indent="0">
              <a:buNone/>
              <a:defRPr sz="1200"/>
            </a:lvl4pPr>
            <a:lvl5pPr marL="1485900" indent="0">
              <a:buNone/>
              <a:defRPr sz="1200"/>
            </a:lvl5pPr>
          </a:lstStyle>
          <a:p>
            <a:pPr lvl="0"/>
            <a:r>
              <a:rPr lang="en-US"/>
              <a:t>Edit Master text styles</a:t>
            </a:r>
          </a:p>
        </p:txBody>
      </p:sp>
      <p:sp>
        <p:nvSpPr>
          <p:cNvPr id="6" name="Date Placeholder 3">
            <a:extLst>
              <a:ext uri="{FF2B5EF4-FFF2-40B4-BE49-F238E27FC236}">
                <a16:creationId xmlns:a16="http://schemas.microsoft.com/office/drawing/2014/main" id="{DB03CE19-8D13-A64A-80E1-3B0055DDBF06}"/>
              </a:ext>
            </a:extLst>
          </p:cNvPr>
          <p:cNvSpPr>
            <a:spLocks noGrp="1"/>
          </p:cNvSpPr>
          <p:nvPr>
            <p:ph type="dt" sz="half" idx="14"/>
          </p:nvPr>
        </p:nvSpPr>
        <p:spPr/>
        <p:txBody>
          <a:bodyPr/>
          <a:lstStyle>
            <a:lvl1pPr>
              <a:defRPr/>
            </a:lvl1pPr>
          </a:lstStyle>
          <a:p>
            <a:pPr>
              <a:defRPr/>
            </a:pPr>
            <a:fld id="{C45610E3-21CC-2E42-B458-1978843282D4}" type="datetime4">
              <a:rPr lang="en-US"/>
              <a:pPr>
                <a:defRPr/>
              </a:pPr>
              <a:t>March 26, 2019</a:t>
            </a:fld>
            <a:endParaRPr lang="en-US"/>
          </a:p>
        </p:txBody>
      </p:sp>
      <p:sp>
        <p:nvSpPr>
          <p:cNvPr id="7" name="Footer Placeholder 4">
            <a:extLst>
              <a:ext uri="{FF2B5EF4-FFF2-40B4-BE49-F238E27FC236}">
                <a16:creationId xmlns:a16="http://schemas.microsoft.com/office/drawing/2014/main" id="{A31CC4E2-1ECB-A344-A9A8-B074B0F3B53C}"/>
              </a:ext>
            </a:extLst>
          </p:cNvPr>
          <p:cNvSpPr>
            <a:spLocks noGrp="1"/>
          </p:cNvSpPr>
          <p:nvPr>
            <p:ph type="ftr" sz="quarter" idx="15"/>
          </p:nvPr>
        </p:nvSpPr>
        <p:spPr/>
        <p:txBody>
          <a:bodyPr/>
          <a:lstStyle>
            <a:lvl1pPr>
              <a:defRPr/>
            </a:lvl1pPr>
          </a:lstStyle>
          <a:p>
            <a:pPr>
              <a:defRPr/>
            </a:pPr>
            <a:r>
              <a:rPr lang="en-US"/>
              <a:t>NIDDK</a:t>
            </a:r>
          </a:p>
        </p:txBody>
      </p:sp>
      <p:sp>
        <p:nvSpPr>
          <p:cNvPr id="9" name="Slide Number Placeholder 5">
            <a:extLst>
              <a:ext uri="{FF2B5EF4-FFF2-40B4-BE49-F238E27FC236}">
                <a16:creationId xmlns:a16="http://schemas.microsoft.com/office/drawing/2014/main" id="{408D8E61-40E4-4A41-A912-5D7238E4EF60}"/>
              </a:ext>
            </a:extLst>
          </p:cNvPr>
          <p:cNvSpPr>
            <a:spLocks noGrp="1"/>
          </p:cNvSpPr>
          <p:nvPr>
            <p:ph type="sldNum" sz="quarter" idx="16"/>
          </p:nvPr>
        </p:nvSpPr>
        <p:spPr/>
        <p:txBody>
          <a:bodyPr/>
          <a:lstStyle>
            <a:lvl1pPr>
              <a:defRPr/>
            </a:lvl1pPr>
          </a:lstStyle>
          <a:p>
            <a:pPr>
              <a:defRPr/>
            </a:pPr>
            <a:fld id="{35DF235F-EA26-7642-AE48-EC944DF0335E}" type="slidenum">
              <a:rPr lang="en-US"/>
              <a:pPr>
                <a:defRPr/>
              </a:pPr>
              <a:t>‹#›</a:t>
            </a:fld>
            <a:endParaRPr lang="en-US"/>
          </a:p>
        </p:txBody>
      </p:sp>
    </p:spTree>
    <p:extLst>
      <p:ext uri="{BB962C8B-B14F-4D97-AF65-F5344CB8AC3E}">
        <p14:creationId xmlns:p14="http://schemas.microsoft.com/office/powerpoint/2010/main" val="62937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54481"/>
            <a:ext cx="5386917" cy="461665"/>
          </a:xfrm>
        </p:spPr>
        <p:txBody>
          <a:bodyP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20824"/>
            <a:ext cx="5386917" cy="4105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54481"/>
            <a:ext cx="5389033" cy="461665"/>
          </a:xfrm>
        </p:spPr>
        <p:txBody>
          <a:bodyP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20824"/>
            <a:ext cx="5389033" cy="4105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p:cNvSpPr>
            <a:spLocks noGrp="1"/>
          </p:cNvSpPr>
          <p:nvPr>
            <p:ph type="body" sz="quarter" idx="13"/>
          </p:nvPr>
        </p:nvSpPr>
        <p:spPr>
          <a:xfrm>
            <a:off x="609600" y="6123802"/>
            <a:ext cx="10972800" cy="276999"/>
          </a:xfrm>
        </p:spPr>
        <p:txBody>
          <a:bodyPr anchor="b">
            <a:spAutoFit/>
          </a:bodyPr>
          <a:lstStyle>
            <a:lvl1pPr marL="0" indent="0">
              <a:buNone/>
              <a:defRPr sz="1200" baseline="0">
                <a:solidFill>
                  <a:schemeClr val="bg1">
                    <a:lumMod val="50000"/>
                  </a:schemeClr>
                </a:solidFill>
              </a:defRPr>
            </a:lvl1pPr>
            <a:lvl2pPr marL="457200" indent="0">
              <a:buNone/>
              <a:defRPr sz="1200"/>
            </a:lvl2pPr>
            <a:lvl3pPr marL="914400" indent="0">
              <a:buNone/>
              <a:defRPr sz="1200"/>
            </a:lvl3pPr>
            <a:lvl4pPr marL="1200150" indent="0">
              <a:buNone/>
              <a:defRPr sz="1200"/>
            </a:lvl4pPr>
            <a:lvl5pPr marL="1485900" indent="0">
              <a:buNone/>
              <a:defRPr sz="1200"/>
            </a:lvl5pPr>
          </a:lstStyle>
          <a:p>
            <a:pPr lvl="0"/>
            <a:r>
              <a:rPr lang="en-US"/>
              <a:t>Edit Master text styles</a:t>
            </a:r>
          </a:p>
        </p:txBody>
      </p:sp>
      <p:sp>
        <p:nvSpPr>
          <p:cNvPr id="8" name="Date Placeholder 3">
            <a:extLst>
              <a:ext uri="{FF2B5EF4-FFF2-40B4-BE49-F238E27FC236}">
                <a16:creationId xmlns:a16="http://schemas.microsoft.com/office/drawing/2014/main" id="{5895F5A0-6076-FD4B-AC62-D3467F9867D8}"/>
              </a:ext>
            </a:extLst>
          </p:cNvPr>
          <p:cNvSpPr>
            <a:spLocks noGrp="1"/>
          </p:cNvSpPr>
          <p:nvPr>
            <p:ph type="dt" sz="half" idx="14"/>
          </p:nvPr>
        </p:nvSpPr>
        <p:spPr/>
        <p:txBody>
          <a:bodyPr/>
          <a:lstStyle>
            <a:lvl1pPr>
              <a:defRPr/>
            </a:lvl1pPr>
          </a:lstStyle>
          <a:p>
            <a:pPr>
              <a:defRPr/>
            </a:pPr>
            <a:fld id="{58698CFE-D875-724C-88FC-1BC515CFA6F6}" type="datetime4">
              <a:rPr lang="en-US"/>
              <a:pPr>
                <a:defRPr/>
              </a:pPr>
              <a:t>March 26, 2019</a:t>
            </a:fld>
            <a:endParaRPr lang="en-US"/>
          </a:p>
        </p:txBody>
      </p:sp>
      <p:sp>
        <p:nvSpPr>
          <p:cNvPr id="9" name="Footer Placeholder 4">
            <a:extLst>
              <a:ext uri="{FF2B5EF4-FFF2-40B4-BE49-F238E27FC236}">
                <a16:creationId xmlns:a16="http://schemas.microsoft.com/office/drawing/2014/main" id="{22D1B3BD-1115-284B-A87A-1B63CAC08A78}"/>
              </a:ext>
            </a:extLst>
          </p:cNvPr>
          <p:cNvSpPr>
            <a:spLocks noGrp="1"/>
          </p:cNvSpPr>
          <p:nvPr>
            <p:ph type="ftr" sz="quarter" idx="15"/>
          </p:nvPr>
        </p:nvSpPr>
        <p:spPr/>
        <p:txBody>
          <a:bodyPr/>
          <a:lstStyle>
            <a:lvl1pPr>
              <a:defRPr/>
            </a:lvl1pPr>
          </a:lstStyle>
          <a:p>
            <a:pPr>
              <a:defRPr/>
            </a:pPr>
            <a:r>
              <a:rPr lang="en-US"/>
              <a:t>NIDDK</a:t>
            </a:r>
          </a:p>
        </p:txBody>
      </p:sp>
      <p:sp>
        <p:nvSpPr>
          <p:cNvPr id="11" name="Slide Number Placeholder 5">
            <a:extLst>
              <a:ext uri="{FF2B5EF4-FFF2-40B4-BE49-F238E27FC236}">
                <a16:creationId xmlns:a16="http://schemas.microsoft.com/office/drawing/2014/main" id="{E52465CF-604A-3545-9058-BFCFF3EB6FA8}"/>
              </a:ext>
            </a:extLst>
          </p:cNvPr>
          <p:cNvSpPr>
            <a:spLocks noGrp="1"/>
          </p:cNvSpPr>
          <p:nvPr>
            <p:ph type="sldNum" sz="quarter" idx="16"/>
          </p:nvPr>
        </p:nvSpPr>
        <p:spPr/>
        <p:txBody>
          <a:bodyPr/>
          <a:lstStyle>
            <a:lvl1pPr>
              <a:defRPr/>
            </a:lvl1pPr>
          </a:lstStyle>
          <a:p>
            <a:pPr>
              <a:defRPr/>
            </a:pPr>
            <a:fld id="{7887B1E4-6BE5-7E4D-985C-FDB742B29D7C}" type="slidenum">
              <a:rPr lang="en-US"/>
              <a:pPr>
                <a:defRPr/>
              </a:pPr>
              <a:t>‹#›</a:t>
            </a:fld>
            <a:endParaRPr lang="en-US"/>
          </a:p>
        </p:txBody>
      </p:sp>
    </p:spTree>
    <p:extLst>
      <p:ext uri="{BB962C8B-B14F-4D97-AF65-F5344CB8AC3E}">
        <p14:creationId xmlns:p14="http://schemas.microsoft.com/office/powerpoint/2010/main" val="187702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609600" y="2139696"/>
            <a:ext cx="5386917" cy="39867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4"/>
          </p:nvPr>
        </p:nvSpPr>
        <p:spPr>
          <a:xfrm>
            <a:off x="6193368" y="2139696"/>
            <a:ext cx="5389033" cy="39867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
          </p:nvPr>
        </p:nvSpPr>
        <p:spPr>
          <a:xfrm>
            <a:off x="609600" y="1554481"/>
            <a:ext cx="10972800" cy="584775"/>
          </a:xfrm>
        </p:spPr>
        <p:txBody>
          <a:bodyPr>
            <a:sp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Date Placeholder 3">
            <a:extLst>
              <a:ext uri="{FF2B5EF4-FFF2-40B4-BE49-F238E27FC236}">
                <a16:creationId xmlns:a16="http://schemas.microsoft.com/office/drawing/2014/main" id="{EC47AAF0-9213-5B4C-882B-F194E378D28B}"/>
              </a:ext>
            </a:extLst>
          </p:cNvPr>
          <p:cNvSpPr>
            <a:spLocks noGrp="1"/>
          </p:cNvSpPr>
          <p:nvPr>
            <p:ph type="dt" sz="half" idx="10"/>
          </p:nvPr>
        </p:nvSpPr>
        <p:spPr/>
        <p:txBody>
          <a:bodyPr/>
          <a:lstStyle>
            <a:lvl1pPr>
              <a:defRPr/>
            </a:lvl1pPr>
          </a:lstStyle>
          <a:p>
            <a:pPr>
              <a:defRPr/>
            </a:pPr>
            <a:fld id="{72483806-C67F-554B-8435-352F11FA0F36}" type="datetime4">
              <a:rPr lang="en-US"/>
              <a:pPr>
                <a:defRPr/>
              </a:pPr>
              <a:t>March 26, 2019</a:t>
            </a:fld>
            <a:endParaRPr lang="en-US"/>
          </a:p>
        </p:txBody>
      </p:sp>
      <p:sp>
        <p:nvSpPr>
          <p:cNvPr id="10" name="Footer Placeholder 4">
            <a:extLst>
              <a:ext uri="{FF2B5EF4-FFF2-40B4-BE49-F238E27FC236}">
                <a16:creationId xmlns:a16="http://schemas.microsoft.com/office/drawing/2014/main" id="{F1F1074E-ABAF-6748-A0BD-59756B0FCF0D}"/>
              </a:ext>
            </a:extLst>
          </p:cNvPr>
          <p:cNvSpPr>
            <a:spLocks noGrp="1"/>
          </p:cNvSpPr>
          <p:nvPr>
            <p:ph type="ftr" sz="quarter" idx="11"/>
          </p:nvPr>
        </p:nvSpPr>
        <p:spPr/>
        <p:txBody>
          <a:bodyPr/>
          <a:lstStyle>
            <a:lvl1pPr>
              <a:defRPr/>
            </a:lvl1pPr>
          </a:lstStyle>
          <a:p>
            <a:pPr>
              <a:defRPr/>
            </a:pPr>
            <a:r>
              <a:rPr lang="en-US"/>
              <a:t>NIDDK</a:t>
            </a:r>
          </a:p>
        </p:txBody>
      </p:sp>
      <p:sp>
        <p:nvSpPr>
          <p:cNvPr id="11" name="Slide Number Placeholder 5">
            <a:extLst>
              <a:ext uri="{FF2B5EF4-FFF2-40B4-BE49-F238E27FC236}">
                <a16:creationId xmlns:a16="http://schemas.microsoft.com/office/drawing/2014/main" id="{63F4DBBB-A68A-3F48-A7CE-AE0DFB89A4E0}"/>
              </a:ext>
            </a:extLst>
          </p:cNvPr>
          <p:cNvSpPr>
            <a:spLocks noGrp="1"/>
          </p:cNvSpPr>
          <p:nvPr>
            <p:ph type="sldNum" sz="quarter" idx="12"/>
          </p:nvPr>
        </p:nvSpPr>
        <p:spPr/>
        <p:txBody>
          <a:bodyPr/>
          <a:lstStyle>
            <a:lvl1pPr>
              <a:defRPr/>
            </a:lvl1pPr>
          </a:lstStyle>
          <a:p>
            <a:pPr>
              <a:defRPr/>
            </a:pPr>
            <a:fld id="{879F9C67-42D3-0241-8D5E-CAF11EE9DDDF}" type="slidenum">
              <a:rPr lang="en-US"/>
              <a:pPr>
                <a:defRPr/>
              </a:pPr>
              <a:t>‹#›</a:t>
            </a:fld>
            <a:endParaRPr lang="en-US"/>
          </a:p>
        </p:txBody>
      </p:sp>
    </p:spTree>
    <p:extLst>
      <p:ext uri="{BB962C8B-B14F-4D97-AF65-F5344CB8AC3E}">
        <p14:creationId xmlns:p14="http://schemas.microsoft.com/office/powerpoint/2010/main" val="214982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3"/>
          <p:cNvSpPr>
            <a:spLocks noGrp="1"/>
          </p:cNvSpPr>
          <p:nvPr>
            <p:ph sz="half" idx="2"/>
          </p:nvPr>
        </p:nvSpPr>
        <p:spPr>
          <a:xfrm>
            <a:off x="609600" y="2633472"/>
            <a:ext cx="5386917" cy="34930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4"/>
          </p:nvPr>
        </p:nvSpPr>
        <p:spPr>
          <a:xfrm>
            <a:off x="6193368" y="2633472"/>
            <a:ext cx="5389033" cy="34930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
          </p:nvPr>
        </p:nvSpPr>
        <p:spPr>
          <a:xfrm>
            <a:off x="609600" y="1554480"/>
            <a:ext cx="10972800" cy="584775"/>
          </a:xfrm>
        </p:spPr>
        <p:txBody>
          <a:bodyPr>
            <a:sp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Date Placeholder 3">
            <a:extLst>
              <a:ext uri="{FF2B5EF4-FFF2-40B4-BE49-F238E27FC236}">
                <a16:creationId xmlns:a16="http://schemas.microsoft.com/office/drawing/2014/main" id="{61379153-0364-734E-9D72-257A840A5792}"/>
              </a:ext>
            </a:extLst>
          </p:cNvPr>
          <p:cNvSpPr>
            <a:spLocks noGrp="1"/>
          </p:cNvSpPr>
          <p:nvPr>
            <p:ph type="dt" sz="half" idx="10"/>
          </p:nvPr>
        </p:nvSpPr>
        <p:spPr/>
        <p:txBody>
          <a:bodyPr/>
          <a:lstStyle>
            <a:lvl1pPr>
              <a:defRPr/>
            </a:lvl1pPr>
          </a:lstStyle>
          <a:p>
            <a:pPr>
              <a:defRPr/>
            </a:pPr>
            <a:fld id="{09749EA9-5BA5-034D-9606-783C7340CF81}" type="datetime4">
              <a:rPr lang="en-US"/>
              <a:pPr>
                <a:defRPr/>
              </a:pPr>
              <a:t>March 26, 2019</a:t>
            </a:fld>
            <a:endParaRPr lang="en-US"/>
          </a:p>
        </p:txBody>
      </p:sp>
      <p:sp>
        <p:nvSpPr>
          <p:cNvPr id="10" name="Footer Placeholder 4">
            <a:extLst>
              <a:ext uri="{FF2B5EF4-FFF2-40B4-BE49-F238E27FC236}">
                <a16:creationId xmlns:a16="http://schemas.microsoft.com/office/drawing/2014/main" id="{F831B3E8-F3C0-6E41-B9FE-A98742737EEA}"/>
              </a:ext>
            </a:extLst>
          </p:cNvPr>
          <p:cNvSpPr>
            <a:spLocks noGrp="1"/>
          </p:cNvSpPr>
          <p:nvPr>
            <p:ph type="ftr" sz="quarter" idx="11"/>
          </p:nvPr>
        </p:nvSpPr>
        <p:spPr/>
        <p:txBody>
          <a:bodyPr/>
          <a:lstStyle>
            <a:lvl1pPr>
              <a:defRPr/>
            </a:lvl1pPr>
          </a:lstStyle>
          <a:p>
            <a:pPr>
              <a:defRPr/>
            </a:pPr>
            <a:r>
              <a:rPr lang="en-US"/>
              <a:t>NIDDK</a:t>
            </a:r>
          </a:p>
        </p:txBody>
      </p:sp>
      <p:sp>
        <p:nvSpPr>
          <p:cNvPr id="11" name="Slide Number Placeholder 5">
            <a:extLst>
              <a:ext uri="{FF2B5EF4-FFF2-40B4-BE49-F238E27FC236}">
                <a16:creationId xmlns:a16="http://schemas.microsoft.com/office/drawing/2014/main" id="{EB23E055-3F22-4845-8AC8-9BCD9E7805A3}"/>
              </a:ext>
            </a:extLst>
          </p:cNvPr>
          <p:cNvSpPr>
            <a:spLocks noGrp="1"/>
          </p:cNvSpPr>
          <p:nvPr>
            <p:ph type="sldNum" sz="quarter" idx="12"/>
          </p:nvPr>
        </p:nvSpPr>
        <p:spPr/>
        <p:txBody>
          <a:bodyPr/>
          <a:lstStyle>
            <a:lvl1pPr>
              <a:defRPr/>
            </a:lvl1pPr>
          </a:lstStyle>
          <a:p>
            <a:pPr>
              <a:defRPr/>
            </a:pPr>
            <a:fld id="{512204B5-F8A2-9D4F-8F62-5DEA92D894BE}" type="slidenum">
              <a:rPr lang="en-US"/>
              <a:pPr>
                <a:defRPr/>
              </a:pPr>
              <a:t>‹#›</a:t>
            </a:fld>
            <a:endParaRPr lang="en-US"/>
          </a:p>
        </p:txBody>
      </p:sp>
    </p:spTree>
    <p:extLst>
      <p:ext uri="{BB962C8B-B14F-4D97-AF65-F5344CB8AC3E}">
        <p14:creationId xmlns:p14="http://schemas.microsoft.com/office/powerpoint/2010/main" val="396982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7"/>
          <p:cNvSpPr>
            <a:spLocks noGrp="1"/>
          </p:cNvSpPr>
          <p:nvPr>
            <p:ph type="body" sz="quarter" idx="13"/>
          </p:nvPr>
        </p:nvSpPr>
        <p:spPr>
          <a:xfrm>
            <a:off x="609600" y="6123802"/>
            <a:ext cx="10972800" cy="276999"/>
          </a:xfrm>
        </p:spPr>
        <p:txBody>
          <a:bodyPr anchor="b">
            <a:spAutoFit/>
          </a:bodyPr>
          <a:lstStyle>
            <a:lvl1pPr marL="0" indent="0">
              <a:buNone/>
              <a:defRPr sz="1200" baseline="0">
                <a:solidFill>
                  <a:schemeClr val="bg1">
                    <a:lumMod val="50000"/>
                  </a:schemeClr>
                </a:solidFill>
              </a:defRPr>
            </a:lvl1pPr>
            <a:lvl2pPr marL="457200" indent="0">
              <a:buNone/>
              <a:defRPr sz="1200"/>
            </a:lvl2pPr>
            <a:lvl3pPr marL="914400" indent="0">
              <a:buNone/>
              <a:defRPr sz="1200"/>
            </a:lvl3pPr>
            <a:lvl4pPr marL="1200150" indent="0">
              <a:buNone/>
              <a:defRPr sz="1200"/>
            </a:lvl4pPr>
            <a:lvl5pPr marL="1485900" indent="0">
              <a:buNone/>
              <a:defRPr sz="1200"/>
            </a:lvl5pPr>
          </a:lstStyle>
          <a:p>
            <a:pPr lvl="0"/>
            <a:r>
              <a:rPr lang="en-US"/>
              <a:t>Edit Master text styles</a:t>
            </a:r>
          </a:p>
        </p:txBody>
      </p:sp>
      <p:sp>
        <p:nvSpPr>
          <p:cNvPr id="4" name="Date Placeholder 3">
            <a:extLst>
              <a:ext uri="{FF2B5EF4-FFF2-40B4-BE49-F238E27FC236}">
                <a16:creationId xmlns:a16="http://schemas.microsoft.com/office/drawing/2014/main" id="{FA85FD5C-E7F9-B940-8BD8-8841E4416E8B}"/>
              </a:ext>
            </a:extLst>
          </p:cNvPr>
          <p:cNvSpPr>
            <a:spLocks noGrp="1"/>
          </p:cNvSpPr>
          <p:nvPr>
            <p:ph type="dt" sz="half" idx="14"/>
          </p:nvPr>
        </p:nvSpPr>
        <p:spPr/>
        <p:txBody>
          <a:bodyPr/>
          <a:lstStyle>
            <a:lvl1pPr>
              <a:defRPr/>
            </a:lvl1pPr>
          </a:lstStyle>
          <a:p>
            <a:pPr>
              <a:defRPr/>
            </a:pPr>
            <a:fld id="{36CB328F-BA5F-DD41-869A-C58A726EE8C1}" type="datetime4">
              <a:rPr lang="en-US"/>
              <a:pPr>
                <a:defRPr/>
              </a:pPr>
              <a:t>March 26, 2019</a:t>
            </a:fld>
            <a:endParaRPr lang="en-US"/>
          </a:p>
        </p:txBody>
      </p:sp>
      <p:sp>
        <p:nvSpPr>
          <p:cNvPr id="5" name="Footer Placeholder 4">
            <a:extLst>
              <a:ext uri="{FF2B5EF4-FFF2-40B4-BE49-F238E27FC236}">
                <a16:creationId xmlns:a16="http://schemas.microsoft.com/office/drawing/2014/main" id="{4C727584-C78F-BD48-BBA0-1E678428506E}"/>
              </a:ext>
            </a:extLst>
          </p:cNvPr>
          <p:cNvSpPr>
            <a:spLocks noGrp="1"/>
          </p:cNvSpPr>
          <p:nvPr>
            <p:ph type="ftr" sz="quarter" idx="15"/>
          </p:nvPr>
        </p:nvSpPr>
        <p:spPr/>
        <p:txBody>
          <a:bodyPr/>
          <a:lstStyle>
            <a:lvl1pPr>
              <a:defRPr/>
            </a:lvl1pPr>
          </a:lstStyle>
          <a:p>
            <a:pPr>
              <a:defRPr/>
            </a:pPr>
            <a:r>
              <a:rPr lang="en-US"/>
              <a:t>NIDDK</a:t>
            </a:r>
          </a:p>
        </p:txBody>
      </p:sp>
      <p:sp>
        <p:nvSpPr>
          <p:cNvPr id="7" name="Slide Number Placeholder 5">
            <a:extLst>
              <a:ext uri="{FF2B5EF4-FFF2-40B4-BE49-F238E27FC236}">
                <a16:creationId xmlns:a16="http://schemas.microsoft.com/office/drawing/2014/main" id="{D7481152-BDA1-AE49-AB25-2B7625DC2997}"/>
              </a:ext>
            </a:extLst>
          </p:cNvPr>
          <p:cNvSpPr>
            <a:spLocks noGrp="1"/>
          </p:cNvSpPr>
          <p:nvPr>
            <p:ph type="sldNum" sz="quarter" idx="16"/>
          </p:nvPr>
        </p:nvSpPr>
        <p:spPr/>
        <p:txBody>
          <a:bodyPr/>
          <a:lstStyle>
            <a:lvl1pPr>
              <a:defRPr/>
            </a:lvl1pPr>
          </a:lstStyle>
          <a:p>
            <a:pPr>
              <a:defRPr/>
            </a:pPr>
            <a:fld id="{8B425A0E-2C40-CE42-BF25-98A31E584919}" type="slidenum">
              <a:rPr lang="en-US"/>
              <a:pPr>
                <a:defRPr/>
              </a:pPr>
              <a:t>‹#›</a:t>
            </a:fld>
            <a:endParaRPr lang="en-US"/>
          </a:p>
        </p:txBody>
      </p:sp>
    </p:spTree>
    <p:extLst>
      <p:ext uri="{BB962C8B-B14F-4D97-AF65-F5344CB8AC3E}">
        <p14:creationId xmlns:p14="http://schemas.microsoft.com/office/powerpoint/2010/main" val="384353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B95F9-1F4A-F84B-A523-378FAA2B4923}"/>
              </a:ext>
            </a:extLst>
          </p:cNvPr>
          <p:cNvSpPr/>
          <p:nvPr/>
        </p:nvSpPr>
        <p:spPr>
          <a:xfrm>
            <a:off x="0" y="0"/>
            <a:ext cx="12192000" cy="1189038"/>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719501"/>
              </a:solidFill>
            </a:endParaRPr>
          </a:p>
        </p:txBody>
      </p:sp>
      <p:sp>
        <p:nvSpPr>
          <p:cNvPr id="1027" name="Title Placeholder 1">
            <a:extLst>
              <a:ext uri="{FF2B5EF4-FFF2-40B4-BE49-F238E27FC236}">
                <a16:creationId xmlns:a16="http://schemas.microsoft.com/office/drawing/2014/main" id="{EEADCB08-F815-8946-9FA2-4AA4E6F1F5DE}"/>
              </a:ext>
            </a:extLst>
          </p:cNvPr>
          <p:cNvSpPr>
            <a:spLocks noGrp="1" noChangeArrowheads="1"/>
          </p:cNvSpPr>
          <p:nvPr>
            <p:ph type="title"/>
          </p:nvPr>
        </p:nvSpPr>
        <p:spPr bwMode="auto">
          <a:xfrm>
            <a:off x="609600" y="138113"/>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C1DB5946-98C0-AA44-83CB-E1AD1AD72453}"/>
              </a:ext>
            </a:extLst>
          </p:cNvPr>
          <p:cNvSpPr>
            <a:spLocks noGrp="1" noChangeArrowheads="1"/>
          </p:cNvSpPr>
          <p:nvPr>
            <p:ph type="body" idx="1"/>
          </p:nvPr>
        </p:nvSpPr>
        <p:spPr bwMode="auto">
          <a:xfrm>
            <a:off x="609600" y="1554163"/>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E912B07-31E3-8E4F-B2D4-A7D07642D60A}"/>
              </a:ext>
            </a:extLst>
          </p:cNvPr>
          <p:cNvSpPr>
            <a:spLocks noGrp="1"/>
          </p:cNvSpPr>
          <p:nvPr>
            <p:ph type="dt" sz="half" idx="2"/>
          </p:nvPr>
        </p:nvSpPr>
        <p:spPr>
          <a:xfrm>
            <a:off x="609600" y="6400800"/>
            <a:ext cx="2844800" cy="276225"/>
          </a:xfrm>
          <a:prstGeom prst="rect">
            <a:avLst/>
          </a:prstGeom>
        </p:spPr>
        <p:txBody>
          <a:bodyPr vert="horz" lIns="91440" tIns="45720" rIns="91440" bIns="45720" rtlCol="0" anchor="ctr">
            <a:spAutoFit/>
          </a:bodyPr>
          <a:lstStyle>
            <a:lvl1pPr algn="l" eaLnBrk="1" fontAlgn="auto" hangingPunct="1">
              <a:spcBef>
                <a:spcPts val="0"/>
              </a:spcBef>
              <a:spcAft>
                <a:spcPts val="0"/>
              </a:spcAft>
              <a:defRPr sz="1200">
                <a:solidFill>
                  <a:schemeClr val="tx1">
                    <a:tint val="75000"/>
                  </a:schemeClr>
                </a:solidFill>
                <a:latin typeface="+mn-lt"/>
              </a:defRPr>
            </a:lvl1pPr>
          </a:lstStyle>
          <a:p>
            <a:pPr>
              <a:defRPr/>
            </a:pPr>
            <a:fld id="{2AA5252E-D7B1-5248-A262-CF13F7562E11}" type="datetime4">
              <a:rPr lang="en-US"/>
              <a:pPr>
                <a:defRPr/>
              </a:pPr>
              <a:t>March 26, 2019</a:t>
            </a:fld>
            <a:endParaRPr lang="en-US"/>
          </a:p>
        </p:txBody>
      </p:sp>
      <p:sp>
        <p:nvSpPr>
          <p:cNvPr id="5" name="Footer Placeholder 4">
            <a:extLst>
              <a:ext uri="{FF2B5EF4-FFF2-40B4-BE49-F238E27FC236}">
                <a16:creationId xmlns:a16="http://schemas.microsoft.com/office/drawing/2014/main" id="{FD1965C1-56FB-AB45-A693-738A35116A71}"/>
              </a:ext>
            </a:extLst>
          </p:cNvPr>
          <p:cNvSpPr>
            <a:spLocks noGrp="1"/>
          </p:cNvSpPr>
          <p:nvPr>
            <p:ph type="ftr" sz="quarter" idx="3"/>
          </p:nvPr>
        </p:nvSpPr>
        <p:spPr>
          <a:xfrm>
            <a:off x="4165600" y="6400800"/>
            <a:ext cx="3860800" cy="276225"/>
          </a:xfrm>
          <a:prstGeom prst="rect">
            <a:avLst/>
          </a:prstGeom>
        </p:spPr>
        <p:txBody>
          <a:bodyPr vert="horz" lIns="91440" tIns="45720" rIns="91440" bIns="45720" rtlCol="0" anchor="ctr">
            <a:spAutoFit/>
          </a:bodyP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NIDDK</a:t>
            </a:r>
          </a:p>
        </p:txBody>
      </p:sp>
      <p:sp>
        <p:nvSpPr>
          <p:cNvPr id="6" name="Slide Number Placeholder 5">
            <a:extLst>
              <a:ext uri="{FF2B5EF4-FFF2-40B4-BE49-F238E27FC236}">
                <a16:creationId xmlns:a16="http://schemas.microsoft.com/office/drawing/2014/main" id="{7138DDF0-7C7E-C54C-B692-A3BE64293157}"/>
              </a:ext>
            </a:extLst>
          </p:cNvPr>
          <p:cNvSpPr>
            <a:spLocks noGrp="1"/>
          </p:cNvSpPr>
          <p:nvPr>
            <p:ph type="sldNum" sz="quarter" idx="4"/>
          </p:nvPr>
        </p:nvSpPr>
        <p:spPr>
          <a:xfrm>
            <a:off x="8737600" y="6400800"/>
            <a:ext cx="2844800" cy="276225"/>
          </a:xfrm>
          <a:prstGeom prst="rect">
            <a:avLst/>
          </a:prstGeom>
        </p:spPr>
        <p:txBody>
          <a:bodyPr vert="horz" lIns="91440" tIns="45720" rIns="91440" bIns="45720" rtlCol="0" anchor="ctr">
            <a:spAutoFit/>
          </a:bodyPr>
          <a:lstStyle>
            <a:lvl1pPr algn="r" eaLnBrk="1" fontAlgn="auto" hangingPunct="1">
              <a:spcBef>
                <a:spcPts val="0"/>
              </a:spcBef>
              <a:spcAft>
                <a:spcPts val="0"/>
              </a:spcAft>
              <a:defRPr sz="1200">
                <a:solidFill>
                  <a:schemeClr val="tx1">
                    <a:tint val="75000"/>
                  </a:schemeClr>
                </a:solidFill>
                <a:latin typeface="+mn-lt"/>
              </a:defRPr>
            </a:lvl1pPr>
          </a:lstStyle>
          <a:p>
            <a:pPr>
              <a:defRPr/>
            </a:pPr>
            <a:fld id="{ADB56BF1-3D58-F84E-AA65-D202ABAFFD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53" r:id="rId5"/>
    <p:sldLayoutId id="2147483854" r:id="rId6"/>
    <p:sldLayoutId id="2147483855" r:id="rId7"/>
    <p:sldLayoutId id="2147483856" r:id="rId8"/>
    <p:sldLayoutId id="2147483857" r:id="rId9"/>
    <p:sldLayoutId id="2147483858" r:id="rId10"/>
    <p:sldLayoutId id="2147483863" r:id="rId11"/>
  </p:sldLayoutIdLst>
  <p:hf hdr="0"/>
  <p:txStyles>
    <p:titleStyle>
      <a:lvl1pPr algn="l" rtl="0" eaLnBrk="0" fontAlgn="base" hangingPunct="0">
        <a:spcBef>
          <a:spcPct val="0"/>
        </a:spcBef>
        <a:spcAft>
          <a:spcPct val="0"/>
        </a:spcAft>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Calibri" panose="020F0502020204030204" pitchFamily="34" charset="0"/>
        </a:defRPr>
      </a:lvl2pPr>
      <a:lvl3pPr algn="l" rtl="0" eaLnBrk="0" fontAlgn="base" hangingPunct="0">
        <a:spcBef>
          <a:spcPct val="0"/>
        </a:spcBef>
        <a:spcAft>
          <a:spcPct val="0"/>
        </a:spcAft>
        <a:defRPr sz="4400">
          <a:solidFill>
            <a:schemeClr val="bg1"/>
          </a:solidFill>
          <a:latin typeface="Calibri" panose="020F0502020204030204" pitchFamily="34" charset="0"/>
        </a:defRPr>
      </a:lvl3pPr>
      <a:lvl4pPr algn="l" rtl="0" eaLnBrk="0" fontAlgn="base" hangingPunct="0">
        <a:spcBef>
          <a:spcPct val="0"/>
        </a:spcBef>
        <a:spcAft>
          <a:spcPct val="0"/>
        </a:spcAft>
        <a:defRPr sz="4400">
          <a:solidFill>
            <a:schemeClr val="bg1"/>
          </a:solidFill>
          <a:latin typeface="Calibri" panose="020F0502020204030204" pitchFamily="34" charset="0"/>
        </a:defRPr>
      </a:lvl4pPr>
      <a:lvl5pPr algn="l" rtl="0" eaLnBrk="0" fontAlgn="base" hangingPunct="0">
        <a:spcBef>
          <a:spcPct val="0"/>
        </a:spcBef>
        <a:spcAft>
          <a:spcPct val="0"/>
        </a:spcAft>
        <a:defRPr sz="4400">
          <a:solidFill>
            <a:schemeClr val="bg1"/>
          </a:solidFill>
          <a:latin typeface="Calibri" panose="020F0502020204030204" pitchFamily="34" charset="0"/>
        </a:defRPr>
      </a:lvl5pPr>
      <a:lvl6pPr marL="457200" algn="l" rtl="0" fontAlgn="base">
        <a:spcBef>
          <a:spcPct val="0"/>
        </a:spcBef>
        <a:spcAft>
          <a:spcPct val="0"/>
        </a:spcAft>
        <a:defRPr sz="4400">
          <a:solidFill>
            <a:schemeClr val="bg1"/>
          </a:solidFill>
          <a:latin typeface="Calibri" panose="020F0502020204030204" pitchFamily="34" charset="0"/>
        </a:defRPr>
      </a:lvl6pPr>
      <a:lvl7pPr marL="914400" algn="l" rtl="0" fontAlgn="base">
        <a:spcBef>
          <a:spcPct val="0"/>
        </a:spcBef>
        <a:spcAft>
          <a:spcPct val="0"/>
        </a:spcAft>
        <a:defRPr sz="4400">
          <a:solidFill>
            <a:schemeClr val="bg1"/>
          </a:solidFill>
          <a:latin typeface="Calibri" panose="020F0502020204030204" pitchFamily="34" charset="0"/>
        </a:defRPr>
      </a:lvl7pPr>
      <a:lvl8pPr marL="1371600" algn="l" rtl="0" fontAlgn="base">
        <a:spcBef>
          <a:spcPct val="0"/>
        </a:spcBef>
        <a:spcAft>
          <a:spcPct val="0"/>
        </a:spcAft>
        <a:defRPr sz="4400">
          <a:solidFill>
            <a:schemeClr val="bg1"/>
          </a:solidFill>
          <a:latin typeface="Calibri" panose="020F0502020204030204" pitchFamily="34" charset="0"/>
        </a:defRPr>
      </a:lvl8pPr>
      <a:lvl9pPr marL="1828800" algn="l" rtl="0" fontAlgn="base">
        <a:spcBef>
          <a:spcPct val="0"/>
        </a:spcBef>
        <a:spcAft>
          <a:spcPct val="0"/>
        </a:spcAft>
        <a:defRPr sz="4400">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3pPr>
      <a:lvl4pPr marL="1428750" indent="-228600" algn="l" rtl="0" eaLnBrk="0" fontAlgn="base" hangingPunct="0">
        <a:spcBef>
          <a:spcPct val="20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4pPr>
      <a:lvl5pPr marL="1714500"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cdc.gov/ncbddd/hemochromatosis/training/pathophysiology/iron_cycle_popup.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c.gov/nutritionreport/report.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anemia.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anemia.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fda.gov/GDUFARegScience" TargetMode="External"/><Relationship Id="rId2" Type="http://schemas.openxmlformats.org/officeDocument/2006/relationships/hyperlink" Target="http://www.ema.europa.eu/ema/"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fda.gov/drugs/drugsafety/postmarketdrugsafetyinformationforpatientsandproviders/ucm200297.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29E38E3D-4E0C-2548-B34E-18CA6AA91811}"/>
              </a:ext>
            </a:extLst>
          </p:cNvPr>
          <p:cNvSpPr>
            <a:spLocks noGrp="1" noChangeArrowheads="1"/>
          </p:cNvSpPr>
          <p:nvPr>
            <p:ph type="ctrTitle"/>
          </p:nvPr>
        </p:nvSpPr>
        <p:spPr>
          <a:xfrm>
            <a:off x="1106432" y="2086848"/>
            <a:ext cx="9900817" cy="1446550"/>
          </a:xfrm>
        </p:spPr>
        <p:txBody>
          <a:bodyPr/>
          <a:lstStyle/>
          <a:p>
            <a:pPr eaLnBrk="1" hangingPunct="1"/>
            <a:r>
              <a:rPr lang="en-US" altLang="en-US" dirty="0">
                <a:latin typeface="Times New Roman" panose="02020603050405020304" pitchFamily="18" charset="0"/>
                <a:cs typeface="Times New Roman" panose="02020603050405020304" pitchFamily="18" charset="0"/>
              </a:rPr>
              <a:t>Module 3: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Anemia in Chronic Kidney Disease</a:t>
            </a:r>
            <a:endParaRPr lang="en-US" altLang="en-US"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E8B6C0A-8480-FC4B-9D4E-5681DBFC2FC4}"/>
              </a:ext>
            </a:extLst>
          </p:cNvPr>
          <p:cNvSpPr txBox="1"/>
          <p:nvPr/>
        </p:nvSpPr>
        <p:spPr>
          <a:xfrm>
            <a:off x="1489869" y="3714750"/>
            <a:ext cx="9133945" cy="1077218"/>
          </a:xfrm>
          <a:prstGeom prst="rect">
            <a:avLst/>
          </a:prstGeom>
          <a:noFill/>
        </p:spPr>
        <p:txBody>
          <a:bodyPr wrap="square">
            <a:spAutoFit/>
          </a:bodyPr>
          <a:lstStyle/>
          <a:p>
            <a:pPr algn="ctr" eaLnBrk="1" fontAlgn="auto" hangingPunct="1">
              <a:spcBef>
                <a:spcPts val="0"/>
              </a:spcBef>
              <a:spcAft>
                <a:spcPts val="0"/>
              </a:spcAft>
              <a:defRPr/>
            </a:pPr>
            <a:r>
              <a:rPr lang="en-US" sz="3200" dirty="0">
                <a:solidFill>
                  <a:schemeClr val="tx1">
                    <a:lumMod val="50000"/>
                    <a:lumOff val="50000"/>
                  </a:schemeClr>
                </a:solidFill>
                <a:latin typeface="Times New Roman" panose="02020603050405020304" pitchFamily="18" charset="0"/>
                <a:cs typeface="Times New Roman" panose="02020603050405020304" pitchFamily="18" charset="0"/>
              </a:rPr>
              <a:t>Andrew </a:t>
            </a:r>
            <a:r>
              <a:rPr lang="en-US" sz="3200" dirty="0" err="1">
                <a:solidFill>
                  <a:schemeClr val="tx1">
                    <a:lumMod val="50000"/>
                    <a:lumOff val="50000"/>
                  </a:schemeClr>
                </a:solidFill>
                <a:latin typeface="Times New Roman" panose="02020603050405020304" pitchFamily="18" charset="0"/>
                <a:cs typeface="Times New Roman" panose="02020603050405020304" pitchFamily="18" charset="0"/>
              </a:rPr>
              <a:t>Narva</a:t>
            </a:r>
            <a:r>
              <a:rPr lang="en-US" sz="3200" dirty="0">
                <a:solidFill>
                  <a:schemeClr val="tx1">
                    <a:lumMod val="50000"/>
                    <a:lumOff val="50000"/>
                  </a:schemeClr>
                </a:solidFill>
                <a:latin typeface="Times New Roman" panose="02020603050405020304" pitchFamily="18" charset="0"/>
                <a:cs typeface="Times New Roman" panose="02020603050405020304" pitchFamily="18" charset="0"/>
              </a:rPr>
              <a:t>, MD, FASN &amp; </a:t>
            </a:r>
          </a:p>
          <a:p>
            <a:pPr algn="ctr" eaLnBrk="1" fontAlgn="auto" hangingPunct="1">
              <a:spcBef>
                <a:spcPts val="0"/>
              </a:spcBef>
              <a:spcAft>
                <a:spcPts val="0"/>
              </a:spcAft>
              <a:defRPr/>
            </a:pPr>
            <a:r>
              <a:rPr lang="en-US" sz="3200" dirty="0">
                <a:solidFill>
                  <a:schemeClr val="tx1">
                    <a:lumMod val="50000"/>
                    <a:lumOff val="50000"/>
                  </a:schemeClr>
                </a:solidFill>
                <a:latin typeface="Times New Roman" panose="02020603050405020304" pitchFamily="18" charset="0"/>
                <a:cs typeface="Times New Roman" panose="02020603050405020304" pitchFamily="18" charset="0"/>
              </a:rPr>
              <a:t>Amy Barton </a:t>
            </a:r>
            <a:r>
              <a:rPr lang="en-US" sz="3200" dirty="0" err="1">
                <a:solidFill>
                  <a:schemeClr val="tx1">
                    <a:lumMod val="50000"/>
                    <a:lumOff val="50000"/>
                  </a:schemeClr>
                </a:solidFill>
                <a:latin typeface="Times New Roman" panose="02020603050405020304" pitchFamily="18" charset="0"/>
                <a:cs typeface="Times New Roman" panose="02020603050405020304" pitchFamily="18" charset="0"/>
              </a:rPr>
              <a:t>Pai</a:t>
            </a:r>
            <a:r>
              <a:rPr lang="en-US" sz="3200" dirty="0">
                <a:solidFill>
                  <a:schemeClr val="tx1">
                    <a:lumMod val="50000"/>
                    <a:lumOff val="50000"/>
                  </a:schemeClr>
                </a:solidFill>
                <a:latin typeface="Times New Roman" panose="02020603050405020304" pitchFamily="18" charset="0"/>
                <a:cs typeface="Times New Roman" panose="02020603050405020304" pitchFamily="18" charset="0"/>
              </a:rPr>
              <a:t>, PharmD, MHI, FASN, FCCP, FNKF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52C4CB85-5324-6743-88E3-CF6A6B874AFF}"/>
              </a:ext>
            </a:extLst>
          </p:cNvPr>
          <p:cNvSpPr>
            <a:spLocks noGrp="1" noChangeArrowheads="1"/>
          </p:cNvSpPr>
          <p:nvPr>
            <p:ph type="title"/>
          </p:nvPr>
        </p:nvSpPr>
        <p:spPr>
          <a:xfrm>
            <a:off x="0" y="0"/>
            <a:ext cx="12188952" cy="1197864"/>
          </a:xfrm>
        </p:spPr>
        <p:txBody>
          <a:bodyPr>
            <a:noAutofit/>
          </a:bodyPr>
          <a:lstStyle/>
          <a:p>
            <a:pPr algn="ctr"/>
            <a:r>
              <a:rPr lang="en-US" altLang="en-US" sz="4000" b="1" dirty="0">
                <a:latin typeface="Times New Roman" panose="02020603050405020304" pitchFamily="18" charset="0"/>
                <a:cs typeface="Times New Roman" panose="02020603050405020304" pitchFamily="18" charset="0"/>
              </a:rPr>
              <a:t>Red Blood Cell Cycle</a:t>
            </a:r>
          </a:p>
        </p:txBody>
      </p:sp>
      <p:sp>
        <p:nvSpPr>
          <p:cNvPr id="8" name="TextBox 7">
            <a:extLst>
              <a:ext uri="{FF2B5EF4-FFF2-40B4-BE49-F238E27FC236}">
                <a16:creationId xmlns:a16="http://schemas.microsoft.com/office/drawing/2014/main" id="{3A623AC6-7943-B047-9A06-5204F8775094}"/>
              </a:ext>
            </a:extLst>
          </p:cNvPr>
          <p:cNvSpPr txBox="1">
            <a:spLocks noChangeArrowheads="1"/>
          </p:cNvSpPr>
          <p:nvPr/>
        </p:nvSpPr>
        <p:spPr bwMode="auto">
          <a:xfrm>
            <a:off x="5600700" y="6038322"/>
            <a:ext cx="1239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10 of 68 </a:t>
            </a:r>
          </a:p>
        </p:txBody>
      </p:sp>
      <p:pic>
        <p:nvPicPr>
          <p:cNvPr id="12" name="Picture 11">
            <a:extLst>
              <a:ext uri="{FF2B5EF4-FFF2-40B4-BE49-F238E27FC236}">
                <a16:creationId xmlns:a16="http://schemas.microsoft.com/office/drawing/2014/main" id="{2D628950-6710-FF4A-A7D3-8A23DB39AC1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387022" y="1197865"/>
            <a:ext cx="7614027" cy="47170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a:extLst>
              <a:ext uri="{FF2B5EF4-FFF2-40B4-BE49-F238E27FC236}">
                <a16:creationId xmlns:a16="http://schemas.microsoft.com/office/drawing/2014/main" id="{DEF554ED-2469-9F47-86C7-57BF12113082}"/>
              </a:ext>
            </a:extLst>
          </p:cNvPr>
          <p:cNvSpPr>
            <a:spLocks noGrp="1" noChangeArrowheads="1"/>
          </p:cNvSpPr>
          <p:nvPr>
            <p:ph type="title"/>
          </p:nvPr>
        </p:nvSpPr>
        <p:spPr>
          <a:xfrm>
            <a:off x="0" y="-1"/>
            <a:ext cx="12192000" cy="1197864"/>
          </a:xfrm>
        </p:spPr>
        <p:txBody>
          <a:bodyPr>
            <a:normAutofit/>
          </a:bodyPr>
          <a:lstStyle/>
          <a:p>
            <a:pPr algn="ctr"/>
            <a:r>
              <a:rPr lang="en-US" altLang="en-US" sz="4000" b="1" dirty="0">
                <a:latin typeface="Times New Roman" panose="02020603050405020304" pitchFamily="18" charset="0"/>
                <a:cs typeface="Times New Roman" panose="02020603050405020304" pitchFamily="18" charset="0"/>
              </a:rPr>
              <a:t>Anemia in CKD</a:t>
            </a:r>
          </a:p>
        </p:txBody>
      </p:sp>
      <p:sp>
        <p:nvSpPr>
          <p:cNvPr id="8" name="TextBox 7">
            <a:extLst>
              <a:ext uri="{FF2B5EF4-FFF2-40B4-BE49-F238E27FC236}">
                <a16:creationId xmlns:a16="http://schemas.microsoft.com/office/drawing/2014/main" id="{B1F07BB5-0117-F74F-9FE7-F5084EDB0E6B}"/>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11 of 68</a:t>
            </a:r>
          </a:p>
        </p:txBody>
      </p:sp>
      <p:sp>
        <p:nvSpPr>
          <p:cNvPr id="10" name="Connector 4">
            <a:extLst>
              <a:ext uri="{FF2B5EF4-FFF2-40B4-BE49-F238E27FC236}">
                <a16:creationId xmlns:a16="http://schemas.microsoft.com/office/drawing/2014/main" id="{20A219BB-7E2D-AF48-9796-07CE192FC420}"/>
              </a:ext>
            </a:extLst>
          </p:cNvPr>
          <p:cNvSpPr/>
          <p:nvPr/>
        </p:nvSpPr>
        <p:spPr>
          <a:xfrm>
            <a:off x="4922628" y="2712301"/>
            <a:ext cx="1965752" cy="1965752"/>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Anemia of CKD</a:t>
            </a:r>
          </a:p>
        </p:txBody>
      </p:sp>
      <p:grpSp>
        <p:nvGrpSpPr>
          <p:cNvPr id="11" name="Group 10">
            <a:extLst>
              <a:ext uri="{FF2B5EF4-FFF2-40B4-BE49-F238E27FC236}">
                <a16:creationId xmlns:a16="http://schemas.microsoft.com/office/drawing/2014/main" id="{1A174A58-3961-8048-8EA9-61A1E40DB964}"/>
              </a:ext>
            </a:extLst>
          </p:cNvPr>
          <p:cNvGrpSpPr/>
          <p:nvPr/>
        </p:nvGrpSpPr>
        <p:grpSpPr>
          <a:xfrm>
            <a:off x="4440917" y="1226351"/>
            <a:ext cx="3001215" cy="1424310"/>
            <a:chOff x="3367399" y="1434695"/>
            <a:chExt cx="2078972" cy="1550179"/>
          </a:xfrm>
        </p:grpSpPr>
        <p:sp>
          <p:nvSpPr>
            <p:cNvPr id="12" name="Left Arrow 11">
              <a:extLst>
                <a:ext uri="{FF2B5EF4-FFF2-40B4-BE49-F238E27FC236}">
                  <a16:creationId xmlns:a16="http://schemas.microsoft.com/office/drawing/2014/main" id="{7F7F0A83-83D9-A54B-B7DB-CB6F32AC103F}"/>
                </a:ext>
              </a:extLst>
            </p:cNvPr>
            <p:cNvSpPr/>
            <p:nvPr/>
          </p:nvSpPr>
          <p:spPr>
            <a:xfrm rot="16200000">
              <a:off x="3724653" y="2142718"/>
              <a:ext cx="1245270" cy="4390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Alternate Process 5">
              <a:extLst>
                <a:ext uri="{FF2B5EF4-FFF2-40B4-BE49-F238E27FC236}">
                  <a16:creationId xmlns:a16="http://schemas.microsoft.com/office/drawing/2014/main" id="{73C145DC-869C-EA45-BC97-AE9FC09DEB87}"/>
                </a:ext>
              </a:extLst>
            </p:cNvPr>
            <p:cNvSpPr/>
            <p:nvPr/>
          </p:nvSpPr>
          <p:spPr>
            <a:xfrm>
              <a:off x="3367399" y="1434695"/>
              <a:ext cx="2078972" cy="94077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a:t>
              </a:r>
              <a:r>
                <a:rPr lang="en-US" sz="1400" dirty="0">
                  <a:solidFill>
                    <a:schemeClr val="bg1"/>
                  </a:solidFill>
                  <a:latin typeface="Times New Roman" panose="02020603050405020304" pitchFamily="18" charset="0"/>
                  <a:cs typeface="Times New Roman" panose="02020603050405020304" pitchFamily="18" charset="0"/>
                  <a:sym typeface="Wingdings"/>
                </a:rPr>
                <a:t> E</a:t>
              </a:r>
              <a:r>
                <a:rPr lang="en-US" sz="1400" dirty="0">
                  <a:solidFill>
                    <a:schemeClr val="bg1"/>
                  </a:solidFill>
                  <a:latin typeface="Times New Roman" panose="02020603050405020304" pitchFamily="18" charset="0"/>
                  <a:cs typeface="Times New Roman" panose="02020603050405020304" pitchFamily="18" charset="0"/>
                </a:rPr>
                <a:t>rythropoietin (EPO) production/ </a:t>
              </a: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Decreased responsiveness to EPO</a:t>
              </a:r>
            </a:p>
          </p:txBody>
        </p:sp>
      </p:grpSp>
      <p:grpSp>
        <p:nvGrpSpPr>
          <p:cNvPr id="14" name="Group 13">
            <a:extLst>
              <a:ext uri="{FF2B5EF4-FFF2-40B4-BE49-F238E27FC236}">
                <a16:creationId xmlns:a16="http://schemas.microsoft.com/office/drawing/2014/main" id="{8F26F51D-3627-6B47-AFBA-4776C04EEBFA}"/>
              </a:ext>
            </a:extLst>
          </p:cNvPr>
          <p:cNvGrpSpPr/>
          <p:nvPr/>
        </p:nvGrpSpPr>
        <p:grpSpPr>
          <a:xfrm>
            <a:off x="6821431" y="2250137"/>
            <a:ext cx="2465125" cy="850263"/>
            <a:chOff x="5194706" y="2458482"/>
            <a:chExt cx="2682972" cy="925402"/>
          </a:xfrm>
        </p:grpSpPr>
        <p:sp>
          <p:nvSpPr>
            <p:cNvPr id="15" name="Left Arrow 14">
              <a:extLst>
                <a:ext uri="{FF2B5EF4-FFF2-40B4-BE49-F238E27FC236}">
                  <a16:creationId xmlns:a16="http://schemas.microsoft.com/office/drawing/2014/main" id="{77D66963-8E84-E348-9799-900953A3383D}"/>
                </a:ext>
              </a:extLst>
            </p:cNvPr>
            <p:cNvSpPr/>
            <p:nvPr/>
          </p:nvSpPr>
          <p:spPr>
            <a:xfrm rot="20256164">
              <a:off x="5194706" y="2928576"/>
              <a:ext cx="1245270" cy="4390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Alternate Process 6">
              <a:extLst>
                <a:ext uri="{FF2B5EF4-FFF2-40B4-BE49-F238E27FC236}">
                  <a16:creationId xmlns:a16="http://schemas.microsoft.com/office/drawing/2014/main" id="{D0242919-93E7-F548-92F6-3D151070DB71}"/>
                </a:ext>
              </a:extLst>
            </p:cNvPr>
            <p:cNvSpPr/>
            <p:nvPr/>
          </p:nvSpPr>
          <p:spPr>
            <a:xfrm>
              <a:off x="6013072" y="2458482"/>
              <a:ext cx="1864606" cy="92540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 </a:t>
              </a:r>
              <a:r>
                <a:rPr lang="en-US" sz="1400" dirty="0">
                  <a:solidFill>
                    <a:schemeClr val="bg1"/>
                  </a:solidFill>
                  <a:latin typeface="Times New Roman" panose="02020603050405020304" pitchFamily="18" charset="0"/>
                  <a:cs typeface="Times New Roman" panose="02020603050405020304" pitchFamily="18" charset="0"/>
                </a:rPr>
                <a:t>GI absorption of iron</a:t>
              </a:r>
            </a:p>
          </p:txBody>
        </p:sp>
      </p:grpSp>
      <p:grpSp>
        <p:nvGrpSpPr>
          <p:cNvPr id="17" name="Group 16">
            <a:extLst>
              <a:ext uri="{FF2B5EF4-FFF2-40B4-BE49-F238E27FC236}">
                <a16:creationId xmlns:a16="http://schemas.microsoft.com/office/drawing/2014/main" id="{C0C03B5E-9117-B942-A56A-B79D7AEBF649}"/>
              </a:ext>
            </a:extLst>
          </p:cNvPr>
          <p:cNvGrpSpPr/>
          <p:nvPr/>
        </p:nvGrpSpPr>
        <p:grpSpPr>
          <a:xfrm>
            <a:off x="3734540" y="4364312"/>
            <a:ext cx="1713207" cy="1580773"/>
            <a:chOff x="2107815" y="4572657"/>
            <a:chExt cx="1864606" cy="1720469"/>
          </a:xfrm>
        </p:grpSpPr>
        <p:sp>
          <p:nvSpPr>
            <p:cNvPr id="18" name="Left Arrow 17">
              <a:extLst>
                <a:ext uri="{FF2B5EF4-FFF2-40B4-BE49-F238E27FC236}">
                  <a16:creationId xmlns:a16="http://schemas.microsoft.com/office/drawing/2014/main" id="{8478DCF9-20E7-FE4F-BFD6-9D4D2C4328E8}"/>
                </a:ext>
              </a:extLst>
            </p:cNvPr>
            <p:cNvSpPr/>
            <p:nvPr/>
          </p:nvSpPr>
          <p:spPr>
            <a:xfrm rot="18758550" flipH="1">
              <a:off x="2723001" y="4975771"/>
              <a:ext cx="1245270" cy="4390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Alternate Process 8">
              <a:extLst>
                <a:ext uri="{FF2B5EF4-FFF2-40B4-BE49-F238E27FC236}">
                  <a16:creationId xmlns:a16="http://schemas.microsoft.com/office/drawing/2014/main" id="{1EBF1626-597A-D945-A940-C41B9508F33A}"/>
                </a:ext>
              </a:extLst>
            </p:cNvPr>
            <p:cNvSpPr/>
            <p:nvPr/>
          </p:nvSpPr>
          <p:spPr>
            <a:xfrm>
              <a:off x="2107815" y="5367724"/>
              <a:ext cx="1864606" cy="92540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Poor nutrition</a:t>
              </a:r>
              <a:endParaRPr lang="en-US" sz="1400" dirty="0">
                <a:solidFill>
                  <a:schemeClr val="bg1"/>
                </a:solidFill>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818112E4-3C57-3F47-BB6A-A089D6E9924F}"/>
              </a:ext>
            </a:extLst>
          </p:cNvPr>
          <p:cNvGrpSpPr/>
          <p:nvPr/>
        </p:nvGrpSpPr>
        <p:grpSpPr>
          <a:xfrm>
            <a:off x="7052540" y="3528629"/>
            <a:ext cx="2473138" cy="850263"/>
            <a:chOff x="5425815" y="3736974"/>
            <a:chExt cx="2691694" cy="925402"/>
          </a:xfrm>
        </p:grpSpPr>
        <p:sp>
          <p:nvSpPr>
            <p:cNvPr id="21" name="Left Arrow 20">
              <a:extLst>
                <a:ext uri="{FF2B5EF4-FFF2-40B4-BE49-F238E27FC236}">
                  <a16:creationId xmlns:a16="http://schemas.microsoft.com/office/drawing/2014/main" id="{512595BE-6B55-844C-8623-B5D6F98DACBF}"/>
                </a:ext>
              </a:extLst>
            </p:cNvPr>
            <p:cNvSpPr/>
            <p:nvPr/>
          </p:nvSpPr>
          <p:spPr>
            <a:xfrm rot="250302">
              <a:off x="5425815" y="3920594"/>
              <a:ext cx="1036238" cy="4390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Alternate Process 9">
              <a:extLst>
                <a:ext uri="{FF2B5EF4-FFF2-40B4-BE49-F238E27FC236}">
                  <a16:creationId xmlns:a16="http://schemas.microsoft.com/office/drawing/2014/main" id="{E9EE4485-C8E8-774B-9CE0-3C67B64FC9CF}"/>
                </a:ext>
              </a:extLst>
            </p:cNvPr>
            <p:cNvSpPr/>
            <p:nvPr/>
          </p:nvSpPr>
          <p:spPr>
            <a:xfrm>
              <a:off x="6252903" y="3736974"/>
              <a:ext cx="1864606" cy="92540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Blood loss</a:t>
              </a:r>
            </a:p>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(phlebotomy, dialysis)</a:t>
              </a:r>
              <a:endParaRPr lang="en-US" sz="1400" dirty="0">
                <a:solidFill>
                  <a:schemeClr val="bg1"/>
                </a:solidFill>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02B3EECD-76CF-5943-8035-EB4299A2B579}"/>
              </a:ext>
            </a:extLst>
          </p:cNvPr>
          <p:cNvGrpSpPr/>
          <p:nvPr/>
        </p:nvGrpSpPr>
        <p:grpSpPr>
          <a:xfrm>
            <a:off x="2061995" y="3669486"/>
            <a:ext cx="2757841" cy="850263"/>
            <a:chOff x="810698" y="3877831"/>
            <a:chExt cx="2626128" cy="925402"/>
          </a:xfrm>
        </p:grpSpPr>
        <p:sp>
          <p:nvSpPr>
            <p:cNvPr id="24" name="Left Arrow 23">
              <a:extLst>
                <a:ext uri="{FF2B5EF4-FFF2-40B4-BE49-F238E27FC236}">
                  <a16:creationId xmlns:a16="http://schemas.microsoft.com/office/drawing/2014/main" id="{8BADE5BF-5061-B347-A7BE-4B8D39853826}"/>
                </a:ext>
              </a:extLst>
            </p:cNvPr>
            <p:cNvSpPr/>
            <p:nvPr/>
          </p:nvSpPr>
          <p:spPr>
            <a:xfrm rot="21417342" flipH="1">
              <a:off x="2191556" y="4024255"/>
              <a:ext cx="1245270" cy="4390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Alternate Process 11">
              <a:extLst>
                <a:ext uri="{FF2B5EF4-FFF2-40B4-BE49-F238E27FC236}">
                  <a16:creationId xmlns:a16="http://schemas.microsoft.com/office/drawing/2014/main" id="{E9CB4AE7-B6F1-B945-8DB7-8C865F51852E}"/>
                </a:ext>
              </a:extLst>
            </p:cNvPr>
            <p:cNvSpPr/>
            <p:nvPr/>
          </p:nvSpPr>
          <p:spPr>
            <a:xfrm>
              <a:off x="810698" y="3877831"/>
              <a:ext cx="1864606" cy="92540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Inflammation/infection</a:t>
              </a:r>
            </a:p>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 hepcidin)</a:t>
              </a:r>
              <a:endParaRPr lang="en-US" sz="1400" dirty="0">
                <a:solidFill>
                  <a:schemeClr val="bg1"/>
                </a:solidFill>
                <a:latin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4987A1BB-7578-2745-A221-B0B549FC50C7}"/>
              </a:ext>
            </a:extLst>
          </p:cNvPr>
          <p:cNvGrpSpPr/>
          <p:nvPr/>
        </p:nvGrpSpPr>
        <p:grpSpPr>
          <a:xfrm>
            <a:off x="6602779" y="4271790"/>
            <a:ext cx="2029777" cy="1665783"/>
            <a:chOff x="4976054" y="4480135"/>
            <a:chExt cx="2209152" cy="1812991"/>
          </a:xfrm>
        </p:grpSpPr>
        <p:sp>
          <p:nvSpPr>
            <p:cNvPr id="27" name="Left Arrow 26">
              <a:extLst>
                <a:ext uri="{FF2B5EF4-FFF2-40B4-BE49-F238E27FC236}">
                  <a16:creationId xmlns:a16="http://schemas.microsoft.com/office/drawing/2014/main" id="{AD9F61EA-2098-4545-8B68-4B2D380622D3}"/>
                </a:ext>
              </a:extLst>
            </p:cNvPr>
            <p:cNvSpPr/>
            <p:nvPr/>
          </p:nvSpPr>
          <p:spPr>
            <a:xfrm rot="2841450">
              <a:off x="4936685" y="4883249"/>
              <a:ext cx="1245270" cy="4390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Alternate Process 13">
              <a:extLst>
                <a:ext uri="{FF2B5EF4-FFF2-40B4-BE49-F238E27FC236}">
                  <a16:creationId xmlns:a16="http://schemas.microsoft.com/office/drawing/2014/main" id="{71FB26A2-1D15-274E-B2BE-1D1245768507}"/>
                </a:ext>
              </a:extLst>
            </p:cNvPr>
            <p:cNvSpPr/>
            <p:nvPr/>
          </p:nvSpPr>
          <p:spPr>
            <a:xfrm>
              <a:off x="4976054" y="5367724"/>
              <a:ext cx="2209152" cy="92540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 </a:t>
              </a:r>
              <a:r>
                <a:rPr lang="en-US" sz="1400" dirty="0">
                  <a:solidFill>
                    <a:schemeClr val="bg1"/>
                  </a:solidFill>
                  <a:latin typeface="Times New Roman" panose="02020603050405020304" pitchFamily="18" charset="0"/>
                  <a:cs typeface="Times New Roman" panose="02020603050405020304" pitchFamily="18" charset="0"/>
                </a:rPr>
                <a:t>Erythrocyte half-life</a:t>
              </a:r>
            </a:p>
          </p:txBody>
        </p:sp>
      </p:grpSp>
      <p:grpSp>
        <p:nvGrpSpPr>
          <p:cNvPr id="29" name="Group 28">
            <a:extLst>
              <a:ext uri="{FF2B5EF4-FFF2-40B4-BE49-F238E27FC236}">
                <a16:creationId xmlns:a16="http://schemas.microsoft.com/office/drawing/2014/main" id="{155B7819-5CC0-BB46-93CE-008B3E2D065B}"/>
              </a:ext>
            </a:extLst>
          </p:cNvPr>
          <p:cNvGrpSpPr/>
          <p:nvPr/>
        </p:nvGrpSpPr>
        <p:grpSpPr>
          <a:xfrm>
            <a:off x="2576312" y="2167120"/>
            <a:ext cx="2537042" cy="850263"/>
            <a:chOff x="949586" y="2375465"/>
            <a:chExt cx="2761245" cy="925402"/>
          </a:xfrm>
        </p:grpSpPr>
        <p:sp>
          <p:nvSpPr>
            <p:cNvPr id="30" name="Left Arrow 29">
              <a:extLst>
                <a:ext uri="{FF2B5EF4-FFF2-40B4-BE49-F238E27FC236}">
                  <a16:creationId xmlns:a16="http://schemas.microsoft.com/office/drawing/2014/main" id="{DA354E7C-4E30-BE45-A5D4-2A3D445D456C}"/>
                </a:ext>
              </a:extLst>
            </p:cNvPr>
            <p:cNvSpPr/>
            <p:nvPr/>
          </p:nvSpPr>
          <p:spPr>
            <a:xfrm rot="1692344" flipH="1">
              <a:off x="2465561" y="2806989"/>
              <a:ext cx="1245270" cy="43904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 name="Alternate Process 14">
              <a:extLst>
                <a:ext uri="{FF2B5EF4-FFF2-40B4-BE49-F238E27FC236}">
                  <a16:creationId xmlns:a16="http://schemas.microsoft.com/office/drawing/2014/main" id="{EA463A4D-72AB-8F45-97CB-80F2AECAC89B}"/>
                </a:ext>
              </a:extLst>
            </p:cNvPr>
            <p:cNvSpPr/>
            <p:nvPr/>
          </p:nvSpPr>
          <p:spPr>
            <a:xfrm>
              <a:off x="949586" y="2375465"/>
              <a:ext cx="1864606" cy="92540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1400" dirty="0">
                  <a:solidFill>
                    <a:schemeClr val="bg1"/>
                  </a:solidFill>
                  <a:latin typeface="Times New Roman" panose="02020603050405020304" pitchFamily="18" charset="0"/>
                  <a:ea typeface="Wingdings"/>
                  <a:cs typeface="Times New Roman" panose="02020603050405020304" pitchFamily="18" charset="0"/>
                  <a:sym typeface="Wingdings"/>
                </a:rPr>
                <a:t></a:t>
              </a:r>
              <a:r>
                <a:rPr lang="en-US" sz="1400" dirty="0">
                  <a:solidFill>
                    <a:schemeClr val="bg1"/>
                  </a:solidFill>
                  <a:latin typeface="Times New Roman" panose="02020603050405020304" pitchFamily="18" charset="0"/>
                  <a:cs typeface="Times New Roman" panose="02020603050405020304" pitchFamily="18" charset="0"/>
                  <a:sym typeface="Wingdings"/>
                </a:rPr>
                <a:t> Iron demands</a:t>
              </a:r>
              <a:endParaRPr lang="en-US" sz="14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85EBCCEB-65DF-1547-BEE3-7A87341C1FB4}"/>
              </a:ext>
            </a:extLst>
          </p:cNvPr>
          <p:cNvSpPr>
            <a:spLocks noChangeArrowheads="1"/>
          </p:cNvSpPr>
          <p:nvPr/>
        </p:nvSpPr>
        <p:spPr bwMode="auto">
          <a:xfrm>
            <a:off x="0" y="-1"/>
            <a:ext cx="12192000" cy="11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dirty="0">
                <a:solidFill>
                  <a:schemeClr val="bg1"/>
                </a:solidFill>
                <a:latin typeface="Times New Roman" panose="02020603050405020304" pitchFamily="18" charset="0"/>
                <a:cs typeface="Times New Roman" panose="02020603050405020304" pitchFamily="18" charset="0"/>
              </a:rPr>
              <a:t>Question</a:t>
            </a:r>
          </a:p>
        </p:txBody>
      </p:sp>
      <p:sp>
        <p:nvSpPr>
          <p:cNvPr id="9" name="TextBox 8">
            <a:extLst>
              <a:ext uri="{FF2B5EF4-FFF2-40B4-BE49-F238E27FC236}">
                <a16:creationId xmlns:a16="http://schemas.microsoft.com/office/drawing/2014/main" id="{F4D4DBE7-131A-A344-86C3-8BD54C7E9065}"/>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12 of 68 </a:t>
            </a:r>
          </a:p>
        </p:txBody>
      </p:sp>
      <p:sp>
        <p:nvSpPr>
          <p:cNvPr id="6" name="Rectangle 5">
            <a:extLst>
              <a:ext uri="{FF2B5EF4-FFF2-40B4-BE49-F238E27FC236}">
                <a16:creationId xmlns:a16="http://schemas.microsoft.com/office/drawing/2014/main" id="{01AF8ADD-6E92-D042-91BC-FC33280AE0EB}"/>
              </a:ext>
            </a:extLst>
          </p:cNvPr>
          <p:cNvSpPr/>
          <p:nvPr/>
        </p:nvSpPr>
        <p:spPr>
          <a:xfrm>
            <a:off x="1963764" y="1409888"/>
            <a:ext cx="7273871" cy="3908762"/>
          </a:xfrm>
          <a:prstGeom prst="rect">
            <a:avLst/>
          </a:prstGeom>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A 66 year old patient with an eGFR of 20 mL/min/1.73m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presents with symptoms of anemia. The patient has been taking ferrous sulfate orally and currently has a diabetic foot infection being treated with antibiotics. Which of the following is likely contributing to the patient’s anemia?</a:t>
            </a:r>
          </a:p>
          <a:p>
            <a:pPr marL="0" indent="0">
              <a:buNone/>
            </a:pPr>
            <a:endParaRPr lang="en-US" sz="2000" dirty="0">
              <a:latin typeface="Times New Roman" panose="02020603050405020304" pitchFamily="18" charset="0"/>
              <a:cs typeface="Times New Roman" panose="02020603050405020304" pitchFamily="18" charset="0"/>
            </a:endParaRP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Decrease in EPO production</a:t>
            </a: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Decrease in iron absorption in GI tract</a:t>
            </a: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Infection </a:t>
            </a: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All of the above</a:t>
            </a:r>
          </a:p>
          <a:p>
            <a:pPr marL="803275" indent="-457200">
              <a:buFont typeface="+mj-lt"/>
              <a:buAutoNum type="alphaLcParenR"/>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672DBC48-D275-F646-B82D-0F8E562E3EFB}"/>
              </a:ext>
            </a:extLst>
          </p:cNvPr>
          <p:cNvSpPr>
            <a:spLocks noChangeArrowheads="1"/>
          </p:cNvSpPr>
          <p:nvPr/>
        </p:nvSpPr>
        <p:spPr bwMode="auto">
          <a:xfrm>
            <a:off x="0" y="0"/>
            <a:ext cx="12188952" cy="11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dirty="0">
                <a:solidFill>
                  <a:schemeClr val="bg1"/>
                </a:solidFill>
                <a:latin typeface="Times New Roman" panose="02020603050405020304" pitchFamily="18" charset="0"/>
                <a:cs typeface="Times New Roman" panose="02020603050405020304" pitchFamily="18" charset="0"/>
              </a:rPr>
              <a:t>Answer</a:t>
            </a:r>
          </a:p>
        </p:txBody>
      </p:sp>
      <p:sp>
        <p:nvSpPr>
          <p:cNvPr id="7" name="TextBox 6">
            <a:extLst>
              <a:ext uri="{FF2B5EF4-FFF2-40B4-BE49-F238E27FC236}">
                <a16:creationId xmlns:a16="http://schemas.microsoft.com/office/drawing/2014/main" id="{AA9379E1-E3AA-1841-898E-6249EC3BE1B5}"/>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13 of 68 </a:t>
            </a:r>
          </a:p>
        </p:txBody>
      </p:sp>
      <p:sp>
        <p:nvSpPr>
          <p:cNvPr id="16" name="Rectangle 15">
            <a:extLst>
              <a:ext uri="{FF2B5EF4-FFF2-40B4-BE49-F238E27FC236}">
                <a16:creationId xmlns:a16="http://schemas.microsoft.com/office/drawing/2014/main" id="{2A5F0416-98A0-7248-AC9D-3523EB433D19}"/>
              </a:ext>
            </a:extLst>
          </p:cNvPr>
          <p:cNvSpPr/>
          <p:nvPr/>
        </p:nvSpPr>
        <p:spPr>
          <a:xfrm>
            <a:off x="1963764" y="1409888"/>
            <a:ext cx="7273871" cy="3908762"/>
          </a:xfrm>
          <a:prstGeom prst="rect">
            <a:avLst/>
          </a:prstGeom>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A 66 year old patient with an eGFR of 20 mL/min/1.73m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presents with symptoms of anemia. The patient has been taking ferrous sulfate orally and currently has a diabetic foot infection being treated with antibiotics. Which of the following is likely contributing to the patient’s anemia?</a:t>
            </a:r>
          </a:p>
          <a:p>
            <a:pPr marL="0" indent="0">
              <a:buNone/>
            </a:pPr>
            <a:endParaRPr lang="en-US" sz="2000" dirty="0">
              <a:latin typeface="Times New Roman" panose="02020603050405020304" pitchFamily="18" charset="0"/>
              <a:cs typeface="Times New Roman" panose="02020603050405020304" pitchFamily="18" charset="0"/>
            </a:endParaRP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Decrease in EPO production</a:t>
            </a: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Decrease in iron absorption in GI tract</a:t>
            </a: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Infection </a:t>
            </a:r>
          </a:p>
          <a:p>
            <a:pPr marL="803275" indent="-457200">
              <a:buFont typeface="+mj-lt"/>
              <a:buAutoNum type="alphaLcParenR"/>
            </a:pPr>
            <a:r>
              <a:rPr lang="en-US" sz="2200" dirty="0">
                <a:latin typeface="Times New Roman" panose="02020603050405020304" pitchFamily="18" charset="0"/>
                <a:cs typeface="Times New Roman" panose="02020603050405020304" pitchFamily="18" charset="0"/>
              </a:rPr>
              <a:t>All of the above</a:t>
            </a:r>
          </a:p>
          <a:p>
            <a:pPr marL="803275" indent="-457200">
              <a:buFont typeface="+mj-lt"/>
              <a:buAutoNum type="alphaLcParenR"/>
            </a:pPr>
            <a:endParaRPr lang="en-US"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8D87130-EAF9-FD4D-9827-77CECC4A2EF2}"/>
              </a:ext>
            </a:extLst>
          </p:cNvPr>
          <p:cNvSpPr txBox="1"/>
          <p:nvPr/>
        </p:nvSpPr>
        <p:spPr>
          <a:xfrm>
            <a:off x="7718156" y="3744338"/>
            <a:ext cx="4122550" cy="2031325"/>
          </a:xfrm>
          <a:prstGeom prst="rect">
            <a:avLst/>
          </a:prstGeom>
          <a:solidFill>
            <a:schemeClr val="accent1">
              <a:lumMod val="75000"/>
              <a:alpha val="36000"/>
            </a:schemeClr>
          </a:solidFill>
        </p:spPr>
        <p:txBody>
          <a:bodyPr wrap="square" rtlCol="0">
            <a:spAutoFit/>
          </a:bodyPr>
          <a:lstStyle/>
          <a:p>
            <a:r>
              <a:rPr lang="en-US" dirty="0">
                <a:latin typeface="Times New Roman" panose="02020603050405020304" pitchFamily="18" charset="0"/>
                <a:ea typeface="Verdana" panose="020B0604030504040204" pitchFamily="34" charset="0"/>
                <a:cs typeface="Times New Roman" panose="02020603050405020304" pitchFamily="18" charset="0"/>
              </a:rPr>
              <a:t>Answer: D</a:t>
            </a:r>
          </a:p>
          <a:p>
            <a:r>
              <a:rPr lang="en-US" dirty="0">
                <a:latin typeface="Times New Roman" panose="02020603050405020304" pitchFamily="18" charset="0"/>
                <a:ea typeface="Verdana" panose="020B0604030504040204" pitchFamily="34" charset="0"/>
                <a:cs typeface="Times New Roman" panose="02020603050405020304" pitchFamily="18" charset="0"/>
              </a:rPr>
              <a:t>Anemia in CKD is often multi-factorial. The principal cause of anemia in CKD is decreased EPO production but, in this patient decreased iron absorption in GI tract  and current infection are also contributors.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a:extLst>
              <a:ext uri="{FF2B5EF4-FFF2-40B4-BE49-F238E27FC236}">
                <a16:creationId xmlns:a16="http://schemas.microsoft.com/office/drawing/2014/main" id="{33F8C6D5-A723-4C4A-A788-47901922C162}"/>
              </a:ext>
            </a:extLst>
          </p:cNvPr>
          <p:cNvSpPr>
            <a:spLocks noGrp="1" noChangeArrowheads="1"/>
          </p:cNvSpPr>
          <p:nvPr>
            <p:ph type="title"/>
          </p:nvPr>
        </p:nvSpPr>
        <p:spPr>
          <a:xfrm>
            <a:off x="0" y="0"/>
            <a:ext cx="12192000" cy="1197864"/>
          </a:xfrm>
        </p:spPr>
        <p:txBody>
          <a:bodyPr>
            <a:noAutofit/>
          </a:bodyPr>
          <a:lstStyle/>
          <a:p>
            <a:pPr algn="ctr" eaLnBrk="1" hangingPunct="1">
              <a:defRPr/>
            </a:pPr>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Iron transport &amp; storage are dysregulated in CKD</a:t>
            </a:r>
          </a:p>
        </p:txBody>
      </p:sp>
      <p:sp>
        <p:nvSpPr>
          <p:cNvPr id="7" name="TextBox 6">
            <a:extLst>
              <a:ext uri="{FF2B5EF4-FFF2-40B4-BE49-F238E27FC236}">
                <a16:creationId xmlns:a16="http://schemas.microsoft.com/office/drawing/2014/main" id="{DF99D7C5-75DE-6044-9C4E-0369D77BBCA8}"/>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14 of 68 </a:t>
            </a:r>
          </a:p>
        </p:txBody>
      </p:sp>
      <p:sp>
        <p:nvSpPr>
          <p:cNvPr id="4" name="Rectangle 3">
            <a:extLst>
              <a:ext uri="{FF2B5EF4-FFF2-40B4-BE49-F238E27FC236}">
                <a16:creationId xmlns:a16="http://schemas.microsoft.com/office/drawing/2014/main" id="{55F00B36-163A-654D-A2E2-EB7A7778CF20}"/>
              </a:ext>
            </a:extLst>
          </p:cNvPr>
          <p:cNvSpPr/>
          <p:nvPr/>
        </p:nvSpPr>
        <p:spPr>
          <a:xfrm>
            <a:off x="5771178" y="5463547"/>
            <a:ext cx="6374969" cy="461665"/>
          </a:xfrm>
          <a:prstGeom prst="rect">
            <a:avLst/>
          </a:prstGeom>
        </p:spPr>
        <p:txBody>
          <a:bodyPr wrap="square">
            <a:spAutoFit/>
          </a:bodyPr>
          <a:lstStyle/>
          <a:p>
            <a:pPr algn="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Reference: </a:t>
            </a: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hlinkClick r:id="rId2"/>
              </a:rPr>
              <a:t>http://www.cdc.gov/ncbddd/hemochromatosis/training/pathophysiology/iron_cycle_popup.htm</a:t>
            </a: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    </a:t>
            </a:r>
          </a:p>
        </p:txBody>
      </p:sp>
      <p:pic>
        <p:nvPicPr>
          <p:cNvPr id="10" name="Picture 9">
            <a:extLst>
              <a:ext uri="{FF2B5EF4-FFF2-40B4-BE49-F238E27FC236}">
                <a16:creationId xmlns:a16="http://schemas.microsoft.com/office/drawing/2014/main" id="{DBBDDCD1-A1A7-0A4B-98A3-86D4B5EC8461}"/>
              </a:ext>
            </a:extLst>
          </p:cNvPr>
          <p:cNvPicPr>
            <a:picLocks noChangeAspect="1"/>
          </p:cNvPicPr>
          <p:nvPr/>
        </p:nvPicPr>
        <p:blipFill>
          <a:blip r:embed="rId3"/>
          <a:stretch>
            <a:fillRect/>
          </a:stretch>
        </p:blipFill>
        <p:spPr>
          <a:xfrm>
            <a:off x="3853946" y="1197864"/>
            <a:ext cx="4484107" cy="43664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a:extLst>
              <a:ext uri="{FF2B5EF4-FFF2-40B4-BE49-F238E27FC236}">
                <a16:creationId xmlns:a16="http://schemas.microsoft.com/office/drawing/2014/main" id="{33F8C6D5-A723-4C4A-A788-47901922C162}"/>
              </a:ext>
            </a:extLst>
          </p:cNvPr>
          <p:cNvSpPr>
            <a:spLocks noGrp="1" noChangeArrowheads="1"/>
          </p:cNvSpPr>
          <p:nvPr>
            <p:ph type="title"/>
          </p:nvPr>
        </p:nvSpPr>
        <p:spPr>
          <a:xfrm>
            <a:off x="0" y="0"/>
            <a:ext cx="12188952" cy="1197864"/>
          </a:xfrm>
        </p:spPr>
        <p:txBody>
          <a:bodyPr>
            <a:normAutofit/>
          </a:bodyPr>
          <a:lstStyle/>
          <a:p>
            <a:pPr algn="ctr" eaLnBrk="1" hangingPunct="1">
              <a:defRPr/>
            </a:pPr>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Additional factors for inadequate iron in CKD</a:t>
            </a:r>
          </a:p>
        </p:txBody>
      </p:sp>
      <p:sp>
        <p:nvSpPr>
          <p:cNvPr id="6" name="TextBox 5">
            <a:extLst>
              <a:ext uri="{FF2B5EF4-FFF2-40B4-BE49-F238E27FC236}">
                <a16:creationId xmlns:a16="http://schemas.microsoft.com/office/drawing/2014/main" id="{A5D2E8D4-96EB-7C49-A53B-5CB3A66A5742}"/>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15 of 68 </a:t>
            </a:r>
          </a:p>
        </p:txBody>
      </p:sp>
      <p:sp>
        <p:nvSpPr>
          <p:cNvPr id="8" name="Rectangle 7">
            <a:extLst>
              <a:ext uri="{FF2B5EF4-FFF2-40B4-BE49-F238E27FC236}">
                <a16:creationId xmlns:a16="http://schemas.microsoft.com/office/drawing/2014/main" id="{27CF52DD-37DB-2643-94DC-4855A17CAAED}"/>
              </a:ext>
            </a:extLst>
          </p:cNvPr>
          <p:cNvSpPr/>
          <p:nvPr/>
        </p:nvSpPr>
        <p:spPr>
          <a:xfrm>
            <a:off x="5813983" y="5464265"/>
            <a:ext cx="6374969" cy="461665"/>
          </a:xfrm>
          <a:prstGeom prst="rect">
            <a:avLst/>
          </a:prstGeom>
        </p:spPr>
        <p:txBody>
          <a:bodyPr wrap="square">
            <a:spAutoFit/>
          </a:bodyPr>
          <a:lstStyle/>
          <a:p>
            <a:pPr algn="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References: Kopple et al.  Kidney </a:t>
            </a:r>
            <a:r>
              <a:rPr lang="en-US" altLang="en-US" sz="1200" dirty="0" err="1">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Int</a:t>
            </a: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 2000; 57(4):1688–1703; </a:t>
            </a:r>
          </a:p>
          <a:p>
            <a:pPr algn="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Young et al. </a:t>
            </a:r>
            <a:r>
              <a:rPr lang="en-US" altLang="en-US" sz="1200" dirty="0" err="1">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Clin</a:t>
            </a: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 J Am </a:t>
            </a:r>
            <a:r>
              <a:rPr lang="en-US" altLang="en-US" sz="1200" dirty="0" err="1">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Soc</a:t>
            </a: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1200" dirty="0" err="1">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Nephrol</a:t>
            </a:r>
            <a:r>
              <a:rPr lang="en-US" altLang="en-US" sz="1200" dirty="0">
                <a:solidFill>
                  <a:schemeClr val="bg2">
                    <a:lumMod val="50000"/>
                  </a:schemeClr>
                </a:solidFill>
                <a:latin typeface="Times New Roman" panose="02020603050405020304" pitchFamily="18" charset="0"/>
                <a:ea typeface="ＭＳ Ｐゴシック" panose="020B0600070205080204" pitchFamily="34" charset="-128"/>
                <a:cs typeface="Times New Roman" panose="02020603050405020304" pitchFamily="18" charset="0"/>
              </a:rPr>
              <a:t>  2009;4(8):1384–1387.</a:t>
            </a:r>
          </a:p>
        </p:txBody>
      </p:sp>
      <p:sp>
        <p:nvSpPr>
          <p:cNvPr id="2" name="Rectangle 1">
            <a:extLst>
              <a:ext uri="{FF2B5EF4-FFF2-40B4-BE49-F238E27FC236}">
                <a16:creationId xmlns:a16="http://schemas.microsoft.com/office/drawing/2014/main" id="{57BDAF1C-F088-664B-BDAE-9BA33E53FEC3}"/>
              </a:ext>
            </a:extLst>
          </p:cNvPr>
          <p:cNvSpPr/>
          <p:nvPr/>
        </p:nvSpPr>
        <p:spPr>
          <a:xfrm>
            <a:off x="2592621" y="1599020"/>
            <a:ext cx="7003710" cy="3262432"/>
          </a:xfrm>
          <a:prstGeom prst="rect">
            <a:avLst/>
          </a:prstGeom>
        </p:spPr>
        <p:txBody>
          <a:bodyPr wrap="square">
            <a:spAutoFit/>
          </a:bodyPr>
          <a:lstStyle/>
          <a:p>
            <a:pPr marL="285750" indent="-285750" eaLnBrk="1" hangingPunct="1">
              <a:spcBef>
                <a:spcPts val="1200"/>
              </a:spcBef>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Both a spontaneous decrease in intake and aversion to foods with protein may occur as eGFR declines.</a:t>
            </a:r>
          </a:p>
          <a:p>
            <a:pPr marL="285750" indent="-285750" eaLnBrk="1" hangingPunct="1">
              <a:spcBef>
                <a:spcPts val="1200"/>
              </a:spcBef>
              <a:spcAft>
                <a:spcPts val="600"/>
              </a:spcAft>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Hepcidin may accumulate in CKD.</a:t>
            </a:r>
          </a:p>
          <a:p>
            <a:pPr marL="800100" lvl="1" indent="-342900" eaLnBrk="1" hangingPunct="1">
              <a:spcBef>
                <a:spcPts val="1200"/>
              </a:spcBef>
              <a:spcAft>
                <a:spcPts val="600"/>
              </a:spcAft>
              <a:buFont typeface="Wingdings" pitchFamily="2" charset="2"/>
              <a:buChar char="§"/>
            </a:pPr>
            <a:r>
              <a:rPr lang="en-US" altLang="en-US" sz="2000" dirty="0">
                <a:latin typeface="Times New Roman" panose="02020603050405020304" pitchFamily="18" charset="0"/>
                <a:ea typeface="ＭＳ Ｐゴシック" pitchFamily="34" charset="-128"/>
                <a:cs typeface="Times New Roman" panose="02020603050405020304" pitchFamily="18" charset="0"/>
              </a:rPr>
              <a:t>Hepcidin is the hormone that controls iron homeostasis.</a:t>
            </a:r>
          </a:p>
          <a:p>
            <a:pPr marL="800100" lvl="1" indent="-342900" eaLnBrk="1" hangingPunct="1">
              <a:spcBef>
                <a:spcPts val="1200"/>
              </a:spcBef>
              <a:buFont typeface="Wingdings" pitchFamily="2" charset="2"/>
              <a:buChar char="§"/>
            </a:pPr>
            <a:r>
              <a:rPr lang="en-US" altLang="en-US" sz="2000" dirty="0">
                <a:latin typeface="Times New Roman" panose="02020603050405020304" pitchFamily="18" charset="0"/>
                <a:ea typeface="ＭＳ Ｐゴシック" pitchFamily="34" charset="-128"/>
                <a:cs typeface="Times New Roman" panose="02020603050405020304" pitchFamily="18" charset="0"/>
              </a:rPr>
              <a:t>This hormone regulates iron absorption in the gut and  mobilization of stored iron.</a:t>
            </a:r>
          </a:p>
          <a:p>
            <a:pPr marL="285750" indent="-285750" eaLnBrk="1" hangingPunct="1">
              <a:spcBef>
                <a:spcPts val="1200"/>
              </a:spcBef>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Inflammation may reduce absorption of iron.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a:extLst>
              <a:ext uri="{FF2B5EF4-FFF2-40B4-BE49-F238E27FC236}">
                <a16:creationId xmlns:a16="http://schemas.microsoft.com/office/drawing/2014/main" id="{AFFDD5D7-1071-E14B-AE3D-8FC070FF7792}"/>
              </a:ext>
            </a:extLst>
          </p:cNvPr>
          <p:cNvSpPr>
            <a:spLocks noGrp="1" noChangeArrowheads="1"/>
          </p:cNvSpPr>
          <p:nvPr>
            <p:ph type="title"/>
          </p:nvPr>
        </p:nvSpPr>
        <p:spPr>
          <a:xfrm>
            <a:off x="0" y="0"/>
            <a:ext cx="12192000" cy="1197864"/>
          </a:xfrm>
        </p:spPr>
        <p:txBody>
          <a:bodyPr>
            <a:noAutofit/>
          </a:bodyPr>
          <a:lstStyle/>
          <a:p>
            <a:pPr algn="ctr" eaLnBrk="1" hangingPunct="1"/>
            <a:r>
              <a:rPr lang="en-US" altLang="en-US" sz="4000" b="1" dirty="0">
                <a:latin typeface="Times New Roman" panose="02020603050405020304" pitchFamily="18" charset="0"/>
                <a:cs typeface="Times New Roman" panose="02020603050405020304" pitchFamily="18" charset="0"/>
              </a:rPr>
              <a:t>Hepcidin-Master iron regulator</a:t>
            </a:r>
          </a:p>
        </p:txBody>
      </p:sp>
      <p:sp>
        <p:nvSpPr>
          <p:cNvPr id="7" name="TextBox 6">
            <a:extLst>
              <a:ext uri="{FF2B5EF4-FFF2-40B4-BE49-F238E27FC236}">
                <a16:creationId xmlns:a16="http://schemas.microsoft.com/office/drawing/2014/main" id="{46771A98-16F8-1E43-8AC8-45815728BD76}"/>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16 of 68 </a:t>
            </a:r>
          </a:p>
        </p:txBody>
      </p:sp>
      <p:sp>
        <p:nvSpPr>
          <p:cNvPr id="5" name="Rectangle 4">
            <a:extLst>
              <a:ext uri="{FF2B5EF4-FFF2-40B4-BE49-F238E27FC236}">
                <a16:creationId xmlns:a16="http://schemas.microsoft.com/office/drawing/2014/main" id="{ADD123CC-3F6A-2E40-A806-39013D13902A}"/>
              </a:ext>
            </a:extLst>
          </p:cNvPr>
          <p:cNvSpPr/>
          <p:nvPr/>
        </p:nvSpPr>
        <p:spPr>
          <a:xfrm>
            <a:off x="2189297" y="1391566"/>
            <a:ext cx="9154526" cy="1785104"/>
          </a:xfrm>
          <a:prstGeom prst="rect">
            <a:avLst/>
          </a:prstGeom>
        </p:spPr>
        <p:txBody>
          <a:bodyPr wrap="square">
            <a:spAutoFit/>
          </a:bodyPr>
          <a:lstStyle/>
          <a:p>
            <a:pPr marL="285750" indent="-285750">
              <a:spcBef>
                <a:spcPts val="12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Iron regulates hepcidin; increased iron levels stimulates hepcidin production</a:t>
            </a:r>
          </a:p>
          <a:p>
            <a:pPr marL="285750" indent="-285750">
              <a:spcBef>
                <a:spcPts val="12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Increased erythropoietin activity reduces hepcidin levels</a:t>
            </a:r>
          </a:p>
          <a:p>
            <a:pPr marL="285750" indent="-285750">
              <a:spcBef>
                <a:spcPts val="12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Inflammation and infection increases hepcidin synthesis</a:t>
            </a:r>
          </a:p>
          <a:p>
            <a:pPr marL="285750" indent="-285750">
              <a:spcBef>
                <a:spcPts val="12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Hepcidin inhibits iron release from macrophages as well as intestinal iron absorption.</a:t>
            </a:r>
          </a:p>
        </p:txBody>
      </p:sp>
      <p:pic>
        <p:nvPicPr>
          <p:cNvPr id="10" name="Picture 9">
            <a:extLst>
              <a:ext uri="{FF2B5EF4-FFF2-40B4-BE49-F238E27FC236}">
                <a16:creationId xmlns:a16="http://schemas.microsoft.com/office/drawing/2014/main" id="{F0DC8A82-F47B-6E42-99D8-62F79D0C335F}"/>
              </a:ext>
            </a:extLst>
          </p:cNvPr>
          <p:cNvPicPr>
            <a:picLocks noChangeAspect="1"/>
          </p:cNvPicPr>
          <p:nvPr/>
        </p:nvPicPr>
        <p:blipFill>
          <a:blip r:embed="rId2"/>
          <a:stretch>
            <a:fillRect/>
          </a:stretch>
        </p:blipFill>
        <p:spPr>
          <a:xfrm>
            <a:off x="3036430" y="3176670"/>
            <a:ext cx="6119140" cy="27184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5">
            <a:extLst>
              <a:ext uri="{FF2B5EF4-FFF2-40B4-BE49-F238E27FC236}">
                <a16:creationId xmlns:a16="http://schemas.microsoft.com/office/drawing/2014/main" id="{383320B9-44FC-F641-8232-37BC28F96AC6}"/>
              </a:ext>
            </a:extLst>
          </p:cNvPr>
          <p:cNvSpPr>
            <a:spLocks noGrp="1" noChangeArrowheads="1"/>
          </p:cNvSpPr>
          <p:nvPr>
            <p:ph type="title"/>
          </p:nvPr>
        </p:nvSpPr>
        <p:spPr>
          <a:xfrm>
            <a:off x="0" y="0"/>
            <a:ext cx="12192000" cy="1197864"/>
          </a:xfrm>
        </p:spPr>
        <p:txBody>
          <a:bodyPr>
            <a:normAutofit fontScale="90000"/>
          </a:bodyPr>
          <a:lstStyle/>
          <a:p>
            <a:pPr algn="ctr" eaLnBrk="1" hangingPunct="1">
              <a:defRPr/>
            </a:pPr>
            <a:r>
              <a:rPr lang="en-US" altLang="en-US" b="1" dirty="0">
                <a:latin typeface="Times New Roman" panose="02020603050405020304" pitchFamily="18" charset="0"/>
                <a:cs typeface="Times New Roman" panose="02020603050405020304" pitchFamily="18" charset="0"/>
              </a:rPr>
              <a:t>Anemia in CKD is associated with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morbidity and mortality </a:t>
            </a:r>
          </a:p>
        </p:txBody>
      </p:sp>
      <p:sp>
        <p:nvSpPr>
          <p:cNvPr id="3" name="Rectangle 2">
            <a:extLst>
              <a:ext uri="{FF2B5EF4-FFF2-40B4-BE49-F238E27FC236}">
                <a16:creationId xmlns:a16="http://schemas.microsoft.com/office/drawing/2014/main" id="{8FC5954D-6A10-2549-AFF1-CB79BB57860D}"/>
              </a:ext>
            </a:extLst>
          </p:cNvPr>
          <p:cNvSpPr/>
          <p:nvPr/>
        </p:nvSpPr>
        <p:spPr>
          <a:xfrm>
            <a:off x="7501181" y="5668368"/>
            <a:ext cx="4762858" cy="276999"/>
          </a:xfrm>
          <a:prstGeom prst="rect">
            <a:avLst/>
          </a:prstGeom>
        </p:spPr>
        <p:txBody>
          <a:bodyPr wrap="square">
            <a:spAutoFit/>
          </a:bodyPr>
          <a:lstStyle/>
          <a:p>
            <a:pPr algn="r" eaLnBrk="1" hangingPunct="1"/>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Toto. Kidney </a:t>
            </a:r>
            <a:r>
              <a:rPr lang="en-US" alt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Int</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2003; 64(</a:t>
            </a:r>
            <a:r>
              <a:rPr lang="en-US" alt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suppl</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87):S20–S23.</a:t>
            </a:r>
          </a:p>
        </p:txBody>
      </p:sp>
      <p:sp>
        <p:nvSpPr>
          <p:cNvPr id="8" name="TextBox 7">
            <a:extLst>
              <a:ext uri="{FF2B5EF4-FFF2-40B4-BE49-F238E27FC236}">
                <a16:creationId xmlns:a16="http://schemas.microsoft.com/office/drawing/2014/main" id="{C97814AA-C54B-F24A-8B85-D08FC8A12131}"/>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17 of 68 </a:t>
            </a:r>
          </a:p>
        </p:txBody>
      </p:sp>
      <p:sp>
        <p:nvSpPr>
          <p:cNvPr id="4" name="Rectangle 3">
            <a:extLst>
              <a:ext uri="{FF2B5EF4-FFF2-40B4-BE49-F238E27FC236}">
                <a16:creationId xmlns:a16="http://schemas.microsoft.com/office/drawing/2014/main" id="{20D4D4E2-2C4A-6141-9BCB-7CC07DCDDAC3}"/>
              </a:ext>
            </a:extLst>
          </p:cNvPr>
          <p:cNvSpPr/>
          <p:nvPr/>
        </p:nvSpPr>
        <p:spPr>
          <a:xfrm>
            <a:off x="3140990" y="1683932"/>
            <a:ext cx="6096000" cy="2308324"/>
          </a:xfrm>
          <a:prstGeom prst="rect">
            <a:avLst/>
          </a:prstGeom>
        </p:spPr>
        <p:txBody>
          <a:bodyPr>
            <a:spAutoFit/>
          </a:bodyPr>
          <a:lstStyle/>
          <a:p>
            <a:pPr eaLnBrk="1" hangingPunct="1"/>
            <a:r>
              <a:rPr lang="en-US" altLang="en-US" sz="2400" u="sng" dirty="0">
                <a:latin typeface="Times New Roman" panose="02020603050405020304" pitchFamily="18" charset="0"/>
                <a:ea typeface="ＭＳ Ｐゴシック" pitchFamily="34" charset="-128"/>
                <a:cs typeface="Times New Roman" panose="02020603050405020304" pitchFamily="18" charset="0"/>
              </a:rPr>
              <a:t>Observational data</a:t>
            </a:r>
            <a:r>
              <a:rPr lang="en-US" altLang="en-US" sz="2400" dirty="0">
                <a:latin typeface="Times New Roman" panose="02020603050405020304" pitchFamily="18" charset="0"/>
                <a:ea typeface="ＭＳ Ｐゴシック" pitchFamily="34" charset="-128"/>
                <a:cs typeface="Times New Roman" panose="02020603050405020304" pitchFamily="18" charset="0"/>
              </a:rPr>
              <a:t> show association with:</a:t>
            </a:r>
          </a:p>
          <a:p>
            <a:pPr marL="285750" indent="-285750" eaLnBrk="1" hangingPunct="1">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Coronary artery disease </a:t>
            </a:r>
          </a:p>
          <a:p>
            <a:pPr marL="285750" indent="-285750" eaLnBrk="1" hangingPunct="1">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Left ventricular hypertrophy</a:t>
            </a:r>
            <a:endParaRPr lang="en-US" altLang="en-US" sz="2400" dirty="0">
              <a:latin typeface="Times New Roman" panose="02020603050405020304" pitchFamily="18" charset="0"/>
              <a:ea typeface="ＭＳ Ｐゴシック" pitchFamily="34" charset="-128"/>
              <a:cs typeface="Times New Roman" panose="02020603050405020304" pitchFamily="18" charset="0"/>
            </a:endParaRPr>
          </a:p>
          <a:p>
            <a:pPr marL="285750" indent="-285750" eaLnBrk="1" hangingPunct="1">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Hospitalization for cardiac disease</a:t>
            </a:r>
          </a:p>
          <a:p>
            <a:pPr marL="285750" indent="-285750" eaLnBrk="1" hangingPunct="1">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Death from congestive heart failure</a:t>
            </a:r>
          </a:p>
          <a:p>
            <a:pPr marL="285750" indent="-285750" eaLnBrk="1" hangingPunct="1">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All-cause mortality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5">
            <a:extLst>
              <a:ext uri="{FF2B5EF4-FFF2-40B4-BE49-F238E27FC236}">
                <a16:creationId xmlns:a16="http://schemas.microsoft.com/office/drawing/2014/main" id="{B7FD42B4-E567-7146-951C-58D47858BD27}"/>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Question</a:t>
            </a:r>
          </a:p>
        </p:txBody>
      </p:sp>
      <p:sp>
        <p:nvSpPr>
          <p:cNvPr id="8" name="TextBox 7">
            <a:extLst>
              <a:ext uri="{FF2B5EF4-FFF2-40B4-BE49-F238E27FC236}">
                <a16:creationId xmlns:a16="http://schemas.microsoft.com/office/drawing/2014/main" id="{DC804E1D-3EC8-5E4A-85E5-D76F5EBCDC3F}"/>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18 of 68 </a:t>
            </a:r>
          </a:p>
        </p:txBody>
      </p:sp>
      <p:sp>
        <p:nvSpPr>
          <p:cNvPr id="7" name="Rectangle 6">
            <a:extLst>
              <a:ext uri="{FF2B5EF4-FFF2-40B4-BE49-F238E27FC236}">
                <a16:creationId xmlns:a16="http://schemas.microsoft.com/office/drawing/2014/main" id="{4C1B4B72-7694-E946-A441-46E73C8AC0A8}"/>
              </a:ext>
            </a:extLst>
          </p:cNvPr>
          <p:cNvSpPr/>
          <p:nvPr/>
        </p:nvSpPr>
        <p:spPr>
          <a:xfrm>
            <a:off x="3135630" y="1561915"/>
            <a:ext cx="6096000" cy="3200876"/>
          </a:xfrm>
          <a:prstGeom prst="rect">
            <a:avLst/>
          </a:prstGeom>
        </p:spPr>
        <p:txBody>
          <a:bodyPr>
            <a:spAutoFit/>
          </a:bodyPr>
          <a:lstStyle/>
          <a:p>
            <a:pPr marL="0" indent="0">
              <a:spcBef>
                <a:spcPts val="1200"/>
              </a:spcBef>
              <a:buNone/>
            </a:pPr>
            <a:r>
              <a:rPr lang="en-US" sz="2200" dirty="0">
                <a:latin typeface="Times New Roman" panose="02020603050405020304" pitchFamily="18" charset="0"/>
                <a:cs typeface="Times New Roman" panose="02020603050405020304" pitchFamily="18" charset="0"/>
              </a:rPr>
              <a:t>Which of the following is a possible cause of anemia in chronic kidney disease patients?</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Increased GI iron absorption</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Decreased erythropoietin synthesis</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Increased red blood cell life span</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Decreased inflammation</a:t>
            </a:r>
          </a:p>
          <a:p>
            <a:pPr marL="457200" indent="-457200">
              <a:buFont typeface="+mj-lt"/>
              <a:buAutoNum type="alphaLcParenR"/>
            </a:pPr>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a:extLst>
              <a:ext uri="{FF2B5EF4-FFF2-40B4-BE49-F238E27FC236}">
                <a16:creationId xmlns:a16="http://schemas.microsoft.com/office/drawing/2014/main" id="{479CC7DD-80D8-9B49-BE99-2AF5676A2BBA}"/>
              </a:ext>
            </a:extLst>
          </p:cNvPr>
          <p:cNvSpPr>
            <a:spLocks noGrp="1" noChangeArrowheads="1"/>
          </p:cNvSpPr>
          <p:nvPr>
            <p:ph type="title"/>
          </p:nvPr>
        </p:nvSpPr>
        <p:spPr>
          <a:xfrm>
            <a:off x="0" y="0"/>
            <a:ext cx="12192000" cy="1197864"/>
          </a:xfrm>
        </p:spPr>
        <p:txBody>
          <a:bodyPr>
            <a:noAutofit/>
          </a:bodyPr>
          <a:lstStyle/>
          <a:p>
            <a:pPr algn="ctr" eaLnBrk="1" hangingPunct="1"/>
            <a:r>
              <a:rPr lang="en-US" altLang="en-US" sz="4000" b="1" dirty="0">
                <a:latin typeface="Times New Roman" panose="02020603050405020304" pitchFamily="18" charset="0"/>
                <a:cs typeface="Times New Roman" panose="02020603050405020304" pitchFamily="18" charset="0"/>
              </a:rPr>
              <a:t>Answer</a:t>
            </a:r>
          </a:p>
        </p:txBody>
      </p:sp>
      <p:sp>
        <p:nvSpPr>
          <p:cNvPr id="7" name="TextBox 6">
            <a:extLst>
              <a:ext uri="{FF2B5EF4-FFF2-40B4-BE49-F238E27FC236}">
                <a16:creationId xmlns:a16="http://schemas.microsoft.com/office/drawing/2014/main" id="{362685CB-4487-4E4F-8BF8-8ECFA4FBE6CC}"/>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19 of 68 </a:t>
            </a:r>
          </a:p>
        </p:txBody>
      </p:sp>
      <p:sp>
        <p:nvSpPr>
          <p:cNvPr id="9" name="Rectangle 8">
            <a:extLst>
              <a:ext uri="{FF2B5EF4-FFF2-40B4-BE49-F238E27FC236}">
                <a16:creationId xmlns:a16="http://schemas.microsoft.com/office/drawing/2014/main" id="{8B3A7F87-6961-9446-B523-D6CD51707808}"/>
              </a:ext>
            </a:extLst>
          </p:cNvPr>
          <p:cNvSpPr/>
          <p:nvPr/>
        </p:nvSpPr>
        <p:spPr>
          <a:xfrm>
            <a:off x="3135630" y="1561915"/>
            <a:ext cx="6096000" cy="3200876"/>
          </a:xfrm>
          <a:prstGeom prst="rect">
            <a:avLst/>
          </a:prstGeom>
        </p:spPr>
        <p:txBody>
          <a:bodyPr>
            <a:spAutoFit/>
          </a:bodyPr>
          <a:lstStyle/>
          <a:p>
            <a:pPr marL="0" indent="0">
              <a:spcBef>
                <a:spcPts val="1200"/>
              </a:spcBef>
              <a:buNone/>
            </a:pPr>
            <a:r>
              <a:rPr lang="en-US" sz="2200" dirty="0">
                <a:latin typeface="Times New Roman" panose="02020603050405020304" pitchFamily="18" charset="0"/>
                <a:cs typeface="Times New Roman" panose="02020603050405020304" pitchFamily="18" charset="0"/>
              </a:rPr>
              <a:t>Which of the following is a possible cause of anemia in chronic kidney disease patients?</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Increased GI iron absorption</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Decreased erythropoietin synthesis</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Increased red blood cell life span</a:t>
            </a:r>
          </a:p>
          <a:p>
            <a:pPr marL="741363" indent="-457200">
              <a:spcBef>
                <a:spcPts val="1200"/>
              </a:spcBef>
              <a:buFont typeface="+mj-lt"/>
              <a:buAutoNum type="alphaLcParenR"/>
            </a:pPr>
            <a:r>
              <a:rPr lang="en-US" sz="2000" dirty="0">
                <a:latin typeface="Times New Roman" panose="02020603050405020304" pitchFamily="18" charset="0"/>
                <a:cs typeface="Times New Roman" panose="02020603050405020304" pitchFamily="18" charset="0"/>
              </a:rPr>
              <a:t>Decreased inflammation</a:t>
            </a:r>
          </a:p>
          <a:p>
            <a:pPr marL="457200" indent="-457200">
              <a:buFont typeface="+mj-lt"/>
              <a:buAutoNum type="alphaLcParenR"/>
            </a:pPr>
            <a:endParaRPr lang="en-US" sz="2000" dirty="0">
              <a:latin typeface="Times New Roman" panose="02020603050405020304" pitchFamily="18" charset="0"/>
              <a:cs typeface="Times New Roman" panose="02020603050405020304" pitchFamily="18" charset="0"/>
            </a:endParaRPr>
          </a:p>
          <a:p>
            <a:pPr marL="457200" indent="-457200">
              <a:buFont typeface="+mj-lt"/>
              <a:buAutoNum type="alphaLcParenR"/>
            </a:pP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E2D2225-C01B-8B4C-B592-88E3C266D960}"/>
              </a:ext>
            </a:extLst>
          </p:cNvPr>
          <p:cNvSpPr txBox="1"/>
          <p:nvPr/>
        </p:nvSpPr>
        <p:spPr>
          <a:xfrm>
            <a:off x="7733652" y="2957700"/>
            <a:ext cx="4200043" cy="2585323"/>
          </a:xfrm>
          <a:prstGeom prst="rect">
            <a:avLst/>
          </a:prstGeom>
          <a:solidFill>
            <a:schemeClr val="accent1">
              <a:lumMod val="75000"/>
              <a:alpha val="36000"/>
            </a:schemeClr>
          </a:solidFill>
        </p:spPr>
        <p:txBody>
          <a:bodyPr wrap="square" rtlCol="0">
            <a:spAutoFit/>
          </a:bodyPr>
          <a:lstStyle/>
          <a:p>
            <a:r>
              <a:rPr lang="en-US" dirty="0">
                <a:latin typeface="Times New Roman" panose="02020603050405020304" pitchFamily="18" charset="0"/>
                <a:ea typeface="Verdana" panose="020B0604030504040204" pitchFamily="34" charset="0"/>
                <a:cs typeface="Times New Roman" panose="02020603050405020304" pitchFamily="18" charset="0"/>
              </a:rPr>
              <a:t>Answer: B</a:t>
            </a:r>
          </a:p>
          <a:p>
            <a:r>
              <a:rPr lang="en-US" dirty="0">
                <a:latin typeface="Times New Roman" panose="02020603050405020304" pitchFamily="18" charset="0"/>
                <a:ea typeface="Verdana" panose="020B0604030504040204" pitchFamily="34" charset="0"/>
                <a:cs typeface="Times New Roman" panose="02020603050405020304" pitchFamily="18" charset="0"/>
              </a:rPr>
              <a:t>As kidney function declines, the kidney becomes unable to produce adequate erythropoietin and poor erythropoiesis is compounded by reduced iron absorption. Answer C and D are incorrect because red blood cell life span decreases and systemic inflammation typically increases in patients with CKD.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a:extLst>
              <a:ext uri="{FF2B5EF4-FFF2-40B4-BE49-F238E27FC236}">
                <a16:creationId xmlns:a16="http://schemas.microsoft.com/office/drawing/2014/main" id="{012074E8-C9C6-1F48-9BC2-7DE54D8A1FF7}"/>
              </a:ext>
            </a:extLst>
          </p:cNvPr>
          <p:cNvSpPr>
            <a:spLocks noGrp="1" noChangeArrowheads="1"/>
          </p:cNvSpPr>
          <p:nvPr>
            <p:ph idx="1"/>
          </p:nvPr>
        </p:nvSpPr>
        <p:spPr>
          <a:xfrm>
            <a:off x="2117196" y="1645181"/>
            <a:ext cx="7957608" cy="3282420"/>
          </a:xfrm>
        </p:spPr>
        <p:txBody>
          <a:bodyPr/>
          <a:lstStyle/>
          <a:p>
            <a:pPr marL="0" indent="0">
              <a:spcBef>
                <a:spcPct val="0"/>
              </a:spcBef>
              <a:spcAft>
                <a:spcPts val="1200"/>
              </a:spcAft>
              <a:buClr>
                <a:schemeClr val="tx1"/>
              </a:buClr>
              <a:buFont typeface="Arial" pitchFamily="34" charset="0"/>
              <a:buNone/>
            </a:pPr>
            <a:r>
              <a:rPr lang="en-US" altLang="en-US" sz="2400" b="1" dirty="0">
                <a:latin typeface="Times New Roman" panose="02020603050405020304" pitchFamily="18" charset="0"/>
                <a:cs typeface="Times New Roman" panose="02020603050405020304" pitchFamily="18" charset="0"/>
              </a:rPr>
              <a:t>Andrew </a:t>
            </a:r>
            <a:r>
              <a:rPr lang="en-US" altLang="en-US" sz="2400" b="1" dirty="0" err="1">
                <a:latin typeface="Times New Roman" panose="02020603050405020304" pitchFamily="18" charset="0"/>
                <a:cs typeface="Times New Roman" panose="02020603050405020304" pitchFamily="18" charset="0"/>
              </a:rPr>
              <a:t>Narva</a:t>
            </a:r>
            <a:r>
              <a:rPr lang="en-US" altLang="en-US" sz="2400" b="1" dirty="0">
                <a:latin typeface="Times New Roman" panose="02020603050405020304" pitchFamily="18" charset="0"/>
                <a:cs typeface="Times New Roman" panose="02020603050405020304" pitchFamily="18" charset="0"/>
              </a:rPr>
              <a:t>, MD, FASN</a:t>
            </a:r>
          </a:p>
          <a:p>
            <a:pPr marL="0" indent="0">
              <a:spcBef>
                <a:spcPct val="0"/>
              </a:spcBef>
              <a:spcAft>
                <a:spcPts val="1200"/>
              </a:spcAft>
              <a:buClr>
                <a:schemeClr val="tx1"/>
              </a:buClr>
              <a:buFont typeface="Arial" pitchFamily="34" charset="0"/>
              <a:buNone/>
            </a:pPr>
            <a:r>
              <a:rPr lang="en-US" altLang="en-US" sz="2400" dirty="0">
                <a:latin typeface="Times New Roman" panose="02020603050405020304" pitchFamily="18" charset="0"/>
                <a:cs typeface="Times New Roman" panose="02020603050405020304" pitchFamily="18" charset="0"/>
              </a:rPr>
              <a:t>No financial disclosures/conflicts of interest</a:t>
            </a:r>
          </a:p>
          <a:p>
            <a:pPr marL="0" indent="0">
              <a:spcBef>
                <a:spcPct val="0"/>
              </a:spcBef>
              <a:spcAft>
                <a:spcPts val="1200"/>
              </a:spcAft>
              <a:buClr>
                <a:schemeClr val="tx1"/>
              </a:buClr>
              <a:buFont typeface="Arial"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spcBef>
                <a:spcPct val="0"/>
              </a:spcBef>
              <a:spcAft>
                <a:spcPts val="1200"/>
              </a:spcAft>
              <a:buClr>
                <a:schemeClr val="tx1"/>
              </a:buClr>
              <a:buFont typeface="Arial"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spcBef>
                <a:spcPct val="0"/>
              </a:spcBef>
              <a:spcAft>
                <a:spcPts val="1200"/>
              </a:spcAft>
              <a:buClr>
                <a:schemeClr val="tx1"/>
              </a:buClr>
              <a:buFont typeface="Arial" pitchFamily="34" charset="0"/>
              <a:buNone/>
            </a:pPr>
            <a:r>
              <a:rPr lang="en-US" altLang="en-US" sz="2400" b="1" dirty="0">
                <a:latin typeface="Times New Roman" panose="02020603050405020304" pitchFamily="18" charset="0"/>
                <a:cs typeface="Times New Roman" panose="02020603050405020304" pitchFamily="18" charset="0"/>
              </a:rPr>
              <a:t>Amy Barton </a:t>
            </a:r>
            <a:r>
              <a:rPr lang="en-US" altLang="en-US" sz="2400" b="1" dirty="0" err="1">
                <a:latin typeface="Times New Roman" panose="02020603050405020304" pitchFamily="18" charset="0"/>
                <a:cs typeface="Times New Roman" panose="02020603050405020304" pitchFamily="18" charset="0"/>
              </a:rPr>
              <a:t>Pai</a:t>
            </a:r>
            <a:r>
              <a:rPr lang="en-US" altLang="en-US" sz="2400" b="1" dirty="0">
                <a:latin typeface="Times New Roman" panose="02020603050405020304" pitchFamily="18" charset="0"/>
                <a:cs typeface="Times New Roman" panose="02020603050405020304" pitchFamily="18" charset="0"/>
              </a:rPr>
              <a:t>, PharmD, MHI, FASN, FCCP, FNKF</a:t>
            </a:r>
            <a:endParaRPr lang="en-US" altLang="en-US" sz="2400" dirty="0">
              <a:latin typeface="Times New Roman" panose="02020603050405020304" pitchFamily="18" charset="0"/>
              <a:cs typeface="Times New Roman" panose="02020603050405020304" pitchFamily="18" charset="0"/>
            </a:endParaRPr>
          </a:p>
          <a:p>
            <a:pPr marL="0" indent="0">
              <a:spcBef>
                <a:spcPct val="0"/>
              </a:spcBef>
              <a:spcAft>
                <a:spcPts val="1200"/>
              </a:spcAft>
              <a:buClr>
                <a:schemeClr val="tx1"/>
              </a:buClr>
              <a:buFont typeface="Arial" pitchFamily="34" charset="0"/>
              <a:buNone/>
            </a:pPr>
            <a:r>
              <a:rPr lang="en-US" altLang="en-US" sz="2400" i="1" dirty="0">
                <a:latin typeface="Times New Roman" panose="02020603050405020304" pitchFamily="18" charset="0"/>
                <a:cs typeface="Times New Roman" panose="02020603050405020304" pitchFamily="18" charset="0"/>
              </a:rPr>
              <a:t>Disclosure</a:t>
            </a:r>
            <a:r>
              <a:rPr lang="en-US" altLang="en-US" sz="2400" dirty="0">
                <a:latin typeface="Times New Roman" panose="02020603050405020304" pitchFamily="18" charset="0"/>
                <a:cs typeface="Times New Roman" panose="02020603050405020304" pitchFamily="18" charset="0"/>
              </a:rPr>
              <a:t>: Consultant for </a:t>
            </a:r>
            <a:r>
              <a:rPr lang="en-US" altLang="en-US" sz="2400" dirty="0" err="1">
                <a:latin typeface="Times New Roman" panose="02020603050405020304" pitchFamily="18" charset="0"/>
                <a:cs typeface="Times New Roman" panose="02020603050405020304" pitchFamily="18" charset="0"/>
              </a:rPr>
              <a:t>Keryx</a:t>
            </a:r>
            <a:endParaRPr lang="en-US" altLang="en-US" sz="2400" dirty="0">
              <a:latin typeface="Times New Roman" panose="02020603050405020304" pitchFamily="18" charset="0"/>
              <a:cs typeface="Times New Roman" panose="02020603050405020304" pitchFamily="18" charset="0"/>
            </a:endParaRPr>
          </a:p>
        </p:txBody>
      </p:sp>
      <p:sp>
        <p:nvSpPr>
          <p:cNvPr id="15362" name="TextBox 7">
            <a:extLst>
              <a:ext uri="{FF2B5EF4-FFF2-40B4-BE49-F238E27FC236}">
                <a16:creationId xmlns:a16="http://schemas.microsoft.com/office/drawing/2014/main" id="{69E3ECBA-966E-524C-9C4F-31EC3544B8A9}"/>
              </a:ext>
            </a:extLst>
          </p:cNvPr>
          <p:cNvSpPr txBox="1">
            <a:spLocks noChangeArrowheads="1"/>
          </p:cNvSpPr>
          <p:nvPr/>
        </p:nvSpPr>
        <p:spPr bwMode="auto">
          <a:xfrm>
            <a:off x="5600700" y="603832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 of 68 </a:t>
            </a:r>
          </a:p>
        </p:txBody>
      </p:sp>
      <p:sp>
        <p:nvSpPr>
          <p:cNvPr id="15363" name="Title 5">
            <a:extLst>
              <a:ext uri="{FF2B5EF4-FFF2-40B4-BE49-F238E27FC236}">
                <a16:creationId xmlns:a16="http://schemas.microsoft.com/office/drawing/2014/main" id="{9180C41F-23EA-0B43-8C14-39498A3ED732}"/>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Faculty Disclosure 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B35B0E-024A-E44A-85FB-74B2A4B4D6BF}"/>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20 of 68 </a:t>
            </a:r>
          </a:p>
        </p:txBody>
      </p:sp>
      <p:sp>
        <p:nvSpPr>
          <p:cNvPr id="11" name="Rectangle 5">
            <a:extLst>
              <a:ext uri="{FF2B5EF4-FFF2-40B4-BE49-F238E27FC236}">
                <a16:creationId xmlns:a16="http://schemas.microsoft.com/office/drawing/2014/main" id="{6FFFB07A-456C-754A-A35F-A86908A8D4E5}"/>
              </a:ext>
            </a:extLst>
          </p:cNvPr>
          <p:cNvSpPr>
            <a:spLocks noChangeArrowheads="1"/>
          </p:cNvSpPr>
          <p:nvPr/>
        </p:nvSpPr>
        <p:spPr bwMode="auto">
          <a:xfrm>
            <a:off x="4182533" y="2900363"/>
            <a:ext cx="784013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4400" b="1" dirty="0">
                <a:latin typeface="Times New Roman" panose="02020603050405020304" pitchFamily="18" charset="0"/>
                <a:cs typeface="Times New Roman" panose="02020603050405020304" pitchFamily="18" charset="0"/>
              </a:rPr>
              <a:t>USING LABORATORY DATA TO GUIDE CKD MANAGEMENT</a:t>
            </a:r>
            <a:endParaRPr lang="en-US" altLang="en-US" sz="2700" dirty="0">
              <a:solidFill>
                <a:srgbClr val="7F7F7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a:extLst>
              <a:ext uri="{FF2B5EF4-FFF2-40B4-BE49-F238E27FC236}">
                <a16:creationId xmlns:a16="http://schemas.microsoft.com/office/drawing/2014/main" id="{C491BCAD-C79A-1E46-9D8D-E900BE20CA8C}"/>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How do we know if the patient has anemia?</a:t>
            </a:r>
          </a:p>
        </p:txBody>
      </p:sp>
      <p:sp>
        <p:nvSpPr>
          <p:cNvPr id="8" name="TextBox 7">
            <a:extLst>
              <a:ext uri="{FF2B5EF4-FFF2-40B4-BE49-F238E27FC236}">
                <a16:creationId xmlns:a16="http://schemas.microsoft.com/office/drawing/2014/main" id="{05EFBA0A-E6FF-CE4C-818A-CAD17251C731}"/>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21 of 68 </a:t>
            </a:r>
          </a:p>
        </p:txBody>
      </p:sp>
      <p:sp>
        <p:nvSpPr>
          <p:cNvPr id="4" name="Rectangle 3">
            <a:extLst>
              <a:ext uri="{FF2B5EF4-FFF2-40B4-BE49-F238E27FC236}">
                <a16:creationId xmlns:a16="http://schemas.microsoft.com/office/drawing/2014/main" id="{DA968B26-C04A-7C4B-9F8F-91AFDD42877B}"/>
              </a:ext>
            </a:extLst>
          </p:cNvPr>
          <p:cNvSpPr/>
          <p:nvPr/>
        </p:nvSpPr>
        <p:spPr>
          <a:xfrm>
            <a:off x="3667932" y="1432879"/>
            <a:ext cx="4856136" cy="4370427"/>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Diagnosis of anemia</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Hemoglobin</a:t>
            </a:r>
          </a:p>
          <a:p>
            <a:pPr marL="1200150" lvl="2" indent="-285750">
              <a:buFont typeface="Wingdings" pitchFamily="2" charset="2"/>
              <a:buChar char="§"/>
            </a:pPr>
            <a:r>
              <a:rPr lang="en-US" dirty="0">
                <a:latin typeface="Times New Roman" panose="02020603050405020304" pitchFamily="18" charset="0"/>
                <a:cs typeface="Times New Roman" panose="02020603050405020304" pitchFamily="18" charset="0"/>
              </a:rPr>
              <a:t>Males: </a:t>
            </a:r>
            <a:r>
              <a:rPr lang="en-US" dirty="0" err="1">
                <a:latin typeface="Times New Roman" panose="02020603050405020304" pitchFamily="18" charset="0"/>
                <a:cs typeface="Times New Roman" panose="02020603050405020304" pitchFamily="18" charset="0"/>
              </a:rPr>
              <a:t>Hb</a:t>
            </a:r>
            <a:r>
              <a:rPr lang="en-US" dirty="0">
                <a:latin typeface="Times New Roman" panose="02020603050405020304" pitchFamily="18" charset="0"/>
                <a:cs typeface="Times New Roman" panose="02020603050405020304" pitchFamily="18" charset="0"/>
              </a:rPr>
              <a:t> &lt;13 g/</a:t>
            </a:r>
            <a:r>
              <a:rPr lang="en-US" dirty="0" err="1">
                <a:latin typeface="Times New Roman" panose="02020603050405020304" pitchFamily="18" charset="0"/>
                <a:cs typeface="Times New Roman" panose="02020603050405020304" pitchFamily="18" charset="0"/>
              </a:rPr>
              <a:t>dL</a:t>
            </a:r>
            <a:endParaRPr lang="en-US" dirty="0">
              <a:latin typeface="Times New Roman" panose="02020603050405020304" pitchFamily="18" charset="0"/>
              <a:cs typeface="Times New Roman" panose="02020603050405020304" pitchFamily="18" charset="0"/>
            </a:endParaRPr>
          </a:p>
          <a:p>
            <a:pPr marL="1200150" lvl="2" indent="-285750">
              <a:buFont typeface="Wingdings" pitchFamily="2" charset="2"/>
              <a:buChar char="§"/>
            </a:pPr>
            <a:r>
              <a:rPr lang="en-US" dirty="0">
                <a:latin typeface="Times New Roman" panose="02020603050405020304" pitchFamily="18" charset="0"/>
                <a:cs typeface="Times New Roman" panose="02020603050405020304" pitchFamily="18" charset="0"/>
              </a:rPr>
              <a:t>Females: </a:t>
            </a:r>
            <a:r>
              <a:rPr lang="en-US" dirty="0" err="1">
                <a:latin typeface="Times New Roman" panose="02020603050405020304" pitchFamily="18" charset="0"/>
                <a:cs typeface="Times New Roman" panose="02020603050405020304" pitchFamily="18" charset="0"/>
              </a:rPr>
              <a:t>Hb</a:t>
            </a:r>
            <a:r>
              <a:rPr lang="en-US" dirty="0">
                <a:latin typeface="Times New Roman" panose="02020603050405020304" pitchFamily="18" charset="0"/>
                <a:cs typeface="Times New Roman" panose="02020603050405020304" pitchFamily="18" charset="0"/>
              </a:rPr>
              <a:t> &lt;12 g/</a:t>
            </a:r>
            <a:r>
              <a:rPr lang="en-US" dirty="0" err="1">
                <a:latin typeface="Times New Roman" panose="02020603050405020304" pitchFamily="18" charset="0"/>
                <a:cs typeface="Times New Roman" panose="02020603050405020304" pitchFamily="18" charset="0"/>
              </a:rPr>
              <a:t>dL</a:t>
            </a:r>
            <a:endParaRPr lang="en-US" dirty="0">
              <a:latin typeface="Times New Roman" panose="02020603050405020304" pitchFamily="18" charset="0"/>
              <a:cs typeface="Times New Roman" panose="02020603050405020304" pitchFamily="18" charset="0"/>
            </a:endParaRPr>
          </a:p>
          <a:p>
            <a:pPr marL="1200150" lvl="2" indent="-285750">
              <a:buFont typeface="Wingdings" pitchFamily="2" charset="2"/>
              <a:buChar char="§"/>
            </a:pPr>
            <a:endParaRPr lang="en-US" dirty="0">
              <a:latin typeface="Times New Roman" panose="02020603050405020304" pitchFamily="18" charset="0"/>
              <a:cs typeface="Times New Roman" panose="02020603050405020304" pitchFamily="18" charset="0"/>
            </a:endParaRPr>
          </a:p>
          <a:p>
            <a:pPr marL="742950" lvl="1" indent="-285750">
              <a:buFont typeface="Wingdings" pitchFamily="2" charset="2"/>
              <a:buChar char="§"/>
            </a:pPr>
            <a:r>
              <a:rPr lang="en-US" altLang="en-US" sz="2200" dirty="0">
                <a:latin typeface="Times New Roman" panose="02020603050405020304" pitchFamily="18" charset="0"/>
                <a:cs typeface="Times New Roman" panose="02020603050405020304" pitchFamily="18" charset="0"/>
              </a:rPr>
              <a:t>Additional workup</a:t>
            </a:r>
          </a:p>
          <a:p>
            <a:pPr marL="1200150" lvl="2" indent="-285750">
              <a:buFont typeface="Wingdings" pitchFamily="2" charset="2"/>
              <a:buChar char="§"/>
            </a:pPr>
            <a:r>
              <a:rPr lang="en-US" altLang="en-US" dirty="0">
                <a:latin typeface="Times New Roman" panose="02020603050405020304" pitchFamily="18" charset="0"/>
                <a:cs typeface="Times New Roman" panose="02020603050405020304" pitchFamily="18" charset="0"/>
              </a:rPr>
              <a:t>CBC</a:t>
            </a:r>
          </a:p>
          <a:p>
            <a:pPr marL="1200150" lvl="2" indent="-285750">
              <a:buFont typeface="Wingdings" pitchFamily="2" charset="2"/>
              <a:buChar char="§"/>
            </a:pPr>
            <a:r>
              <a:rPr lang="en-US" altLang="en-US" dirty="0">
                <a:latin typeface="Times New Roman" panose="02020603050405020304" pitchFamily="18" charset="0"/>
                <a:cs typeface="Times New Roman" panose="02020603050405020304" pitchFamily="18" charset="0"/>
              </a:rPr>
              <a:t>RBC indices</a:t>
            </a:r>
          </a:p>
          <a:p>
            <a:pPr marL="1200150" lvl="2" indent="-285750">
              <a:buFont typeface="Wingdings" pitchFamily="2" charset="2"/>
              <a:buChar char="§"/>
            </a:pPr>
            <a:r>
              <a:rPr lang="en-US" altLang="en-US" dirty="0">
                <a:latin typeface="Times New Roman" panose="02020603050405020304" pitchFamily="18" charset="0"/>
                <a:cs typeface="Times New Roman" panose="02020603050405020304" pitchFamily="18" charset="0"/>
              </a:rPr>
              <a:t>Ferritin</a:t>
            </a:r>
          </a:p>
          <a:p>
            <a:pPr marL="1200150" lvl="2" indent="-285750">
              <a:buFont typeface="Wingdings" pitchFamily="2" charset="2"/>
              <a:buChar char="§"/>
            </a:pPr>
            <a:r>
              <a:rPr lang="en-US" altLang="en-US" dirty="0">
                <a:latin typeface="Times New Roman" panose="02020603050405020304" pitchFamily="18" charset="0"/>
                <a:cs typeface="Times New Roman" panose="02020603050405020304" pitchFamily="18" charset="0"/>
              </a:rPr>
              <a:t>Transferrin saturation (TSAT)</a:t>
            </a:r>
          </a:p>
          <a:p>
            <a:pPr marL="1200150" lvl="2" indent="-285750">
              <a:buFont typeface="Wingdings" pitchFamily="2" charset="2"/>
              <a:buChar char="§"/>
            </a:pPr>
            <a:r>
              <a:rPr lang="en-US" altLang="en-US" dirty="0">
                <a:latin typeface="Times New Roman" panose="02020603050405020304" pitchFamily="18" charset="0"/>
                <a:cs typeface="Times New Roman" panose="02020603050405020304" pitchFamily="18" charset="0"/>
              </a:rPr>
              <a:t>Stool screen for occult blood</a:t>
            </a:r>
          </a:p>
          <a:p>
            <a:pPr marL="1200150" lvl="2" indent="-285750">
              <a:buFont typeface="Wingdings" pitchFamily="2" charset="2"/>
              <a:buChar char="§"/>
            </a:pPr>
            <a:r>
              <a:rPr lang="en-US" altLang="en-US" dirty="0">
                <a:latin typeface="Times New Roman" panose="02020603050405020304" pitchFamily="18" charset="0"/>
                <a:cs typeface="Times New Roman" panose="02020603050405020304" pitchFamily="18" charset="0"/>
              </a:rPr>
              <a:t>Serum folate</a:t>
            </a:r>
          </a:p>
          <a:p>
            <a:pPr marL="1200150" lvl="2" indent="-285750">
              <a:buFont typeface="Wingdings" pitchFamily="2" charset="2"/>
              <a:buChar char="§"/>
            </a:pPr>
            <a:r>
              <a:rPr lang="en-US" altLang="en-US" dirty="0">
                <a:latin typeface="Times New Roman" panose="02020603050405020304" pitchFamily="18" charset="0"/>
                <a:cs typeface="Times New Roman" panose="02020603050405020304" pitchFamily="18" charset="0"/>
              </a:rPr>
              <a:t>Vitamin B</a:t>
            </a:r>
            <a:r>
              <a:rPr lang="en-US" altLang="en-US" baseline="-25000" dirty="0">
                <a:latin typeface="Times New Roman" panose="02020603050405020304" pitchFamily="18" charset="0"/>
                <a:cs typeface="Times New Roman" panose="02020603050405020304" pitchFamily="18" charset="0"/>
              </a:rPr>
              <a:t>12</a:t>
            </a:r>
          </a:p>
          <a:p>
            <a:pPr marL="1200150" lvl="2" indent="-285750">
              <a:buFont typeface="Arial" panose="020B0604020202020204" pitchFamily="34" charset="0"/>
              <a:buChar char="•"/>
            </a:pPr>
            <a:endParaRPr lang="en-US" altLang="en-US" baseline="-25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a:extLst>
              <a:ext uri="{FF2B5EF4-FFF2-40B4-BE49-F238E27FC236}">
                <a16:creationId xmlns:a16="http://schemas.microsoft.com/office/drawing/2014/main" id="{6AD2C00E-A457-0046-870B-64AF82B88EC6}"/>
              </a:ext>
            </a:extLst>
          </p:cNvPr>
          <p:cNvSpPr>
            <a:spLocks noGrp="1" noChangeArrowheads="1"/>
          </p:cNvSpPr>
          <p:nvPr>
            <p:ph type="title"/>
          </p:nvPr>
        </p:nvSpPr>
        <p:spPr>
          <a:xfrm>
            <a:off x="0" y="0"/>
            <a:ext cx="12165676"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Symptoms and Signs</a:t>
            </a:r>
          </a:p>
        </p:txBody>
      </p:sp>
      <p:sp>
        <p:nvSpPr>
          <p:cNvPr id="10" name="TextBox 9">
            <a:extLst>
              <a:ext uri="{FF2B5EF4-FFF2-40B4-BE49-F238E27FC236}">
                <a16:creationId xmlns:a16="http://schemas.microsoft.com/office/drawing/2014/main" id="{1D1F5D86-BF30-9049-8B2E-5F8E19A9D9F7}"/>
              </a:ext>
            </a:extLst>
          </p:cNvPr>
          <p:cNvSpPr txBox="1">
            <a:spLocks noChangeArrowheads="1"/>
          </p:cNvSpPr>
          <p:nvPr/>
        </p:nvSpPr>
        <p:spPr bwMode="auto">
          <a:xfrm>
            <a:off x="5600700" y="6038322"/>
            <a:ext cx="1165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400" dirty="0">
                <a:solidFill>
                  <a:schemeClr val="bg1"/>
                </a:solidFill>
                <a:latin typeface="Times New Roman" panose="02020603050405020304" pitchFamily="18" charset="0"/>
                <a:cs typeface="Times New Roman" panose="02020603050405020304" pitchFamily="18" charset="0"/>
              </a:rPr>
              <a:t>Slide 22 of 68 </a:t>
            </a:r>
          </a:p>
        </p:txBody>
      </p:sp>
      <p:sp>
        <p:nvSpPr>
          <p:cNvPr id="6" name="Rectangle 5">
            <a:extLst>
              <a:ext uri="{FF2B5EF4-FFF2-40B4-BE49-F238E27FC236}">
                <a16:creationId xmlns:a16="http://schemas.microsoft.com/office/drawing/2014/main" id="{932494F6-42CB-3B47-99A9-3305AC8FB6AE}"/>
              </a:ext>
            </a:extLst>
          </p:cNvPr>
          <p:cNvSpPr/>
          <p:nvPr/>
        </p:nvSpPr>
        <p:spPr>
          <a:xfrm>
            <a:off x="679859" y="1502688"/>
            <a:ext cx="6096000" cy="3293209"/>
          </a:xfrm>
          <a:prstGeom prst="rect">
            <a:avLst/>
          </a:prstGeom>
        </p:spPr>
        <p:txBody>
          <a:bodyPr>
            <a:spAutoFit/>
          </a:bodyPr>
          <a:lstStyle/>
          <a:p>
            <a:pPr marL="0" indent="0">
              <a:buNone/>
            </a:pPr>
            <a:r>
              <a:rPr lang="en-US" sz="2400" b="1" dirty="0">
                <a:latin typeface="Times New Roman" panose="02020603050405020304" pitchFamily="18" charset="0"/>
                <a:ea typeface="Verdana" panose="020B0604030504040204" pitchFamily="34" charset="0"/>
                <a:cs typeface="Times New Roman" panose="02020603050405020304" pitchFamily="18" charset="0"/>
              </a:rPr>
              <a:t>Symptoms</a:t>
            </a: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lvl="1"/>
            <a:endParaRPr lang="en-US" sz="2000" dirty="0">
              <a:latin typeface="Times New Roman" panose="02020603050405020304" pitchFamily="18" charset="0"/>
              <a:ea typeface="Verdana" panose="020B0604030504040204" pitchFamily="34" charset="0"/>
              <a:cs typeface="Times New Roman" panose="02020603050405020304" pitchFamily="18" charset="0"/>
            </a:endParaRPr>
          </a:p>
          <a:p>
            <a:pPr marL="0" indent="0">
              <a:buNone/>
            </a:pPr>
            <a:r>
              <a:rPr lang="en-US" sz="2400" b="1" dirty="0">
                <a:latin typeface="Times New Roman" panose="02020603050405020304" pitchFamily="18" charset="0"/>
                <a:ea typeface="Verdana" panose="020B0604030504040204" pitchFamily="34" charset="0"/>
                <a:cs typeface="Times New Roman" panose="02020603050405020304" pitchFamily="18" charset="0"/>
              </a:rPr>
              <a:t>Signs</a:t>
            </a:r>
            <a:endParaRPr lang="en-US" sz="2000"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CB4BB7D-1F43-DF48-8672-A061102725D4}"/>
              </a:ext>
            </a:extLst>
          </p:cNvPr>
          <p:cNvSpPr/>
          <p:nvPr/>
        </p:nvSpPr>
        <p:spPr>
          <a:xfrm>
            <a:off x="3458705" y="2029364"/>
            <a:ext cx="3748007" cy="1323439"/>
          </a:xfrm>
          <a:prstGeom prst="rect">
            <a:avLst/>
          </a:prstGeom>
        </p:spPr>
        <p:txBody>
          <a:bodyPr wrap="square">
            <a:spAutoFit/>
          </a:bodyPr>
          <a:lstStyle/>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Palpitations</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Vertigo</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Pica (with iron deficiency)</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Irritability</a:t>
            </a:r>
            <a:endParaRPr lang="en-US" sz="20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30AFA65-663D-1146-95A2-43859D5DD736}"/>
              </a:ext>
            </a:extLst>
          </p:cNvPr>
          <p:cNvSpPr/>
          <p:nvPr/>
        </p:nvSpPr>
        <p:spPr>
          <a:xfrm>
            <a:off x="382291" y="2029364"/>
            <a:ext cx="2949845" cy="1631216"/>
          </a:xfrm>
          <a:prstGeom prst="rect">
            <a:avLst/>
          </a:prstGeom>
        </p:spPr>
        <p:txBody>
          <a:bodyPr wrap="square">
            <a:spAutoFit/>
          </a:bodyPr>
          <a:lstStyle/>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Fatigue</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Dizziness</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 exercise tolerance</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Shortness of breath</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Weakness</a:t>
            </a:r>
          </a:p>
        </p:txBody>
      </p:sp>
      <p:cxnSp>
        <p:nvCxnSpPr>
          <p:cNvPr id="18" name="Straight Connector 17">
            <a:extLst>
              <a:ext uri="{FF2B5EF4-FFF2-40B4-BE49-F238E27FC236}">
                <a16:creationId xmlns:a16="http://schemas.microsoft.com/office/drawing/2014/main" id="{AB5058D1-D31B-FC4C-AE91-AB0568AD22A5}"/>
              </a:ext>
            </a:extLst>
          </p:cNvPr>
          <p:cNvCxnSpPr>
            <a:cxnSpLocks/>
          </p:cNvCxnSpPr>
          <p:nvPr/>
        </p:nvCxnSpPr>
        <p:spPr>
          <a:xfrm flipV="1">
            <a:off x="679859" y="4819973"/>
            <a:ext cx="8836100" cy="3805"/>
          </a:xfrm>
          <a:prstGeom prst="line">
            <a:avLst/>
          </a:prstGeom>
          <a:ln w="22225">
            <a:solidFill>
              <a:srgbClr val="597A7B"/>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00F71CC-4606-B04E-ACBC-9C5F01662024}"/>
              </a:ext>
            </a:extLst>
          </p:cNvPr>
          <p:cNvSpPr/>
          <p:nvPr/>
        </p:nvSpPr>
        <p:spPr>
          <a:xfrm>
            <a:off x="382291" y="4816419"/>
            <a:ext cx="2862020" cy="707886"/>
          </a:xfrm>
          <a:prstGeom prst="rect">
            <a:avLst/>
          </a:prstGeom>
        </p:spPr>
        <p:txBody>
          <a:bodyPr wrap="square">
            <a:spAutoFit/>
          </a:bodyPr>
          <a:lstStyle/>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Tachycardia</a:t>
            </a:r>
          </a:p>
          <a:p>
            <a:pPr marL="742950"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Pale appearance</a:t>
            </a:r>
          </a:p>
        </p:txBody>
      </p:sp>
      <p:sp>
        <p:nvSpPr>
          <p:cNvPr id="13" name="Rectangle 12">
            <a:extLst>
              <a:ext uri="{FF2B5EF4-FFF2-40B4-BE49-F238E27FC236}">
                <a16:creationId xmlns:a16="http://schemas.microsoft.com/office/drawing/2014/main" id="{C73DD3C1-5B2C-7640-8241-86F766E5A4D5}"/>
              </a:ext>
            </a:extLst>
          </p:cNvPr>
          <p:cNvSpPr/>
          <p:nvPr/>
        </p:nvSpPr>
        <p:spPr>
          <a:xfrm>
            <a:off x="3458705" y="4816419"/>
            <a:ext cx="6096000" cy="1015663"/>
          </a:xfrm>
          <a:prstGeom prst="rect">
            <a:avLst/>
          </a:prstGeom>
        </p:spPr>
        <p:txBody>
          <a:bodyPr>
            <a:spAutoFit/>
          </a:bodyPr>
          <a:lstStyle/>
          <a:p>
            <a:pPr marL="687388" lvl="1" indent="-274638">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 mental acuity</a:t>
            </a:r>
          </a:p>
          <a:p>
            <a:pPr marL="687387" lvl="1" indent="-285750">
              <a:buFont typeface="Arial" panose="020B0604020202020204" pitchFamily="34" charset="0"/>
              <a:buChar char="•"/>
            </a:pPr>
            <a:r>
              <a:rPr lang="en-US" sz="2000" dirty="0">
                <a:latin typeface="Times New Roman" panose="02020603050405020304" pitchFamily="18" charset="0"/>
                <a:ea typeface="Verdana" panose="020B0604030504040204" pitchFamily="34" charset="0"/>
                <a:cs typeface="Times New Roman" panose="02020603050405020304" pitchFamily="18" charset="0"/>
              </a:rPr>
              <a:t>Neurological symptoms (with vitamin B12 deficiency)</a:t>
            </a:r>
          </a:p>
        </p:txBody>
      </p:sp>
      <p:cxnSp>
        <p:nvCxnSpPr>
          <p:cNvPr id="23" name="Straight Connector 22">
            <a:extLst>
              <a:ext uri="{FF2B5EF4-FFF2-40B4-BE49-F238E27FC236}">
                <a16:creationId xmlns:a16="http://schemas.microsoft.com/office/drawing/2014/main" id="{607C3A63-8DC1-7F49-B13B-F065C89D293D}"/>
              </a:ext>
            </a:extLst>
          </p:cNvPr>
          <p:cNvCxnSpPr>
            <a:cxnSpLocks/>
          </p:cNvCxnSpPr>
          <p:nvPr/>
        </p:nvCxnSpPr>
        <p:spPr>
          <a:xfrm flipV="1">
            <a:off x="679859" y="1985985"/>
            <a:ext cx="8836100" cy="3805"/>
          </a:xfrm>
          <a:prstGeom prst="line">
            <a:avLst/>
          </a:prstGeom>
          <a:ln w="22225">
            <a:solidFill>
              <a:srgbClr val="597A7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881F6F40-85E6-3340-BE50-FB0FF2458DDF}"/>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Assessing iron status</a:t>
            </a:r>
          </a:p>
        </p:txBody>
      </p:sp>
      <p:sp>
        <p:nvSpPr>
          <p:cNvPr id="7" name="TextBox 6">
            <a:extLst>
              <a:ext uri="{FF2B5EF4-FFF2-40B4-BE49-F238E27FC236}">
                <a16:creationId xmlns:a16="http://schemas.microsoft.com/office/drawing/2014/main" id="{D48B4315-A618-294A-AF24-1C2D834A59A9}"/>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23 of 68 </a:t>
            </a:r>
          </a:p>
        </p:txBody>
      </p:sp>
      <p:sp>
        <p:nvSpPr>
          <p:cNvPr id="5" name="Rectangle 4">
            <a:extLst>
              <a:ext uri="{FF2B5EF4-FFF2-40B4-BE49-F238E27FC236}">
                <a16:creationId xmlns:a16="http://schemas.microsoft.com/office/drawing/2014/main" id="{2E09BD95-CA1B-DB41-910F-A28CF2C6CB5D}"/>
              </a:ext>
            </a:extLst>
          </p:cNvPr>
          <p:cNvSpPr/>
          <p:nvPr/>
        </p:nvSpPr>
        <p:spPr>
          <a:xfrm>
            <a:off x="2252226" y="1368321"/>
            <a:ext cx="7862807" cy="4154984"/>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Serum iron </a:t>
            </a:r>
          </a:p>
          <a:p>
            <a:pPr marL="742950" lvl="1" indent="-285750">
              <a:buFont typeface="Wingdings" pitchFamily="2" charset="2"/>
              <a:buChar char="§"/>
            </a:pPr>
            <a:r>
              <a:rPr lang="en-US" dirty="0">
                <a:latin typeface="Times New Roman" panose="02020603050405020304" pitchFamily="18" charset="0"/>
                <a:cs typeface="Times New Roman" panose="02020603050405020304" pitchFamily="18" charset="0"/>
              </a:rPr>
              <a:t>Measures ferric iron (Fe</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subject diurnal variation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Total iron-binding capacity (TIBC)</a:t>
            </a:r>
          </a:p>
          <a:p>
            <a:pPr marL="742950" lvl="1" indent="-285750">
              <a:buFont typeface="Wingdings" pitchFamily="2" charset="2"/>
              <a:buChar char="§"/>
            </a:pPr>
            <a:r>
              <a:rPr lang="en-US" dirty="0">
                <a:latin typeface="Times New Roman" panose="02020603050405020304" pitchFamily="18" charset="0"/>
                <a:cs typeface="Times New Roman" panose="02020603050405020304" pitchFamily="18" charset="0"/>
              </a:rPr>
              <a:t>TIBC measures the amount of iron binding sites available on serum transferrin.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Transferrin saturation (TSAT)</a:t>
            </a:r>
          </a:p>
          <a:p>
            <a:pPr marL="800100" lvl="1" indent="-342900">
              <a:buFont typeface="Wingdings" pitchFamily="2" charset="2"/>
              <a:buChar char="§"/>
            </a:pPr>
            <a:r>
              <a:rPr lang="en-US" dirty="0">
                <a:latin typeface="Times New Roman" panose="02020603050405020304" pitchFamily="18" charset="0"/>
                <a:cs typeface="Times New Roman" panose="02020603050405020304" pitchFamily="18" charset="0"/>
              </a:rPr>
              <a:t>Generally reflects iron available for transport to the bone marrow </a:t>
            </a:r>
          </a:p>
          <a:p>
            <a:pPr marL="800100" lvl="1" indent="-342900">
              <a:buFont typeface="Wingdings" pitchFamily="2" charset="2"/>
              <a:buChar char="§"/>
            </a:pPr>
            <a:r>
              <a:rPr lang="en-US" dirty="0">
                <a:latin typeface="Times New Roman" panose="02020603050405020304" pitchFamily="18" charset="0"/>
                <a:cs typeface="Times New Roman" panose="02020603050405020304" pitchFamily="18" charset="0"/>
              </a:rPr>
              <a:t>Calculated as serum iron/TIBC x 100 = TSAT</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Serum ferritin </a:t>
            </a:r>
          </a:p>
          <a:p>
            <a:pPr marL="742950" lvl="1" indent="-285750">
              <a:buFont typeface="Wingdings" pitchFamily="2" charset="2"/>
              <a:buChar char="§"/>
            </a:pPr>
            <a:r>
              <a:rPr lang="en-US" dirty="0">
                <a:latin typeface="Times New Roman" panose="02020603050405020304" pitchFamily="18" charset="0"/>
                <a:cs typeface="Times New Roman" panose="02020603050405020304" pitchFamily="18" charset="0"/>
              </a:rPr>
              <a:t>Ferritin in the liver reflects stored iron, however, serum ferritin may not be as robust in reflecting stored iron</a:t>
            </a:r>
          </a:p>
          <a:p>
            <a:pPr marL="742950" lvl="1" indent="-285750">
              <a:buFont typeface="Wingdings" pitchFamily="2" charset="2"/>
              <a:buChar char="§"/>
            </a:pPr>
            <a:r>
              <a:rPr lang="en-US" dirty="0">
                <a:latin typeface="Times New Roman" panose="02020603050405020304" pitchFamily="18" charset="0"/>
                <a:cs typeface="Times New Roman" panose="02020603050405020304" pitchFamily="18" charset="0"/>
              </a:rPr>
              <a:t>Acute phase reactant and will be elevated in acute &amp; chronic inflammation</a:t>
            </a:r>
          </a:p>
          <a:p>
            <a:pPr marL="687387" lvl="1"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B8BF7AC-A776-2040-919B-DCB5F9CAC4E1}"/>
              </a:ext>
            </a:extLst>
          </p:cNvPr>
          <p:cNvSpPr/>
          <p:nvPr/>
        </p:nvSpPr>
        <p:spPr>
          <a:xfrm>
            <a:off x="9075826" y="5642314"/>
            <a:ext cx="3116174" cy="276999"/>
          </a:xfrm>
          <a:prstGeom prst="rect">
            <a:avLst/>
          </a:prstGeom>
        </p:spPr>
        <p:txBody>
          <a:bodyPr wrap="none">
            <a:spAutoFit/>
          </a:bodyPr>
          <a:lstStyle/>
          <a:p>
            <a:pPr marL="0" indent="0">
              <a:buNone/>
            </a:pPr>
            <a:r>
              <a:rPr lang="en-US" altLang="en-US" sz="1200" dirty="0">
                <a:latin typeface="Times New Roman" panose="02020603050405020304" pitchFamily="18" charset="0"/>
                <a:ea typeface="Verdana" panose="020B0604030504040204" pitchFamily="34" charset="0"/>
                <a:cs typeface="Times New Roman" panose="02020603050405020304" pitchFamily="18" charset="0"/>
                <a:hlinkClick r:id="rId2"/>
              </a:rPr>
              <a:t>http://www.cdc.gov/nutritionreport/report.html</a:t>
            </a:r>
            <a:r>
              <a:rPr lang="en-US" altLang="en-US" sz="1200" dirty="0">
                <a:latin typeface="Times New Roman" panose="02020603050405020304" pitchFamily="18" charset="0"/>
                <a:ea typeface="Verdana" panose="020B0604030504040204" pitchFamily="34" charset="0"/>
                <a:cs typeface="Times New Roman" panose="02020603050405020304"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a:extLst>
              <a:ext uri="{FF2B5EF4-FFF2-40B4-BE49-F238E27FC236}">
                <a16:creationId xmlns:a16="http://schemas.microsoft.com/office/drawing/2014/main" id="{F8F2159C-F3D8-0D45-862D-BFDBFDACA50B}"/>
              </a:ext>
            </a:extLst>
          </p:cNvPr>
          <p:cNvSpPr>
            <a:spLocks noGrp="1" noChangeArrowheads="1"/>
          </p:cNvSpPr>
          <p:nvPr>
            <p:ph type="title"/>
          </p:nvPr>
        </p:nvSpPr>
        <p:spPr>
          <a:xfrm>
            <a:off x="0" y="0"/>
            <a:ext cx="12192000" cy="1197864"/>
          </a:xfrm>
        </p:spPr>
        <p:txBody>
          <a:bodyPr>
            <a:noAutofit/>
          </a:bodyPr>
          <a:lstStyle/>
          <a:p>
            <a:pPr algn="ctr" eaLnBrk="1" hangingPunct="1"/>
            <a:r>
              <a:rPr lang="en-US" altLang="en-US" sz="4000" b="1" dirty="0">
                <a:latin typeface="Times New Roman" panose="02020603050405020304" pitchFamily="18" charset="0"/>
                <a:cs typeface="Times New Roman" panose="02020603050405020304" pitchFamily="18" charset="0"/>
              </a:rPr>
              <a:t>Laboratory for healthy adults</a:t>
            </a:r>
          </a:p>
        </p:txBody>
      </p:sp>
      <p:sp>
        <p:nvSpPr>
          <p:cNvPr id="7" name="TextBox 6">
            <a:extLst>
              <a:ext uri="{FF2B5EF4-FFF2-40B4-BE49-F238E27FC236}">
                <a16:creationId xmlns:a16="http://schemas.microsoft.com/office/drawing/2014/main" id="{BC913AE0-80B2-DE4E-816B-A9E029F81FB5}"/>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24 of 68 </a:t>
            </a:r>
          </a:p>
        </p:txBody>
      </p:sp>
      <p:graphicFrame>
        <p:nvGraphicFramePr>
          <p:cNvPr id="6" name="Table 5">
            <a:extLst>
              <a:ext uri="{FF2B5EF4-FFF2-40B4-BE49-F238E27FC236}">
                <a16:creationId xmlns:a16="http://schemas.microsoft.com/office/drawing/2014/main" id="{10C38812-8561-9A41-B78E-75DE9D5BEE7E}"/>
              </a:ext>
            </a:extLst>
          </p:cNvPr>
          <p:cNvGraphicFramePr>
            <a:graphicFrameLocks noGrp="1"/>
          </p:cNvGraphicFramePr>
          <p:nvPr>
            <p:extLst>
              <p:ext uri="{D42A27DB-BD31-4B8C-83A1-F6EECF244321}">
                <p14:modId xmlns:p14="http://schemas.microsoft.com/office/powerpoint/2010/main" val="324119547"/>
              </p:ext>
            </p:extLst>
          </p:nvPr>
        </p:nvGraphicFramePr>
        <p:xfrm>
          <a:off x="2529990" y="1239332"/>
          <a:ext cx="7249678" cy="1585288"/>
        </p:xfrm>
        <a:graphic>
          <a:graphicData uri="http://schemas.openxmlformats.org/drawingml/2006/table">
            <a:tbl>
              <a:tblPr firstRow="1" bandRow="1">
                <a:tableStyleId>{5C22544A-7EE6-4342-B048-85BDC9FD1C3A}</a:tableStyleId>
              </a:tblPr>
              <a:tblGrid>
                <a:gridCol w="2106178">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590276">
                <a:tc>
                  <a:txBody>
                    <a:bodyPr/>
                    <a:lstStyle/>
                    <a:p>
                      <a:pPr algn="ctr"/>
                      <a:endParaRPr lang="en-US" sz="1600" dirty="0">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600" dirty="0">
                          <a:latin typeface="Times New Roman" panose="02020603050405020304" pitchFamily="18" charset="0"/>
                          <a:cs typeface="Times New Roman" panose="02020603050405020304" pitchFamily="18" charset="0"/>
                        </a:rPr>
                        <a:t>Healthy</a:t>
                      </a:r>
                    </a:p>
                    <a:p>
                      <a:pPr algn="ctr"/>
                      <a:r>
                        <a:rPr lang="en-US" sz="1600" dirty="0">
                          <a:latin typeface="Times New Roman" panose="02020603050405020304" pitchFamily="18" charset="0"/>
                          <a:cs typeface="Times New Roman" panose="02020603050405020304" pitchFamily="18" charset="0"/>
                        </a:rPr>
                        <a:t>Adult</a:t>
                      </a:r>
                      <a:r>
                        <a:rPr lang="en-US" sz="1600" baseline="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Male</a:t>
                      </a:r>
                    </a:p>
                  </a:txBody>
                  <a:tcPr marL="125814" marR="125814" marT="62906" marB="62906" anchor="ctr"/>
                </a:tc>
                <a:tc>
                  <a:txBody>
                    <a:bodyPr/>
                    <a:lstStyle/>
                    <a:p>
                      <a:pPr algn="ctr"/>
                      <a:r>
                        <a:rPr lang="en-US" sz="1600" dirty="0">
                          <a:latin typeface="Times New Roman" panose="02020603050405020304" pitchFamily="18" charset="0"/>
                          <a:cs typeface="Times New Roman" panose="02020603050405020304" pitchFamily="18" charset="0"/>
                        </a:rPr>
                        <a:t>Healthy</a:t>
                      </a:r>
                    </a:p>
                    <a:p>
                      <a:pPr algn="ctr"/>
                      <a:r>
                        <a:rPr lang="en-US" sz="1600" dirty="0">
                          <a:latin typeface="Times New Roman" panose="02020603050405020304" pitchFamily="18" charset="0"/>
                          <a:cs typeface="Times New Roman" panose="02020603050405020304" pitchFamily="18" charset="0"/>
                        </a:rPr>
                        <a:t>Adult Female</a:t>
                      </a:r>
                    </a:p>
                  </a:txBody>
                  <a:tcPr marL="125814" marR="125814" marT="62906" marB="62906" anchor="ctr"/>
                </a:tc>
                <a:tc>
                  <a:txBody>
                    <a:bodyPr/>
                    <a:lstStyle/>
                    <a:p>
                      <a:pPr algn="ctr"/>
                      <a:r>
                        <a:rPr lang="en-US" sz="1600" baseline="0" dirty="0">
                          <a:latin typeface="Times New Roman" panose="02020603050405020304" pitchFamily="18" charset="0"/>
                          <a:cs typeface="Times New Roman" panose="02020603050405020304" pitchFamily="18" charset="0"/>
                        </a:rPr>
                        <a:t>Range</a:t>
                      </a:r>
                      <a:endParaRPr lang="en-US" sz="1600" dirty="0">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0"/>
                  </a:ext>
                </a:extLst>
              </a:tr>
              <a:tr h="308210">
                <a:tc>
                  <a:txBody>
                    <a:bodyPr/>
                    <a:lstStyle/>
                    <a:p>
                      <a:r>
                        <a:rPr lang="en-US" sz="1300" b="1" dirty="0">
                          <a:solidFill>
                            <a:schemeClr val="tx1"/>
                          </a:solidFill>
                          <a:latin typeface="Times New Roman" panose="02020603050405020304" pitchFamily="18" charset="0"/>
                          <a:cs typeface="Times New Roman" panose="02020603050405020304" pitchFamily="18" charset="0"/>
                        </a:rPr>
                        <a:t>Hemoglobin</a:t>
                      </a:r>
                    </a:p>
                  </a:txBody>
                  <a:tcPr marL="125814" marR="125814" marT="62906" marB="62906"/>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&gt;13</a:t>
                      </a:r>
                      <a:r>
                        <a:rPr lang="en-US" sz="1200" baseline="0" dirty="0">
                          <a:solidFill>
                            <a:schemeClr val="tx1"/>
                          </a:solidFill>
                          <a:latin typeface="Times New Roman" panose="02020603050405020304" pitchFamily="18" charset="0"/>
                          <a:cs typeface="Times New Roman" panose="02020603050405020304" pitchFamily="18" charset="0"/>
                        </a:rPr>
                        <a:t>.0  g/</a:t>
                      </a:r>
                      <a:r>
                        <a:rPr lang="en-US" sz="1200" baseline="0" dirty="0" err="1">
                          <a:solidFill>
                            <a:schemeClr val="tx1"/>
                          </a:solidFill>
                          <a:latin typeface="Times New Roman" panose="02020603050405020304" pitchFamily="18" charset="0"/>
                          <a:cs typeface="Times New Roman" panose="02020603050405020304" pitchFamily="18" charset="0"/>
                        </a:rPr>
                        <a:t>dL</a:t>
                      </a:r>
                      <a:endParaRPr lang="en-US" sz="12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&gt;12.0 </a:t>
                      </a:r>
                      <a:r>
                        <a:rPr lang="en-US" sz="1200" baseline="0"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rPr>
                        <a:t>g/</a:t>
                      </a:r>
                      <a:r>
                        <a:rPr lang="en-US" sz="1200" dirty="0" err="1">
                          <a:solidFill>
                            <a:schemeClr val="tx1"/>
                          </a:solidFill>
                          <a:latin typeface="Times New Roman" panose="02020603050405020304" pitchFamily="18" charset="0"/>
                          <a:cs typeface="Times New Roman" panose="02020603050405020304" pitchFamily="18" charset="0"/>
                        </a:rPr>
                        <a:t>dL</a:t>
                      </a:r>
                      <a:endParaRPr lang="en-US" sz="12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12.0</a:t>
                      </a:r>
                      <a:r>
                        <a:rPr lang="en-US" sz="1200" baseline="0" dirty="0">
                          <a:solidFill>
                            <a:schemeClr val="tx1"/>
                          </a:solidFill>
                          <a:latin typeface="Times New Roman" panose="02020603050405020304" pitchFamily="18" charset="0"/>
                          <a:cs typeface="Times New Roman" panose="02020603050405020304" pitchFamily="18" charset="0"/>
                        </a:rPr>
                        <a:t> – 18.0 g/</a:t>
                      </a:r>
                      <a:r>
                        <a:rPr lang="en-US" sz="1200" baseline="0" dirty="0" err="1">
                          <a:solidFill>
                            <a:schemeClr val="tx1"/>
                          </a:solidFill>
                          <a:latin typeface="Times New Roman" panose="02020603050405020304" pitchFamily="18" charset="0"/>
                          <a:cs typeface="Times New Roman" panose="02020603050405020304" pitchFamily="18" charset="0"/>
                        </a:rPr>
                        <a:t>dL</a:t>
                      </a:r>
                      <a:endParaRPr lang="en-US" sz="1200" baseline="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1"/>
                  </a:ext>
                </a:extLst>
              </a:tr>
              <a:tr h="308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latin typeface="Times New Roman" panose="02020603050405020304" pitchFamily="18" charset="0"/>
                          <a:cs typeface="Times New Roman" panose="02020603050405020304" pitchFamily="18" charset="0"/>
                        </a:rPr>
                        <a:t>Serum Iron</a:t>
                      </a:r>
                    </a:p>
                  </a:txBody>
                  <a:tcPr marL="125814" marR="125814" marT="62906" marB="62906"/>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65 – 177 </a:t>
                      </a:r>
                      <a:r>
                        <a:rPr lang="en-US" sz="1200" dirty="0" err="1">
                          <a:solidFill>
                            <a:schemeClr val="tx1"/>
                          </a:solidFill>
                          <a:latin typeface="Times New Roman" panose="02020603050405020304" pitchFamily="18" charset="0"/>
                          <a:cs typeface="Times New Roman" panose="02020603050405020304" pitchFamily="18" charset="0"/>
                        </a:rPr>
                        <a:t>ug</a:t>
                      </a:r>
                      <a:r>
                        <a:rPr lang="en-US" sz="1200" dirty="0">
                          <a:solidFill>
                            <a:schemeClr val="tx1"/>
                          </a:solidFill>
                          <a:latin typeface="Times New Roman" panose="02020603050405020304" pitchFamily="18" charset="0"/>
                          <a:cs typeface="Times New Roman" panose="02020603050405020304" pitchFamily="18" charset="0"/>
                        </a:rPr>
                        <a:t>/</a:t>
                      </a:r>
                      <a:r>
                        <a:rPr lang="en-US" sz="1200" dirty="0" err="1">
                          <a:solidFill>
                            <a:schemeClr val="tx1"/>
                          </a:solidFill>
                          <a:latin typeface="Times New Roman" panose="02020603050405020304" pitchFamily="18" charset="0"/>
                          <a:cs typeface="Times New Roman" panose="02020603050405020304" pitchFamily="18" charset="0"/>
                        </a:rPr>
                        <a:t>dL</a:t>
                      </a:r>
                      <a:endParaRPr lang="en-US" sz="12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50 – 170 </a:t>
                      </a:r>
                      <a:r>
                        <a:rPr lang="en-US" sz="1200" dirty="0" err="1">
                          <a:solidFill>
                            <a:schemeClr val="tx1"/>
                          </a:solidFill>
                          <a:latin typeface="Times New Roman" panose="02020603050405020304" pitchFamily="18" charset="0"/>
                          <a:cs typeface="Times New Roman" panose="02020603050405020304" pitchFamily="18" charset="0"/>
                        </a:rPr>
                        <a:t>ug</a:t>
                      </a:r>
                      <a:r>
                        <a:rPr lang="en-US" sz="1200" dirty="0">
                          <a:solidFill>
                            <a:schemeClr val="tx1"/>
                          </a:solidFill>
                          <a:latin typeface="Times New Roman" panose="02020603050405020304" pitchFamily="18" charset="0"/>
                          <a:cs typeface="Times New Roman" panose="02020603050405020304" pitchFamily="18" charset="0"/>
                        </a:rPr>
                        <a:t>/</a:t>
                      </a:r>
                      <a:r>
                        <a:rPr lang="en-US" sz="1200" dirty="0" err="1">
                          <a:solidFill>
                            <a:schemeClr val="tx1"/>
                          </a:solidFill>
                          <a:latin typeface="Times New Roman" panose="02020603050405020304" pitchFamily="18" charset="0"/>
                          <a:cs typeface="Times New Roman" panose="02020603050405020304" pitchFamily="18" charset="0"/>
                        </a:rPr>
                        <a:t>dL</a:t>
                      </a:r>
                      <a:endParaRPr lang="en-US" sz="12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50 – 177 </a:t>
                      </a:r>
                      <a:r>
                        <a:rPr lang="en-US" sz="1200" dirty="0" err="1">
                          <a:solidFill>
                            <a:schemeClr val="tx1"/>
                          </a:solidFill>
                          <a:latin typeface="Times New Roman" panose="02020603050405020304" pitchFamily="18" charset="0"/>
                          <a:cs typeface="Times New Roman" panose="02020603050405020304" pitchFamily="18" charset="0"/>
                        </a:rPr>
                        <a:t>ug</a:t>
                      </a:r>
                      <a:r>
                        <a:rPr lang="en-US" sz="1200" dirty="0">
                          <a:solidFill>
                            <a:schemeClr val="tx1"/>
                          </a:solidFill>
                          <a:latin typeface="Times New Roman" panose="02020603050405020304" pitchFamily="18" charset="0"/>
                          <a:cs typeface="Times New Roman" panose="02020603050405020304" pitchFamily="18" charset="0"/>
                        </a:rPr>
                        <a:t>/</a:t>
                      </a:r>
                      <a:r>
                        <a:rPr lang="en-US" sz="1200" dirty="0" err="1">
                          <a:solidFill>
                            <a:schemeClr val="tx1"/>
                          </a:solidFill>
                          <a:latin typeface="Times New Roman" panose="02020603050405020304" pitchFamily="18" charset="0"/>
                          <a:cs typeface="Times New Roman" panose="02020603050405020304" pitchFamily="18" charset="0"/>
                        </a:rPr>
                        <a:t>dL</a:t>
                      </a:r>
                      <a:endParaRPr lang="en-US" sz="12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2"/>
                  </a:ext>
                </a:extLst>
              </a:tr>
              <a:tr h="308210">
                <a:tc>
                  <a:txBody>
                    <a:bodyPr/>
                    <a:lstStyle/>
                    <a:p>
                      <a:r>
                        <a:rPr lang="en-US" sz="1300" b="1" dirty="0">
                          <a:solidFill>
                            <a:schemeClr val="tx1"/>
                          </a:solidFill>
                          <a:latin typeface="Times New Roman" panose="02020603050405020304" pitchFamily="18" charset="0"/>
                          <a:cs typeface="Times New Roman" panose="02020603050405020304" pitchFamily="18" charset="0"/>
                        </a:rPr>
                        <a:t>Serum Ferritin</a:t>
                      </a:r>
                    </a:p>
                  </a:txBody>
                  <a:tcPr marL="125814" marR="125814" marT="62906" marB="62906"/>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18 – 270 ng/mL</a:t>
                      </a:r>
                    </a:p>
                  </a:txBody>
                  <a:tcPr marL="125814" marR="125814" marT="62906" marB="62906" anchor="ct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18 – 160 ng/mL</a:t>
                      </a:r>
                    </a:p>
                  </a:txBody>
                  <a:tcPr marL="125814" marR="125814" marT="62906" marB="62906" anchor="ct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18 – 270 </a:t>
                      </a:r>
                      <a:r>
                        <a:rPr lang="en-US" sz="1200" dirty="0" err="1">
                          <a:solidFill>
                            <a:schemeClr val="tx1"/>
                          </a:solidFill>
                          <a:latin typeface="Times New Roman" panose="02020603050405020304" pitchFamily="18" charset="0"/>
                          <a:cs typeface="Times New Roman" panose="02020603050405020304" pitchFamily="18" charset="0"/>
                        </a:rPr>
                        <a:t>ng</a:t>
                      </a:r>
                      <a:r>
                        <a:rPr lang="en-US" sz="1200" dirty="0">
                          <a:solidFill>
                            <a:schemeClr val="tx1"/>
                          </a:solidFill>
                          <a:latin typeface="Times New Roman" panose="02020603050405020304" pitchFamily="18" charset="0"/>
                          <a:cs typeface="Times New Roman" panose="02020603050405020304" pitchFamily="18" charset="0"/>
                        </a:rPr>
                        <a:t>/mL</a:t>
                      </a:r>
                    </a:p>
                  </a:txBody>
                  <a:tcPr marL="125814" marR="125814" marT="62906" marB="62906" anchor="ct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9F23762B-C7A6-234E-AA9F-8805E229385A}"/>
              </a:ext>
            </a:extLst>
          </p:cNvPr>
          <p:cNvGraphicFramePr>
            <a:graphicFrameLocks noGrp="1"/>
          </p:cNvGraphicFramePr>
          <p:nvPr>
            <p:extLst>
              <p:ext uri="{D42A27DB-BD31-4B8C-83A1-F6EECF244321}">
                <p14:modId xmlns:p14="http://schemas.microsoft.com/office/powerpoint/2010/main" val="3216480750"/>
              </p:ext>
            </p:extLst>
          </p:nvPr>
        </p:nvGraphicFramePr>
        <p:xfrm>
          <a:off x="2722494" y="3859495"/>
          <a:ext cx="6870684" cy="2088110"/>
        </p:xfrm>
        <a:graphic>
          <a:graphicData uri="http://schemas.openxmlformats.org/drawingml/2006/table">
            <a:tbl>
              <a:tblPr firstRow="1" bandRow="1">
                <a:tableStyleId>{5C22544A-7EE6-4342-B048-85BDC9FD1C3A}</a:tableStyleId>
              </a:tblPr>
              <a:tblGrid>
                <a:gridCol w="2290228">
                  <a:extLst>
                    <a:ext uri="{9D8B030D-6E8A-4147-A177-3AD203B41FA5}">
                      <a16:colId xmlns:a16="http://schemas.microsoft.com/office/drawing/2014/main" val="20000"/>
                    </a:ext>
                  </a:extLst>
                </a:gridCol>
                <a:gridCol w="2290228">
                  <a:extLst>
                    <a:ext uri="{9D8B030D-6E8A-4147-A177-3AD203B41FA5}">
                      <a16:colId xmlns:a16="http://schemas.microsoft.com/office/drawing/2014/main" val="20003"/>
                    </a:ext>
                  </a:extLst>
                </a:gridCol>
                <a:gridCol w="2290228">
                  <a:extLst>
                    <a:ext uri="{9D8B030D-6E8A-4147-A177-3AD203B41FA5}">
                      <a16:colId xmlns:a16="http://schemas.microsoft.com/office/drawing/2014/main" val="20004"/>
                    </a:ext>
                  </a:extLst>
                </a:gridCol>
              </a:tblGrid>
              <a:tr h="354906">
                <a:tc rowSpan="2">
                  <a:txBody>
                    <a:bodyPr/>
                    <a:lstStyle/>
                    <a:p>
                      <a:pPr algn="ctr"/>
                      <a:r>
                        <a:rPr lang="en-US" sz="1500" dirty="0">
                          <a:latin typeface="Times New Roman" panose="02020603050405020304" pitchFamily="18" charset="0"/>
                          <a:ea typeface="Verdana" panose="020B0604030504040204" pitchFamily="34" charset="0"/>
                          <a:cs typeface="Times New Roman" panose="02020603050405020304" pitchFamily="18" charset="0"/>
                        </a:rPr>
                        <a:t>Parameter</a:t>
                      </a:r>
                    </a:p>
                  </a:txBody>
                  <a:tcPr marL="87792" marR="87792" marT="43896" marB="43896" anchor="ctr"/>
                </a:tc>
                <a:tc gridSpan="2">
                  <a:txBody>
                    <a:bodyPr/>
                    <a:lstStyle/>
                    <a:p>
                      <a:pPr algn="ctr"/>
                      <a:r>
                        <a:rPr lang="en-US" sz="1500" dirty="0">
                          <a:latin typeface="Times New Roman" panose="02020603050405020304" pitchFamily="18" charset="0"/>
                          <a:ea typeface="Verdana" panose="020B0604030504040204" pitchFamily="34" charset="0"/>
                          <a:cs typeface="Times New Roman" panose="02020603050405020304" pitchFamily="18" charset="0"/>
                        </a:rPr>
                        <a:t>KDIGO (2012)</a:t>
                      </a:r>
                    </a:p>
                  </a:txBody>
                  <a:tcPr marL="87792" marR="87792" marT="43896" marB="43896" anchor="ctr">
                    <a:lnB w="12700" cap="flat" cmpd="sng" algn="ctr">
                      <a:solidFill>
                        <a:srgbClr val="2C7C9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4906">
                <a:tc vMerge="1">
                  <a:txBody>
                    <a:bodyPr/>
                    <a:lstStyle/>
                    <a:p>
                      <a:endParaRPr lang="en-US"/>
                    </a:p>
                  </a:txBody>
                  <a:tcPr/>
                </a:tc>
                <a:tc>
                  <a:txBody>
                    <a:bodyPr/>
                    <a:lstStyle/>
                    <a:p>
                      <a:pPr algn="ctr"/>
                      <a:r>
                        <a:rPr lang="en-US" sz="12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ND-CKD</a:t>
                      </a:r>
                    </a:p>
                  </a:txBody>
                  <a:tcPr marL="120795" marR="120795" marT="60397" marB="60397" anchor="ctr">
                    <a:lnT w="12700" cap="flat" cmpd="sng" algn="ctr">
                      <a:solidFill>
                        <a:srgbClr val="2C7C9F"/>
                      </a:solidFill>
                      <a:prstDash val="solid"/>
                      <a:round/>
                      <a:headEnd type="none" w="med" len="med"/>
                      <a:tailEnd type="none" w="med" len="med"/>
                    </a:lnT>
                    <a:solidFill>
                      <a:schemeClr val="accent1"/>
                    </a:solidFill>
                  </a:tcPr>
                </a:tc>
                <a:tc>
                  <a:txBody>
                    <a:bodyPr/>
                    <a:lstStyle/>
                    <a:p>
                      <a:pPr algn="ctr"/>
                      <a:r>
                        <a:rPr lang="en-US" sz="12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HD-CKD</a:t>
                      </a:r>
                    </a:p>
                  </a:txBody>
                  <a:tcPr marL="120795" marR="120795" marT="60397" marB="60397" anchor="ctr">
                    <a:lnT w="12700" cap="flat" cmpd="sng" algn="ctr">
                      <a:solidFill>
                        <a:srgbClr val="2C7C9F"/>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689149">
                <a:tc>
                  <a:txBody>
                    <a:bodyPr/>
                    <a:lstStyle/>
                    <a:p>
                      <a:pPr algn="ctr"/>
                      <a:r>
                        <a:rPr lang="en-US" sz="12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TSAT </a:t>
                      </a:r>
                    </a:p>
                  </a:txBody>
                  <a:tcPr marL="120795" marR="120795" marT="60397" marB="60397" anchor="ctr"/>
                </a:tc>
                <a:tc>
                  <a:txBody>
                    <a:bodyPr/>
                    <a:lstStyle/>
                    <a:p>
                      <a:pPr algn="ctr"/>
                      <a:r>
                        <a:rPr lang="en-US" sz="1500" i="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&lt;30%</a:t>
                      </a:r>
                    </a:p>
                  </a:txBody>
                  <a:tcPr marL="120795" marR="120795" marT="60397" marB="60397" anchor="ctr"/>
                </a:tc>
                <a:tc>
                  <a:txBody>
                    <a:bodyPr/>
                    <a:lstStyle/>
                    <a:p>
                      <a:pPr algn="ctr"/>
                      <a:r>
                        <a:rPr lang="en-US" sz="1500" i="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&lt;30%</a:t>
                      </a:r>
                    </a:p>
                  </a:txBody>
                  <a:tcPr marL="120795" marR="120795" marT="60397" marB="60397" anchor="ctr"/>
                </a:tc>
                <a:extLst>
                  <a:ext uri="{0D108BD9-81ED-4DB2-BD59-A6C34878D82A}">
                    <a16:rowId xmlns:a16="http://schemas.microsoft.com/office/drawing/2014/main" val="10002"/>
                  </a:ext>
                </a:extLst>
              </a:tr>
              <a:tr h="689149">
                <a:tc>
                  <a:txBody>
                    <a:bodyPr/>
                    <a:lstStyle/>
                    <a:p>
                      <a:pPr algn="ctr"/>
                      <a:r>
                        <a:rPr lang="en-US" sz="12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Serum</a:t>
                      </a:r>
                      <a:r>
                        <a:rPr lang="en-US" sz="1200" b="1" baseline="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ferritin </a:t>
                      </a:r>
                    </a:p>
                  </a:txBody>
                  <a:tcPr marL="120795" marR="120795" marT="60397" marB="60397" anchor="ctr"/>
                </a:tc>
                <a:tc>
                  <a:txBody>
                    <a:bodyPr/>
                    <a:lstStyle/>
                    <a:p>
                      <a:pPr algn="ctr"/>
                      <a:r>
                        <a:rPr lang="en-US" sz="1500" i="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≤500 ng/mL</a:t>
                      </a:r>
                    </a:p>
                  </a:txBody>
                  <a:tcPr marL="120795" marR="120795" marT="60397" marB="60397" anchor="ctr"/>
                </a:tc>
                <a:tc>
                  <a:txBody>
                    <a:bodyPr/>
                    <a:lstStyle/>
                    <a:p>
                      <a:pPr algn="ctr"/>
                      <a:r>
                        <a:rPr lang="en-US" sz="1500" i="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≤500 ng/mL</a:t>
                      </a:r>
                    </a:p>
                  </a:txBody>
                  <a:tcPr marL="120795" marR="120795" marT="60397" marB="60397" anchor="ctr"/>
                </a:tc>
                <a:extLst>
                  <a:ext uri="{0D108BD9-81ED-4DB2-BD59-A6C34878D82A}">
                    <a16:rowId xmlns:a16="http://schemas.microsoft.com/office/drawing/2014/main" val="10003"/>
                  </a:ext>
                </a:extLst>
              </a:tr>
            </a:tbl>
          </a:graphicData>
        </a:graphic>
      </p:graphicFrame>
      <p:sp>
        <p:nvSpPr>
          <p:cNvPr id="10" name="Title 2">
            <a:extLst>
              <a:ext uri="{FF2B5EF4-FFF2-40B4-BE49-F238E27FC236}">
                <a16:creationId xmlns:a16="http://schemas.microsoft.com/office/drawing/2014/main" id="{D1B221F1-F468-4540-AED7-EE4976F26AAB}"/>
              </a:ext>
            </a:extLst>
          </p:cNvPr>
          <p:cNvSpPr txBox="1">
            <a:spLocks/>
          </p:cNvSpPr>
          <p:nvPr/>
        </p:nvSpPr>
        <p:spPr bwMode="auto">
          <a:xfrm>
            <a:off x="1979553" y="3004706"/>
            <a:ext cx="8257032" cy="67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2500" lnSpcReduction="20000"/>
          </a:bodyPr>
          <a:lstStyle>
            <a:lvl1pPr algn="ctr" rtl="0" eaLnBrk="0" fontAlgn="base" hangingPunct="0">
              <a:spcBef>
                <a:spcPct val="0"/>
              </a:spcBef>
              <a:spcAft>
                <a:spcPct val="0"/>
              </a:spcAft>
              <a:defRPr sz="2800" b="1" kern="1200" baseline="0">
                <a:solidFill>
                  <a:srgbClr val="4D4141"/>
                </a:solidFill>
                <a:latin typeface="Verdana" pitchFamily="34" charset="0"/>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latin typeface="Times New Roman" panose="02020603050405020304" pitchFamily="18" charset="0"/>
                <a:cs typeface="Times New Roman" panose="02020603050405020304" pitchFamily="18" charset="0"/>
              </a:rPr>
              <a:t>Suggested laboratory targets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initiate iron supplementation in CKD patients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a:extLst>
              <a:ext uri="{FF2B5EF4-FFF2-40B4-BE49-F238E27FC236}">
                <a16:creationId xmlns:a16="http://schemas.microsoft.com/office/drawing/2014/main" id="{92F0C8E0-A569-EA43-AD3B-DCEE347DE823}"/>
              </a:ext>
            </a:extLst>
          </p:cNvPr>
          <p:cNvSpPr>
            <a:spLocks noGrp="1" noChangeArrowheads="1"/>
          </p:cNvSpPr>
          <p:nvPr>
            <p:ph type="title"/>
          </p:nvPr>
        </p:nvSpPr>
        <p:spPr>
          <a:xfrm>
            <a:off x="0" y="-1"/>
            <a:ext cx="12192000" cy="1197864"/>
          </a:xfrm>
        </p:spPr>
        <p:txBody>
          <a:bodyPr>
            <a:normAutofit fontScale="90000"/>
          </a:bodyPr>
          <a:lstStyle/>
          <a:p>
            <a:pPr algn="ctr" eaLnBrk="1" hangingPunct="1">
              <a:defRPr/>
            </a:pPr>
            <a:r>
              <a:rPr lang="en-US" altLang="en-US" b="1" dirty="0">
                <a:latin typeface="Times New Roman" panose="02020603050405020304" pitchFamily="18" charset="0"/>
                <a:cs typeface="Times New Roman" panose="02020603050405020304" pitchFamily="18" charset="0"/>
              </a:rPr>
              <a:t>Hemoglobin target is controversial: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Boxed Warning for ESAs</a:t>
            </a:r>
            <a:endParaRPr lang="en-US" altLang="en-US" sz="4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7B18F67-1C17-A04E-94DA-F876BA0AD681}"/>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25 of 68 </a:t>
            </a:r>
          </a:p>
        </p:txBody>
      </p:sp>
      <p:sp>
        <p:nvSpPr>
          <p:cNvPr id="2" name="Rectangle 1">
            <a:extLst>
              <a:ext uri="{FF2B5EF4-FFF2-40B4-BE49-F238E27FC236}">
                <a16:creationId xmlns:a16="http://schemas.microsoft.com/office/drawing/2014/main" id="{619AF0EC-D79D-1048-B031-D48069E0CE5D}"/>
              </a:ext>
            </a:extLst>
          </p:cNvPr>
          <p:cNvSpPr/>
          <p:nvPr/>
        </p:nvSpPr>
        <p:spPr>
          <a:xfrm>
            <a:off x="2566135" y="1526740"/>
            <a:ext cx="7234990" cy="3139321"/>
          </a:xfrm>
          <a:prstGeom prst="rect">
            <a:avLst/>
          </a:prstGeom>
        </p:spPr>
        <p:txBody>
          <a:bodyPr wrap="square">
            <a:spAutoFit/>
          </a:bodyPr>
          <a:lstStyle/>
          <a:p>
            <a:pPr marL="0" indent="0">
              <a:spcAft>
                <a:spcPts val="1200"/>
              </a:spcAft>
              <a:buNone/>
            </a:pPr>
            <a:r>
              <a:rPr lang="en-US" sz="2400" dirty="0">
                <a:latin typeface="Times New Roman" panose="02020603050405020304" pitchFamily="18" charset="0"/>
                <a:cs typeface="Times New Roman" panose="02020603050405020304" pitchFamily="18" charset="0"/>
              </a:rPr>
              <a:t>Chronic Kidney Disease: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controlled trials, patients experienced greater risks for death, serious adverse cardiovascular reactions, and stroke when administered erythropoiesis-stimulating agents (ESAs) to target a hemoglobin level of greater than 11 g/</a:t>
            </a:r>
            <a:r>
              <a:rPr lang="en-US" dirty="0" err="1">
                <a:latin typeface="Times New Roman" panose="02020603050405020304" pitchFamily="18" charset="0"/>
                <a:cs typeface="Times New Roman" panose="02020603050405020304" pitchFamily="18" charset="0"/>
              </a:rPr>
              <a:t>dL</a:t>
            </a:r>
            <a:r>
              <a:rPr lang="en-US" dirty="0">
                <a:latin typeface="Times New Roman" panose="02020603050405020304" pitchFamily="18" charset="0"/>
                <a:cs typeface="Times New Roman" panose="02020603050405020304" pitchFamily="18" charset="0"/>
              </a:rPr>
              <a:t> (5.1).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trial has identified a hemoglobin target level, ESA dose, or dosing strategy that does not increase these risks (2.2). </a:t>
            </a:r>
          </a:p>
          <a:p>
            <a:pPr marL="28575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the lowest ESA dose sufficient to reduce the need for red blood cell (RBC) transfusions (5.1).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DAB17075-D687-B14C-9C6B-1707228A2CBD}"/>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Case</a:t>
            </a:r>
          </a:p>
        </p:txBody>
      </p:sp>
      <p:sp>
        <p:nvSpPr>
          <p:cNvPr id="7" name="TextBox 6">
            <a:extLst>
              <a:ext uri="{FF2B5EF4-FFF2-40B4-BE49-F238E27FC236}">
                <a16:creationId xmlns:a16="http://schemas.microsoft.com/office/drawing/2014/main" id="{C3211B54-BD5A-8F46-B24E-7966C691615C}"/>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26 of 68 </a:t>
            </a:r>
          </a:p>
        </p:txBody>
      </p:sp>
      <p:sp>
        <p:nvSpPr>
          <p:cNvPr id="2" name="Rectangle 1">
            <a:extLst>
              <a:ext uri="{FF2B5EF4-FFF2-40B4-BE49-F238E27FC236}">
                <a16:creationId xmlns:a16="http://schemas.microsoft.com/office/drawing/2014/main" id="{F7C02404-0A75-8D4F-9959-47EE780583DC}"/>
              </a:ext>
            </a:extLst>
          </p:cNvPr>
          <p:cNvSpPr/>
          <p:nvPr/>
        </p:nvSpPr>
        <p:spPr>
          <a:xfrm>
            <a:off x="1691840" y="1329951"/>
            <a:ext cx="8983579" cy="2677656"/>
          </a:xfrm>
          <a:prstGeom prst="rect">
            <a:avLst/>
          </a:prstGeom>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The patient is a 68 year-old male (95 kg, BMI 31kg/m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with CKD and a history of diabetes for several years. He is a chronic smoker referred for management of anemia. He is currently on furosemide 40mg BID, metoprolol tartrate 50mg BID, aspirin 81mg once daily, and insulin glargine 15 units in the morning.</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His pertinent labs include:</a:t>
            </a:r>
          </a:p>
        </p:txBody>
      </p:sp>
      <p:graphicFrame>
        <p:nvGraphicFramePr>
          <p:cNvPr id="6" name="Table 5">
            <a:extLst>
              <a:ext uri="{FF2B5EF4-FFF2-40B4-BE49-F238E27FC236}">
                <a16:creationId xmlns:a16="http://schemas.microsoft.com/office/drawing/2014/main" id="{E7ABD51A-8259-3945-84E4-C6B74443657F}"/>
              </a:ext>
            </a:extLst>
          </p:cNvPr>
          <p:cNvGraphicFramePr>
            <a:graphicFrameLocks noGrp="1"/>
          </p:cNvGraphicFramePr>
          <p:nvPr>
            <p:extLst>
              <p:ext uri="{D42A27DB-BD31-4B8C-83A1-F6EECF244321}">
                <p14:modId xmlns:p14="http://schemas.microsoft.com/office/powerpoint/2010/main" val="53393995"/>
              </p:ext>
            </p:extLst>
          </p:nvPr>
        </p:nvGraphicFramePr>
        <p:xfrm>
          <a:off x="1691840" y="4084898"/>
          <a:ext cx="7092396" cy="1280160"/>
        </p:xfrm>
        <a:graphic>
          <a:graphicData uri="http://schemas.openxmlformats.org/drawingml/2006/table">
            <a:tbl>
              <a:tblPr firstRow="1" bandRow="1">
                <a:tableStyleId>{5C22544A-7EE6-4342-B048-85BDC9FD1C3A}</a:tableStyleId>
              </a:tblPr>
              <a:tblGrid>
                <a:gridCol w="2678894">
                  <a:extLst>
                    <a:ext uri="{9D8B030D-6E8A-4147-A177-3AD203B41FA5}">
                      <a16:colId xmlns:a16="http://schemas.microsoft.com/office/drawing/2014/main" val="20000"/>
                    </a:ext>
                  </a:extLst>
                </a:gridCol>
                <a:gridCol w="1048935">
                  <a:extLst>
                    <a:ext uri="{9D8B030D-6E8A-4147-A177-3AD203B41FA5}">
                      <a16:colId xmlns:a16="http://schemas.microsoft.com/office/drawing/2014/main" val="20002"/>
                    </a:ext>
                  </a:extLst>
                </a:gridCol>
                <a:gridCol w="2036256">
                  <a:extLst>
                    <a:ext uri="{9D8B030D-6E8A-4147-A177-3AD203B41FA5}">
                      <a16:colId xmlns:a16="http://schemas.microsoft.com/office/drawing/2014/main" val="20007"/>
                    </a:ext>
                  </a:extLst>
                </a:gridCol>
                <a:gridCol w="1328311">
                  <a:extLst>
                    <a:ext uri="{9D8B030D-6E8A-4147-A177-3AD203B41FA5}">
                      <a16:colId xmlns:a16="http://schemas.microsoft.com/office/drawing/2014/main" val="20008"/>
                    </a:ext>
                  </a:extLst>
                </a:gridCol>
              </a:tblGrid>
              <a:tr h="640080">
                <a:tc>
                  <a:txBody>
                    <a:bodyPr/>
                    <a:lstStyle/>
                    <a:p>
                      <a:r>
                        <a:rPr lang="en-US" dirty="0">
                          <a:latin typeface="Times New Roman" panose="02020603050405020304" pitchFamily="18" charset="0"/>
                          <a:cs typeface="Times New Roman" panose="02020603050405020304" pitchFamily="18" charset="0"/>
                        </a:rPr>
                        <a:t>eGFR</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Hgb</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Serum ferritin </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TSAT</a:t>
                      </a:r>
                    </a:p>
                    <a:p>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640080">
                <a:tc>
                  <a:txBody>
                    <a:bodyPr/>
                    <a:lstStyle/>
                    <a:p>
                      <a:r>
                        <a:rPr lang="en-US" dirty="0">
                          <a:latin typeface="Times New Roman" panose="02020603050405020304" pitchFamily="18" charset="0"/>
                          <a:cs typeface="Times New Roman" panose="02020603050405020304" pitchFamily="18" charset="0"/>
                        </a:rPr>
                        <a:t>25 ml/min/1.73 m</a:t>
                      </a:r>
                      <a:r>
                        <a:rPr lang="en-US" baseline="30000" dirty="0">
                          <a:latin typeface="Times New Roman" panose="02020603050405020304" pitchFamily="18" charset="0"/>
                          <a:cs typeface="Times New Roman" panose="02020603050405020304" pitchFamily="18" charset="0"/>
                        </a:rPr>
                        <a:t>2</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9.2</a:t>
                      </a:r>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110 ng/ml</a:t>
                      </a:r>
                    </a:p>
                    <a:p>
                      <a:endParaRPr lang="en-US"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21%</a:t>
                      </a:r>
                      <a:endParaRPr lang="en-US"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8454563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FF41F26-F444-DD45-9473-C1DEC4F8CD76}"/>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Question</a:t>
            </a:r>
          </a:p>
        </p:txBody>
      </p:sp>
      <p:sp>
        <p:nvSpPr>
          <p:cNvPr id="7" name="TextBox 6">
            <a:extLst>
              <a:ext uri="{FF2B5EF4-FFF2-40B4-BE49-F238E27FC236}">
                <a16:creationId xmlns:a16="http://schemas.microsoft.com/office/drawing/2014/main" id="{A5662E94-019A-2545-BAAE-F0961FD353B2}"/>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27 of 68 </a:t>
            </a:r>
          </a:p>
        </p:txBody>
      </p:sp>
      <p:sp>
        <p:nvSpPr>
          <p:cNvPr id="2" name="Rectangle 1">
            <a:extLst>
              <a:ext uri="{FF2B5EF4-FFF2-40B4-BE49-F238E27FC236}">
                <a16:creationId xmlns:a16="http://schemas.microsoft.com/office/drawing/2014/main" id="{817CBDB7-6CF1-5C43-97AF-52A5FC344840}"/>
              </a:ext>
            </a:extLst>
          </p:cNvPr>
          <p:cNvSpPr/>
          <p:nvPr/>
        </p:nvSpPr>
        <p:spPr>
          <a:xfrm>
            <a:off x="3135630" y="1586767"/>
            <a:ext cx="6096000" cy="2031325"/>
          </a:xfrm>
          <a:prstGeom prst="rect">
            <a:avLst/>
          </a:prstGeom>
        </p:spPr>
        <p:txBody>
          <a:bodyPr>
            <a:spAutoFit/>
          </a:bodyPr>
          <a:lstStyle/>
          <a:p>
            <a:pPr marL="0" indent="0">
              <a:buNone/>
            </a:pPr>
            <a:r>
              <a:rPr lang="en-US" sz="2200" dirty="0">
                <a:latin typeface="Times New Roman" panose="02020603050405020304" pitchFamily="18" charset="0"/>
                <a:cs typeface="Times New Roman" panose="02020603050405020304" pitchFamily="18" charset="0"/>
              </a:rPr>
              <a:t>His anemia is likely due to:</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Iron deficiency</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Folate/vitamin B12 deficiency</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Reduced erythropoietin production</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A and C</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a:extLst>
              <a:ext uri="{FF2B5EF4-FFF2-40B4-BE49-F238E27FC236}">
                <a16:creationId xmlns:a16="http://schemas.microsoft.com/office/drawing/2014/main" id="{32EFEB91-CF6F-6548-92B3-D72DCAC9F916}"/>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Answer</a:t>
            </a:r>
          </a:p>
        </p:txBody>
      </p:sp>
      <p:sp>
        <p:nvSpPr>
          <p:cNvPr id="6" name="TextBox 5">
            <a:extLst>
              <a:ext uri="{FF2B5EF4-FFF2-40B4-BE49-F238E27FC236}">
                <a16:creationId xmlns:a16="http://schemas.microsoft.com/office/drawing/2014/main" id="{37EC5280-3C1C-4249-A81D-33A4751EA940}"/>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28 of 68 </a:t>
            </a:r>
          </a:p>
        </p:txBody>
      </p:sp>
      <p:sp>
        <p:nvSpPr>
          <p:cNvPr id="5" name="Rectangle 4">
            <a:extLst>
              <a:ext uri="{FF2B5EF4-FFF2-40B4-BE49-F238E27FC236}">
                <a16:creationId xmlns:a16="http://schemas.microsoft.com/office/drawing/2014/main" id="{BC5B9D68-1370-7F47-9DCB-66232AB0FB07}"/>
              </a:ext>
            </a:extLst>
          </p:cNvPr>
          <p:cNvSpPr/>
          <p:nvPr/>
        </p:nvSpPr>
        <p:spPr>
          <a:xfrm>
            <a:off x="3135630" y="1586767"/>
            <a:ext cx="6096000" cy="2031325"/>
          </a:xfrm>
          <a:prstGeom prst="rect">
            <a:avLst/>
          </a:prstGeom>
        </p:spPr>
        <p:txBody>
          <a:bodyPr>
            <a:spAutoFit/>
          </a:bodyPr>
          <a:lstStyle/>
          <a:p>
            <a:pPr marL="0" indent="0">
              <a:buNone/>
            </a:pPr>
            <a:r>
              <a:rPr lang="en-US" sz="2200" dirty="0">
                <a:latin typeface="Times New Roman" panose="02020603050405020304" pitchFamily="18" charset="0"/>
                <a:cs typeface="Times New Roman" panose="02020603050405020304" pitchFamily="18" charset="0"/>
              </a:rPr>
              <a:t>His anemia is likely due to:</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Iron deficiency</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Folate/vitamin B12 deficiency</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Reduced erythropoietin production</a:t>
            </a:r>
          </a:p>
          <a:p>
            <a:pPr marL="457200" indent="-457200">
              <a:buFont typeface="+mj-lt"/>
              <a:buAutoNum type="alphaLcParenR"/>
            </a:pPr>
            <a:r>
              <a:rPr lang="en-US" sz="2000" dirty="0">
                <a:latin typeface="Times New Roman" panose="02020603050405020304" pitchFamily="18" charset="0"/>
                <a:cs typeface="Times New Roman" panose="02020603050405020304" pitchFamily="18" charset="0"/>
              </a:rPr>
              <a:t>A and C</a:t>
            </a:r>
          </a:p>
          <a:p>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FA2FFBF-5303-2B4F-A568-D450A9C3EFBD}"/>
              </a:ext>
            </a:extLst>
          </p:cNvPr>
          <p:cNvSpPr txBox="1"/>
          <p:nvPr/>
        </p:nvSpPr>
        <p:spPr>
          <a:xfrm>
            <a:off x="7733652" y="2957700"/>
            <a:ext cx="4200043" cy="2308324"/>
          </a:xfrm>
          <a:prstGeom prst="rect">
            <a:avLst/>
          </a:prstGeom>
          <a:solidFill>
            <a:schemeClr val="accent1">
              <a:lumMod val="75000"/>
              <a:alpha val="36000"/>
            </a:schemeClr>
          </a:solidFill>
        </p:spPr>
        <p:txBody>
          <a:bodyPr wrap="square" rtlCol="0">
            <a:spAutoFit/>
          </a:bodyPr>
          <a:lstStyle/>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Answer: D</a:t>
            </a:r>
          </a:p>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Answer A is correct because the patient is iron deficient (TSAT &lt;30%, Ferritin &lt;500 ng/mL). Answer B is incorrect does not have laboratory data to support B12or folate deficiency. Answer C is correct because patient has advanced kidney disease (eGFR 25).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F97285-CD41-6641-B1D1-2E24C5027B75}"/>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29 of 68 </a:t>
            </a:r>
          </a:p>
        </p:txBody>
      </p:sp>
      <p:sp>
        <p:nvSpPr>
          <p:cNvPr id="10" name="Rectangle 5">
            <a:extLst>
              <a:ext uri="{FF2B5EF4-FFF2-40B4-BE49-F238E27FC236}">
                <a16:creationId xmlns:a16="http://schemas.microsoft.com/office/drawing/2014/main" id="{55AB56C1-AF15-1B42-8D22-E8E565C04B96}"/>
              </a:ext>
            </a:extLst>
          </p:cNvPr>
          <p:cNvSpPr>
            <a:spLocks noChangeArrowheads="1"/>
          </p:cNvSpPr>
          <p:nvPr/>
        </p:nvSpPr>
        <p:spPr bwMode="auto">
          <a:xfrm>
            <a:off x="4182533" y="2900363"/>
            <a:ext cx="784013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4400" b="1" dirty="0">
                <a:latin typeface="Times New Roman" panose="02020603050405020304" pitchFamily="18" charset="0"/>
                <a:cs typeface="Times New Roman" panose="02020603050405020304" pitchFamily="18" charset="0"/>
              </a:rPr>
              <a:t>IRON THERAPY</a:t>
            </a:r>
            <a:endParaRPr lang="en-US" altLang="en-US" sz="2700" dirty="0">
              <a:solidFill>
                <a:srgbClr val="7F7F7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a:extLst>
              <a:ext uri="{FF2B5EF4-FFF2-40B4-BE49-F238E27FC236}">
                <a16:creationId xmlns:a16="http://schemas.microsoft.com/office/drawing/2014/main" id="{174EC625-E95C-8A42-AB5B-A9EAC596E862}"/>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About NKDEP</a:t>
            </a:r>
          </a:p>
        </p:txBody>
      </p:sp>
      <p:sp>
        <p:nvSpPr>
          <p:cNvPr id="16387" name="Rectangle 1">
            <a:extLst>
              <a:ext uri="{FF2B5EF4-FFF2-40B4-BE49-F238E27FC236}">
                <a16:creationId xmlns:a16="http://schemas.microsoft.com/office/drawing/2014/main" id="{4B7B0268-F844-B841-B1A1-3C37AD6D5FB1}"/>
              </a:ext>
            </a:extLst>
          </p:cNvPr>
          <p:cNvSpPr>
            <a:spLocks noChangeArrowheads="1"/>
          </p:cNvSpPr>
          <p:nvPr/>
        </p:nvSpPr>
        <p:spPr bwMode="auto">
          <a:xfrm>
            <a:off x="465138" y="1209675"/>
            <a:ext cx="1126172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1900" dirty="0">
                <a:latin typeface="Times New Roman" panose="02020603050405020304" pitchFamily="18" charset="0"/>
                <a:cs typeface="Times New Roman" panose="02020603050405020304" pitchFamily="18" charset="0"/>
              </a:rPr>
              <a:t>This professional development opportunity was created by the National Kidney Disease Education Program (NKDEP), an initiative of the National Institute of Diabetes and Digestive and Kidney Diseases of the National Institutes of Health. With the goal of reducing the burden of chronic kidney disease (CKD), especially among communities most impacted by the disease, NKDEP works in collaboration with a range of government, nonprofit, and health care organizations to:</a:t>
            </a:r>
          </a:p>
          <a:p>
            <a:pPr>
              <a:buFont typeface="Arial" panose="020B0604020202020204" pitchFamily="34" charset="0"/>
              <a:buNone/>
            </a:pPr>
            <a:endParaRPr lang="en-US" altLang="en-US" sz="1900" dirty="0">
              <a:latin typeface="Times New Roman" panose="02020603050405020304" pitchFamily="18" charset="0"/>
              <a:cs typeface="Times New Roman" panose="02020603050405020304" pitchFamily="18" charset="0"/>
            </a:endParaRPr>
          </a:p>
          <a:p>
            <a:pPr marL="342900" indent="-342900">
              <a:buClr>
                <a:schemeClr val="tx1"/>
              </a:buClr>
            </a:pPr>
            <a:r>
              <a:rPr lang="en-US" altLang="en-US" sz="1900" dirty="0">
                <a:latin typeface="Times New Roman" panose="02020603050405020304" pitchFamily="18" charset="0"/>
                <a:cs typeface="Times New Roman" panose="02020603050405020304" pitchFamily="18" charset="0"/>
              </a:rPr>
              <a:t>raise awareness among people at risk for CKD about the need for testing;</a:t>
            </a:r>
          </a:p>
          <a:p>
            <a:pPr marL="342900" indent="-342900">
              <a:buClr>
                <a:schemeClr val="tx1"/>
              </a:buClr>
            </a:pPr>
            <a:r>
              <a:rPr lang="en-US" altLang="en-US" sz="1900" dirty="0">
                <a:latin typeface="Times New Roman" panose="02020603050405020304" pitchFamily="18" charset="0"/>
                <a:cs typeface="Times New Roman" panose="02020603050405020304" pitchFamily="18" charset="0"/>
              </a:rPr>
              <a:t>educate people with CKD about how to manage their disease;</a:t>
            </a:r>
          </a:p>
          <a:p>
            <a:pPr marL="342900" indent="-342900">
              <a:buClr>
                <a:schemeClr val="tx1"/>
              </a:buClr>
            </a:pPr>
            <a:r>
              <a:rPr lang="en-US" altLang="en-US" sz="1900" dirty="0">
                <a:latin typeface="Times New Roman" panose="02020603050405020304" pitchFamily="18" charset="0"/>
                <a:cs typeface="Times New Roman" panose="02020603050405020304" pitchFamily="18" charset="0"/>
              </a:rPr>
              <a:t>provide information, training, and tools to help health care providers better detect and treat CKD;  and</a:t>
            </a:r>
          </a:p>
          <a:p>
            <a:pPr marL="342900" indent="-342900">
              <a:buClr>
                <a:schemeClr val="tx1"/>
              </a:buClr>
            </a:pPr>
            <a:r>
              <a:rPr lang="en-US" altLang="en-US" sz="1900" dirty="0">
                <a:latin typeface="Times New Roman" panose="02020603050405020304" pitchFamily="18" charset="0"/>
                <a:cs typeface="Times New Roman" panose="02020603050405020304" pitchFamily="18" charset="0"/>
              </a:rPr>
              <a:t>support health system change to facilitate effective CKD detection and management.</a:t>
            </a:r>
          </a:p>
          <a:p>
            <a:endParaRPr lang="en-US" altLang="en-US" sz="19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altLang="en-US" sz="1900" dirty="0">
                <a:latin typeface="Times New Roman" panose="02020603050405020304" pitchFamily="18" charset="0"/>
                <a:cs typeface="Times New Roman" panose="02020603050405020304" pitchFamily="18" charset="0"/>
              </a:rPr>
              <a:t>To learn more about NKDEP, please visit:  http://</a:t>
            </a:r>
            <a:r>
              <a:rPr lang="en-US" altLang="en-US" sz="1900" dirty="0" err="1">
                <a:latin typeface="Times New Roman" panose="02020603050405020304" pitchFamily="18" charset="0"/>
                <a:cs typeface="Times New Roman" panose="02020603050405020304" pitchFamily="18" charset="0"/>
              </a:rPr>
              <a:t>www.nkdep.nih.gov</a:t>
            </a:r>
            <a:r>
              <a:rPr lang="en-US" altLang="en-US" sz="1900" dirty="0">
                <a:latin typeface="Times New Roman" panose="02020603050405020304" pitchFamily="18" charset="0"/>
                <a:cs typeface="Times New Roman" panose="02020603050405020304" pitchFamily="18" charset="0"/>
              </a:rPr>
              <a:t>.  For additional materials from NIDDK, please visit: http://</a:t>
            </a:r>
            <a:r>
              <a:rPr lang="en-US" altLang="en-US" sz="1900" dirty="0" err="1">
                <a:latin typeface="Times New Roman" panose="02020603050405020304" pitchFamily="18" charset="0"/>
                <a:cs typeface="Times New Roman" panose="02020603050405020304" pitchFamily="18" charset="0"/>
              </a:rPr>
              <a:t>www.niddk.nih.gov</a:t>
            </a:r>
            <a:r>
              <a:rPr lang="en-US" altLang="en-US" sz="1900" dirty="0">
                <a:latin typeface="Times New Roman" panose="02020603050405020304" pitchFamily="18" charset="0"/>
                <a:cs typeface="Times New Roman" panose="02020603050405020304" pitchFamily="18" charset="0"/>
              </a:rPr>
              <a:t>.</a:t>
            </a:r>
          </a:p>
        </p:txBody>
      </p:sp>
      <p:sp>
        <p:nvSpPr>
          <p:cNvPr id="5" name="TextBox 7">
            <a:extLst>
              <a:ext uri="{FF2B5EF4-FFF2-40B4-BE49-F238E27FC236}">
                <a16:creationId xmlns:a16="http://schemas.microsoft.com/office/drawing/2014/main" id="{0198D5FE-7F46-194C-9469-24EEB38F03EF}"/>
              </a:ext>
            </a:extLst>
          </p:cNvPr>
          <p:cNvSpPr txBox="1">
            <a:spLocks noChangeArrowheads="1"/>
          </p:cNvSpPr>
          <p:nvPr/>
        </p:nvSpPr>
        <p:spPr bwMode="auto">
          <a:xfrm>
            <a:off x="5600700" y="603832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 of 68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C7F77C8-565B-4741-93EF-7BE8EF4BC7CA}"/>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Treatment Goal</a:t>
            </a:r>
          </a:p>
        </p:txBody>
      </p:sp>
      <p:sp>
        <p:nvSpPr>
          <p:cNvPr id="11" name="TextBox 10">
            <a:extLst>
              <a:ext uri="{FF2B5EF4-FFF2-40B4-BE49-F238E27FC236}">
                <a16:creationId xmlns:a16="http://schemas.microsoft.com/office/drawing/2014/main" id="{EBA95871-CDD3-6648-9987-91A60E5695CE}"/>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30 of 68 </a:t>
            </a:r>
          </a:p>
        </p:txBody>
      </p:sp>
      <p:sp>
        <p:nvSpPr>
          <p:cNvPr id="3" name="Rectangle 2">
            <a:extLst>
              <a:ext uri="{FF2B5EF4-FFF2-40B4-BE49-F238E27FC236}">
                <a16:creationId xmlns:a16="http://schemas.microsoft.com/office/drawing/2014/main" id="{41B66D05-8F9A-1D4C-BD58-8D04A3C69B62}"/>
              </a:ext>
            </a:extLst>
          </p:cNvPr>
          <p:cNvSpPr/>
          <p:nvPr/>
        </p:nvSpPr>
        <p:spPr>
          <a:xfrm>
            <a:off x="3015915" y="1676997"/>
            <a:ext cx="6609347" cy="3416320"/>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Goals</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Reduce blood transfusion requirements</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Minimize hospitalizations</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Decrease signs and symptoms of anemia</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Improve quality of life</a:t>
            </a:r>
          </a:p>
          <a:p>
            <a:pPr marL="687387"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Treatment Approaches</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Typically utilizes the combination of iron therapy and erythropoiesis stimulating agents (ESA)</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C7F77C8-565B-4741-93EF-7BE8EF4BC7CA}"/>
              </a:ext>
            </a:extLst>
          </p:cNvPr>
          <p:cNvSpPr>
            <a:spLocks noGrp="1" noChangeArrowheads="1"/>
          </p:cNvSpPr>
          <p:nvPr>
            <p:ph type="title"/>
          </p:nvPr>
        </p:nvSpPr>
        <p:spPr>
          <a:xfrm>
            <a:off x="0" y="0"/>
            <a:ext cx="12192000" cy="1197864"/>
          </a:xfrm>
        </p:spPr>
        <p:txBody>
          <a:bodyPr>
            <a:no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Iron Therapy (KDIGO recommendations)</a:t>
            </a:r>
          </a:p>
        </p:txBody>
      </p:sp>
      <p:sp>
        <p:nvSpPr>
          <p:cNvPr id="2" name="Rectangle 1">
            <a:extLst>
              <a:ext uri="{FF2B5EF4-FFF2-40B4-BE49-F238E27FC236}">
                <a16:creationId xmlns:a16="http://schemas.microsoft.com/office/drawing/2014/main" id="{0B683809-8AA4-1942-9E7F-4F73F25C034E}"/>
              </a:ext>
            </a:extLst>
          </p:cNvPr>
          <p:cNvSpPr/>
          <p:nvPr/>
        </p:nvSpPr>
        <p:spPr>
          <a:xfrm>
            <a:off x="1806363" y="1265173"/>
            <a:ext cx="8754533" cy="4708981"/>
          </a:xfrm>
          <a:prstGeom prst="rect">
            <a:avLst/>
          </a:prstGeom>
        </p:spPr>
        <p:txBody>
          <a:bodyPr wrap="square">
            <a:spAutoFit/>
          </a:bodyPr>
          <a:lstStyle/>
          <a:p>
            <a:pPr marL="285750" indent="-285750">
              <a:spcAft>
                <a:spcPts val="12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Goal: TSAT&lt;30% and ferritin &lt;500 ng/mL</a:t>
            </a:r>
          </a:p>
          <a:p>
            <a:pPr marL="285750" indent="-285750">
              <a:spcAft>
                <a:spcPts val="12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CKD patients with anemia not on iron</a:t>
            </a:r>
          </a:p>
          <a:p>
            <a:pPr marL="800100" lvl="1" indent="-342900">
              <a:spcAft>
                <a:spcPts val="1200"/>
              </a:spcAft>
              <a:buFont typeface="Wingdings" pitchFamily="2" charset="2"/>
              <a:buChar char="§"/>
              <a:defRPr/>
            </a:pPr>
            <a:r>
              <a:rPr lang="en-US" sz="2200" dirty="0">
                <a:latin typeface="Times New Roman" panose="02020603050405020304" pitchFamily="18" charset="0"/>
                <a:cs typeface="Times New Roman" panose="02020603050405020304" pitchFamily="18" charset="0"/>
              </a:rPr>
              <a:t>Increase in hemoglobin without starting ESA desired</a:t>
            </a:r>
            <a:endParaRPr lang="en-US" sz="2400" dirty="0">
              <a:latin typeface="Times New Roman" panose="02020603050405020304" pitchFamily="18" charset="0"/>
              <a:cs typeface="Times New Roman" panose="02020603050405020304" pitchFamily="18" charset="0"/>
            </a:endParaRPr>
          </a:p>
          <a:p>
            <a:pPr marL="285750" indent="-285750">
              <a:spcAft>
                <a:spcPts val="12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CKD non-dialysis patients (ND)</a:t>
            </a:r>
          </a:p>
          <a:p>
            <a:pPr marL="800100" lvl="1" indent="-342900">
              <a:spcAft>
                <a:spcPts val="1200"/>
              </a:spcAft>
              <a:buFont typeface="Wingdings" pitchFamily="2" charset="2"/>
              <a:buChar char="§"/>
              <a:defRPr/>
            </a:pPr>
            <a:r>
              <a:rPr lang="en-US" sz="2200" dirty="0">
                <a:latin typeface="Times New Roman" panose="02020603050405020304" pitchFamily="18" charset="0"/>
                <a:cs typeface="Times New Roman" panose="02020603050405020304" pitchFamily="18" charset="0"/>
              </a:rPr>
              <a:t>1-3 months of oral iron </a:t>
            </a:r>
          </a:p>
          <a:p>
            <a:pPr marL="800100" lvl="1" indent="-342900">
              <a:spcAft>
                <a:spcPts val="1200"/>
              </a:spcAft>
              <a:buFont typeface="Wingdings" pitchFamily="2" charset="2"/>
              <a:buChar char="§"/>
              <a:defRPr/>
            </a:pPr>
            <a:r>
              <a:rPr lang="en-US" sz="2200" dirty="0">
                <a:latin typeface="Times New Roman" panose="02020603050405020304" pitchFamily="18" charset="0"/>
                <a:cs typeface="Times New Roman" panose="02020603050405020304" pitchFamily="18" charset="0"/>
              </a:rPr>
              <a:t>Choice of route should be chosen based on severity of iron deficiency, ongoing blood losses, iron status tests, Hgb concentration, ESA responsiveness, ESA dose and clinical </a:t>
            </a:r>
            <a:r>
              <a:rPr lang="en-US" sz="2200" dirty="0" err="1">
                <a:latin typeface="Times New Roman" panose="02020603050405020304" pitchFamily="18" charset="0"/>
                <a:cs typeface="Times New Roman" panose="02020603050405020304" pitchFamily="18" charset="0"/>
              </a:rPr>
              <a:t>statu</a:t>
            </a:r>
            <a:endParaRPr lang="en-US" sz="2400" dirty="0">
              <a:latin typeface="Times New Roman" panose="02020603050405020304" pitchFamily="18" charset="0"/>
              <a:cs typeface="Times New Roman" panose="02020603050405020304" pitchFamily="18" charset="0"/>
            </a:endParaRPr>
          </a:p>
          <a:p>
            <a:pPr marL="285750" indent="-285750">
              <a:spcAft>
                <a:spcPts val="12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Hemodialysis patients (HD)</a:t>
            </a:r>
          </a:p>
          <a:p>
            <a:pPr marL="285750" indent="-285750">
              <a:spcAft>
                <a:spcPts val="12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Trial of IV iron</a:t>
            </a:r>
          </a:p>
        </p:txBody>
      </p:sp>
      <p:sp>
        <p:nvSpPr>
          <p:cNvPr id="6" name="TextBox 5">
            <a:extLst>
              <a:ext uri="{FF2B5EF4-FFF2-40B4-BE49-F238E27FC236}">
                <a16:creationId xmlns:a16="http://schemas.microsoft.com/office/drawing/2014/main" id="{2397F726-D7D9-BB4A-BCC0-396E06CDA865}"/>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31 of 68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76B9453F-5084-8043-B390-696FA898C6BD}"/>
              </a:ext>
            </a:extLst>
          </p:cNvPr>
          <p:cNvSpPr>
            <a:spLocks noChangeArrowheads="1"/>
          </p:cNvSpPr>
          <p:nvPr/>
        </p:nvSpPr>
        <p:spPr bwMode="auto">
          <a:xfrm>
            <a:off x="0" y="-62787"/>
            <a:ext cx="119316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dirty="0">
                <a:solidFill>
                  <a:schemeClr val="bg1"/>
                </a:solidFill>
                <a:latin typeface="Times New Roman" panose="02020603050405020304" pitchFamily="18" charset="0"/>
                <a:cs typeface="Times New Roman" panose="02020603050405020304" pitchFamily="18" charset="0"/>
              </a:rPr>
              <a:t>Amount of elemental iron differs between </a:t>
            </a:r>
          </a:p>
          <a:p>
            <a:pPr algn="ctr">
              <a:spcBef>
                <a:spcPct val="0"/>
              </a:spcBef>
              <a:buClrTx/>
              <a:buFontTx/>
              <a:buNone/>
            </a:pPr>
            <a:r>
              <a:rPr lang="en-US" altLang="en-US" sz="4000" b="1" dirty="0">
                <a:solidFill>
                  <a:schemeClr val="bg1"/>
                </a:solidFill>
                <a:latin typeface="Times New Roman" panose="02020603050405020304" pitchFamily="18" charset="0"/>
                <a:cs typeface="Times New Roman" panose="02020603050405020304" pitchFamily="18" charset="0"/>
              </a:rPr>
              <a:t>oral iron supplements</a:t>
            </a:r>
          </a:p>
        </p:txBody>
      </p:sp>
      <p:sp>
        <p:nvSpPr>
          <p:cNvPr id="7" name="TextBox 6">
            <a:extLst>
              <a:ext uri="{FF2B5EF4-FFF2-40B4-BE49-F238E27FC236}">
                <a16:creationId xmlns:a16="http://schemas.microsoft.com/office/drawing/2014/main" id="{37FCFC3F-37BF-B14F-9FA8-D498280FD4F4}"/>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32 of 68 </a:t>
            </a:r>
          </a:p>
        </p:txBody>
      </p:sp>
      <p:sp>
        <p:nvSpPr>
          <p:cNvPr id="4" name="Rectangle 3">
            <a:extLst>
              <a:ext uri="{FF2B5EF4-FFF2-40B4-BE49-F238E27FC236}">
                <a16:creationId xmlns:a16="http://schemas.microsoft.com/office/drawing/2014/main" id="{47B4F09A-987D-B841-804C-5900E1DC7FB4}"/>
              </a:ext>
            </a:extLst>
          </p:cNvPr>
          <p:cNvSpPr/>
          <p:nvPr/>
        </p:nvSpPr>
        <p:spPr>
          <a:xfrm>
            <a:off x="2494194" y="1956715"/>
            <a:ext cx="8544732" cy="1692771"/>
          </a:xfrm>
          <a:prstGeom prst="rect">
            <a:avLst/>
          </a:prstGeom>
        </p:spPr>
        <p:txBody>
          <a:bodyPr wrap="square">
            <a:spAutoFit/>
          </a:bodyPr>
          <a:lstStyle/>
          <a:p>
            <a:pPr marL="285750" indent="-285750">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Absorption:  Ferrous</a:t>
            </a:r>
            <a:r>
              <a:rPr lang="en-US" altLang="en-US" sz="2200" baseline="30000" dirty="0">
                <a:latin typeface="Times New Roman" panose="02020603050405020304" pitchFamily="18" charset="0"/>
                <a:cs typeface="Times New Roman" panose="02020603050405020304" pitchFamily="18" charset="0"/>
              </a:rPr>
              <a:t>+2</a:t>
            </a:r>
            <a:r>
              <a:rPr lang="en-US" altLang="en-US" sz="2200" dirty="0">
                <a:latin typeface="Times New Roman" panose="02020603050405020304" pitchFamily="18" charset="0"/>
                <a:cs typeface="Times New Roman" panose="02020603050405020304" pitchFamily="18" charset="0"/>
              </a:rPr>
              <a:t> iron &gt; ferric</a:t>
            </a:r>
            <a:r>
              <a:rPr lang="en-US" altLang="en-US" sz="2200" baseline="30000" dirty="0">
                <a:latin typeface="Times New Roman" panose="02020603050405020304" pitchFamily="18" charset="0"/>
                <a:cs typeface="Times New Roman" panose="02020603050405020304" pitchFamily="18" charset="0"/>
              </a:rPr>
              <a:t>+3</a:t>
            </a:r>
            <a:r>
              <a:rPr lang="en-US" altLang="en-US" sz="2200" dirty="0">
                <a:latin typeface="Times New Roman" panose="02020603050405020304" pitchFamily="18" charset="0"/>
                <a:cs typeface="Times New Roman" panose="02020603050405020304" pitchFamily="18" charset="0"/>
              </a:rPr>
              <a:t> iron</a:t>
            </a:r>
          </a:p>
          <a:p>
            <a:pPr marL="285750" indent="-285750">
              <a:buFont typeface="Arial" panose="020B0604020202020204" pitchFamily="34" charset="0"/>
              <a:buChar char="•"/>
            </a:pPr>
            <a:r>
              <a:rPr lang="en-US" altLang="en-US" sz="2200" dirty="0">
                <a:latin typeface="Times New Roman" panose="02020603050405020304" pitchFamily="18" charset="0"/>
                <a:cs typeface="Times New Roman" panose="02020603050405020304" pitchFamily="18" charset="0"/>
              </a:rPr>
              <a:t>A 325 mg dose of: </a:t>
            </a:r>
          </a:p>
          <a:p>
            <a:pPr marL="742950" lvl="1" indent="-285750">
              <a:buFont typeface="Wingdings" pitchFamily="2" charset="2"/>
              <a:buChar char="§"/>
            </a:pPr>
            <a:r>
              <a:rPr lang="en-US" altLang="en-US" sz="2000" dirty="0">
                <a:latin typeface="Times New Roman" panose="02020603050405020304" pitchFamily="18" charset="0"/>
                <a:cs typeface="Times New Roman" panose="02020603050405020304" pitchFamily="18" charset="0"/>
              </a:rPr>
              <a:t>Ferrous fumarate has 108 mg elemental iron (33%).</a:t>
            </a:r>
          </a:p>
          <a:p>
            <a:pPr marL="742950" lvl="1" indent="-285750">
              <a:buFont typeface="Wingdings" pitchFamily="2" charset="2"/>
              <a:buChar char="§"/>
            </a:pPr>
            <a:r>
              <a:rPr lang="en-US" altLang="en-US" sz="2000" dirty="0">
                <a:latin typeface="Times New Roman" panose="02020603050405020304" pitchFamily="18" charset="0"/>
                <a:cs typeface="Times New Roman" panose="02020603050405020304" pitchFamily="18" charset="0"/>
              </a:rPr>
              <a:t>Ferrous sulfate has 65 mg elemental iron (20%).</a:t>
            </a:r>
          </a:p>
          <a:p>
            <a:pPr marL="742950" lvl="1" indent="-285750">
              <a:buFont typeface="Wingdings" pitchFamily="2" charset="2"/>
              <a:buChar char="§"/>
            </a:pPr>
            <a:r>
              <a:rPr lang="en-US" altLang="en-US" sz="2000" dirty="0">
                <a:latin typeface="Times New Roman" panose="02020603050405020304" pitchFamily="18" charset="0"/>
                <a:cs typeface="Times New Roman" panose="02020603050405020304" pitchFamily="18" charset="0"/>
              </a:rPr>
              <a:t>Ferrous gluconate has 35 mg elemental iron (12%).</a:t>
            </a:r>
          </a:p>
        </p:txBody>
      </p:sp>
      <p:sp>
        <p:nvSpPr>
          <p:cNvPr id="2" name="Rectangle 1">
            <a:extLst>
              <a:ext uri="{FF2B5EF4-FFF2-40B4-BE49-F238E27FC236}">
                <a16:creationId xmlns:a16="http://schemas.microsoft.com/office/drawing/2014/main" id="{2A440D63-018A-5E4A-9765-54A481DBA068}"/>
              </a:ext>
            </a:extLst>
          </p:cNvPr>
          <p:cNvSpPr/>
          <p:nvPr/>
        </p:nvSpPr>
        <p:spPr>
          <a:xfrm>
            <a:off x="6029993" y="5672572"/>
            <a:ext cx="6272463" cy="276999"/>
          </a:xfrm>
          <a:prstGeom prst="rect">
            <a:avLst/>
          </a:prstGeom>
        </p:spPr>
        <p:txBody>
          <a:bodyPr wrap="square">
            <a:spAutoFit/>
          </a:bodyPr>
          <a:lstStyle/>
          <a:p>
            <a:pPr marL="0" indent="0">
              <a:buNone/>
            </a:pP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Reference</a:t>
            </a:r>
            <a:r>
              <a:rPr lang="en-US" altLang="en-US" sz="1200" dirty="0">
                <a:latin typeface="Times New Roman" panose="02020603050405020304" pitchFamily="18" charset="0"/>
                <a:ea typeface="Verdana" panose="020B0604030504040204" pitchFamily="34" charset="0"/>
                <a:cs typeface="Times New Roman" panose="02020603050405020304" pitchFamily="18" charset="0"/>
              </a:rPr>
              <a:t>: </a:t>
            </a:r>
            <a:r>
              <a:rPr lang="en-US" altLang="en-US" sz="1200" dirty="0">
                <a:latin typeface="Times New Roman" panose="02020603050405020304" pitchFamily="18" charset="0"/>
                <a:ea typeface="Verdana" panose="020B0604030504040204" pitchFamily="34" charset="0"/>
                <a:cs typeface="Times New Roman" panose="02020603050405020304" pitchFamily="18" charset="0"/>
                <a:hlinkClick r:id="rId2"/>
              </a:rPr>
              <a:t>http://www.anemia.org</a:t>
            </a:r>
            <a:r>
              <a:rPr lang="en-US" altLang="en-US" sz="1200" dirty="0">
                <a:latin typeface="Times New Roman" panose="02020603050405020304" pitchFamily="18" charset="0"/>
                <a:ea typeface="Verdana" panose="020B0604030504040204" pitchFamily="34" charset="0"/>
                <a:cs typeface="Times New Roman" panose="02020603050405020304" pitchFamily="18" charset="0"/>
              </a:rPr>
              <a:t>  </a:t>
            </a:r>
            <a:r>
              <a:rPr lang="en-US" altLang="en-US" sz="1200" i="1"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A Physician’s Guide to Oral Iron Supplementation</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Nov 2008.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FB076F44-FA53-DC41-A652-32DD0C47B9CA}"/>
              </a:ext>
            </a:extLst>
          </p:cNvPr>
          <p:cNvSpPr>
            <a:spLocks noChangeArrowheads="1"/>
          </p:cNvSpPr>
          <p:nvPr/>
        </p:nvSpPr>
        <p:spPr bwMode="auto">
          <a:xfrm>
            <a:off x="1" y="-62787"/>
            <a:ext cx="1219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What needs to be considered before </a:t>
            </a:r>
            <a:br>
              <a:rPr lang="en-US" altLang="en-US" sz="4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br>
            <a:r>
              <a:rPr lang="en-US" altLang="en-US" sz="4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starting oral iron?</a:t>
            </a:r>
          </a:p>
        </p:txBody>
      </p:sp>
      <p:sp>
        <p:nvSpPr>
          <p:cNvPr id="6" name="TextBox 5">
            <a:extLst>
              <a:ext uri="{FF2B5EF4-FFF2-40B4-BE49-F238E27FC236}">
                <a16:creationId xmlns:a16="http://schemas.microsoft.com/office/drawing/2014/main" id="{F8F59858-8AA6-DF4B-B803-4A2B3FBC4BE8}"/>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33 of 68 </a:t>
            </a:r>
          </a:p>
        </p:txBody>
      </p:sp>
      <p:graphicFrame>
        <p:nvGraphicFramePr>
          <p:cNvPr id="5" name="Content Placeholder 3">
            <a:extLst>
              <a:ext uri="{FF2B5EF4-FFF2-40B4-BE49-F238E27FC236}">
                <a16:creationId xmlns:a16="http://schemas.microsoft.com/office/drawing/2014/main" id="{7279A5CE-2D32-6B4D-9BB5-02163E2F5777}"/>
              </a:ext>
            </a:extLst>
          </p:cNvPr>
          <p:cNvGraphicFramePr>
            <a:graphicFrameLocks noGrp="1"/>
          </p:cNvGraphicFramePr>
          <p:nvPr>
            <p:ph idx="1"/>
            <p:extLst>
              <p:ext uri="{D42A27DB-BD31-4B8C-83A1-F6EECF244321}">
                <p14:modId xmlns:p14="http://schemas.microsoft.com/office/powerpoint/2010/main" val="2680960796"/>
              </p:ext>
            </p:extLst>
          </p:nvPr>
        </p:nvGraphicFramePr>
        <p:xfrm>
          <a:off x="2059379" y="1639715"/>
          <a:ext cx="8082146" cy="3570332"/>
        </p:xfrm>
        <a:graphic>
          <a:graphicData uri="http://schemas.openxmlformats.org/drawingml/2006/table">
            <a:tbl>
              <a:tblPr firstRow="1" bandRow="1">
                <a:tableStyleId>{5C22544A-7EE6-4342-B048-85BDC9FD1C3A}</a:tableStyleId>
              </a:tblPr>
              <a:tblGrid>
                <a:gridCol w="3544944">
                  <a:extLst>
                    <a:ext uri="{9D8B030D-6E8A-4147-A177-3AD203B41FA5}">
                      <a16:colId xmlns:a16="http://schemas.microsoft.com/office/drawing/2014/main" val="20000"/>
                    </a:ext>
                  </a:extLst>
                </a:gridCol>
                <a:gridCol w="4537202">
                  <a:extLst>
                    <a:ext uri="{9D8B030D-6E8A-4147-A177-3AD203B41FA5}">
                      <a16:colId xmlns:a16="http://schemas.microsoft.com/office/drawing/2014/main" val="20001"/>
                    </a:ext>
                  </a:extLst>
                </a:gridCol>
              </a:tblGrid>
              <a:tr h="400976">
                <a:tc gridSpan="2">
                  <a:txBody>
                    <a:bodyPr/>
                    <a:lstStyle/>
                    <a:p>
                      <a:pPr algn="ctr"/>
                      <a:r>
                        <a:rPr lang="en-US" sz="1900" dirty="0">
                          <a:latin typeface="Times New Roman" panose="02020603050405020304" pitchFamily="18" charset="0"/>
                          <a:cs typeface="Times New Roman" panose="02020603050405020304" pitchFamily="18" charset="0"/>
                        </a:rPr>
                        <a:t>Use of Oral Iron</a:t>
                      </a:r>
                    </a:p>
                  </a:txBody>
                  <a:tcPr marL="98871" marR="98871" marT="49435" marB="49435">
                    <a:solidFill>
                      <a:srgbClr val="235688"/>
                    </a:solidFill>
                  </a:tcPr>
                </a:tc>
                <a:tc hMerge="1">
                  <a:txBody>
                    <a:bodyPr/>
                    <a:lstStyle/>
                    <a:p>
                      <a:endParaRPr lang="en-US" dirty="0"/>
                    </a:p>
                  </a:txBody>
                  <a:tcPr/>
                </a:tc>
                <a:extLst>
                  <a:ext uri="{0D108BD9-81ED-4DB2-BD59-A6C34878D82A}">
                    <a16:rowId xmlns:a16="http://schemas.microsoft.com/office/drawing/2014/main" val="10000"/>
                  </a:ext>
                </a:extLst>
              </a:tr>
              <a:tr h="400976">
                <a:tc>
                  <a:txBody>
                    <a:bodyPr/>
                    <a:lstStyle/>
                    <a:p>
                      <a:pPr marL="0" indent="0" algn="ctr">
                        <a:buFont typeface="Arial" panose="020B0604020202020204" pitchFamily="34" charset="0"/>
                        <a:buNone/>
                      </a:pPr>
                      <a:r>
                        <a:rPr lang="en-US" sz="1900" dirty="0">
                          <a:latin typeface="Times New Roman" panose="02020603050405020304" pitchFamily="18" charset="0"/>
                          <a:cs typeface="Times New Roman" panose="02020603050405020304" pitchFamily="18" charset="0"/>
                        </a:rPr>
                        <a:t>Pros</a:t>
                      </a:r>
                    </a:p>
                  </a:txBody>
                  <a:tcPr marL="98871" marR="98871" marT="49435" marB="49435">
                    <a:solidFill>
                      <a:srgbClr val="235688">
                        <a:alpha val="39000"/>
                      </a:srgbClr>
                    </a:solidFill>
                  </a:tcPr>
                </a:tc>
                <a:tc>
                  <a:txBody>
                    <a:bodyPr/>
                    <a:lstStyle/>
                    <a:p>
                      <a:pPr algn="ctr"/>
                      <a:r>
                        <a:rPr lang="en-US" sz="1900" dirty="0">
                          <a:latin typeface="Times New Roman" panose="02020603050405020304" pitchFamily="18" charset="0"/>
                          <a:cs typeface="Times New Roman" panose="02020603050405020304" pitchFamily="18" charset="0"/>
                        </a:rPr>
                        <a:t>Cons</a:t>
                      </a:r>
                    </a:p>
                  </a:txBody>
                  <a:tcPr marL="98871" marR="98871" marT="49435" marB="49435">
                    <a:solidFill>
                      <a:srgbClr val="235688">
                        <a:alpha val="39000"/>
                      </a:srgbClr>
                    </a:solidFill>
                  </a:tcPr>
                </a:tc>
                <a:extLst>
                  <a:ext uri="{0D108BD9-81ED-4DB2-BD59-A6C34878D82A}">
                    <a16:rowId xmlns:a16="http://schemas.microsoft.com/office/drawing/2014/main" val="10001"/>
                  </a:ext>
                </a:extLst>
              </a:tr>
              <a:tr h="2768380">
                <a:tc>
                  <a:txBody>
                    <a:bodyPr/>
                    <a:lstStyle/>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No IV access needed</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Orally absorbed (regulated)  </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Convenient</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Inexpensive</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Utilizes normal iron physiology pathways therefore avoiding potential safety changes with IV iron</a:t>
                      </a:r>
                    </a:p>
                    <a:p>
                      <a:pPr marL="285750" indent="-28575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txBody>
                  <a:tcPr marL="98871" marR="98871" marT="49435" marB="49435">
                    <a:solidFill>
                      <a:srgbClr val="235688">
                        <a:alpha val="13000"/>
                      </a:srgb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GI adverse effects common (nausea, constipation, diarrhea)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Poor tolerability and adherence common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Limited bioavailability of most oral iron preparations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Food reduces iron absorption (need acidic gastric pH)</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Takes months  to replete iron stores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Darkens stools, may mask GI bleeding</a:t>
                      </a:r>
                    </a:p>
                  </a:txBody>
                  <a:tcPr marL="98871" marR="98871" marT="49435" marB="49435">
                    <a:solidFill>
                      <a:srgbClr val="235688">
                        <a:alpha val="13000"/>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2EC3CFF4-2BBA-434D-8418-DBDEB4CE7ABC}"/>
              </a:ext>
            </a:extLst>
          </p:cNvPr>
          <p:cNvSpPr>
            <a:spLocks noChangeArrowheads="1"/>
          </p:cNvSpPr>
          <p:nvPr/>
        </p:nvSpPr>
        <p:spPr bwMode="auto">
          <a:xfrm>
            <a:off x="0" y="0"/>
            <a:ext cx="12188952" cy="11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dirty="0">
                <a:solidFill>
                  <a:schemeClr val="bg1"/>
                </a:solidFill>
                <a:latin typeface="Times New Roman" panose="02020603050405020304" pitchFamily="18" charset="0"/>
                <a:cs typeface="Times New Roman" panose="02020603050405020304" pitchFamily="18" charset="0"/>
              </a:rPr>
              <a:t>Tips on oral iron supplements</a:t>
            </a:r>
          </a:p>
        </p:txBody>
      </p:sp>
      <p:sp>
        <p:nvSpPr>
          <p:cNvPr id="5" name="TextBox 4">
            <a:extLst>
              <a:ext uri="{FF2B5EF4-FFF2-40B4-BE49-F238E27FC236}">
                <a16:creationId xmlns:a16="http://schemas.microsoft.com/office/drawing/2014/main" id="{1DD6CF32-4F8A-1B48-843E-F17BC8C4EC0E}"/>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34 of 68 </a:t>
            </a:r>
          </a:p>
        </p:txBody>
      </p:sp>
      <p:sp>
        <p:nvSpPr>
          <p:cNvPr id="2" name="Rectangle 1">
            <a:extLst>
              <a:ext uri="{FF2B5EF4-FFF2-40B4-BE49-F238E27FC236}">
                <a16:creationId xmlns:a16="http://schemas.microsoft.com/office/drawing/2014/main" id="{73387899-6619-AF45-8019-98A69AAA7A44}"/>
              </a:ext>
            </a:extLst>
          </p:cNvPr>
          <p:cNvSpPr/>
          <p:nvPr/>
        </p:nvSpPr>
        <p:spPr>
          <a:xfrm>
            <a:off x="3135630" y="1241135"/>
            <a:ext cx="6096000" cy="4508927"/>
          </a:xfrm>
          <a:prstGeom prst="rect">
            <a:avLst/>
          </a:prstGeom>
        </p:spPr>
        <p:txBody>
          <a:bodyPr wrap="square">
            <a:spAutoFit/>
          </a:bodyPr>
          <a:lstStyle/>
          <a:p>
            <a:pPr>
              <a:defRPr/>
            </a:pPr>
            <a:r>
              <a:rPr lang="en-US" sz="2200" b="1" dirty="0">
                <a:latin typeface="Times New Roman" panose="02020603050405020304" pitchFamily="18" charset="0"/>
                <a:cs typeface="Times New Roman" panose="02020603050405020304" pitchFamily="18" charset="0"/>
              </a:rPr>
              <a:t>Impaired absorption with: </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Caffeinated beverages (especially tea)</a:t>
            </a:r>
          </a:p>
          <a:p>
            <a:pPr marL="285750" indent="-285750">
              <a:spcAft>
                <a:spcPts val="600"/>
              </a:spcAft>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Calcium (foods and beverages, supplements)</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Antacids</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H-2 receptor blockers</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Proton pump inhibitors</a:t>
            </a:r>
          </a:p>
          <a:p>
            <a:pPr marL="285750" indent="-285750">
              <a:buFont typeface="Arial" panose="020B0604020202020204" pitchFamily="34" charset="0"/>
              <a:buChar char="•"/>
              <a:defRPr/>
            </a:pPr>
            <a:endParaRPr lang="en-US" b="1" dirty="0">
              <a:latin typeface="Times New Roman" panose="02020603050405020304" pitchFamily="18" charset="0"/>
              <a:cs typeface="Times New Roman" panose="02020603050405020304" pitchFamily="18" charset="0"/>
            </a:endParaRPr>
          </a:p>
          <a:p>
            <a:pPr>
              <a:defRPr/>
            </a:pPr>
            <a:r>
              <a:rPr lang="en-US" sz="2200" b="1" dirty="0">
                <a:latin typeface="Times New Roman" panose="02020603050405020304" pitchFamily="18" charset="0"/>
                <a:cs typeface="Times New Roman" panose="02020603050405020304" pitchFamily="18" charset="0"/>
              </a:rPr>
              <a:t>Consider:</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Start with half of the  recommended dose, gradually increase.</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Take with food.</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Try different preparation.</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Take in divided doses.</a:t>
            </a:r>
          </a:p>
          <a:p>
            <a:pPr marL="285750" indent="-285750">
              <a:buFont typeface="Arial" panose="020B0604020202020204" pitchFamily="34" charset="0"/>
              <a:buChar char="•"/>
              <a:defRPr/>
            </a:pPr>
            <a:r>
              <a:rPr lang="en-US" sz="2000" dirty="0">
                <a:latin typeface="Times New Roman" panose="02020603050405020304" pitchFamily="18" charset="0"/>
                <a:cs typeface="Times New Roman" panose="02020603050405020304" pitchFamily="18" charset="0"/>
              </a:rPr>
              <a:t>Stool softener may help.</a:t>
            </a:r>
          </a:p>
        </p:txBody>
      </p:sp>
      <p:sp>
        <p:nvSpPr>
          <p:cNvPr id="3" name="Rectangle 2">
            <a:extLst>
              <a:ext uri="{FF2B5EF4-FFF2-40B4-BE49-F238E27FC236}">
                <a16:creationId xmlns:a16="http://schemas.microsoft.com/office/drawing/2014/main" id="{B455638E-4558-364C-97A9-668E2D477C8E}"/>
              </a:ext>
            </a:extLst>
          </p:cNvPr>
          <p:cNvSpPr/>
          <p:nvPr/>
        </p:nvSpPr>
        <p:spPr>
          <a:xfrm>
            <a:off x="5990702" y="5661437"/>
            <a:ext cx="6183630" cy="276999"/>
          </a:xfrm>
          <a:prstGeom prst="rect">
            <a:avLst/>
          </a:prstGeom>
        </p:spPr>
        <p:txBody>
          <a:bodyPr wrap="square">
            <a:spAutoFit/>
          </a:bodyPr>
          <a:lstStyle/>
          <a:p>
            <a:r>
              <a:rPr lang="en-US" altLang="en-US" sz="1200" dirty="0">
                <a:solidFill>
                  <a:schemeClr val="bg2">
                    <a:lumMod val="50000"/>
                  </a:schemeClr>
                </a:solidFill>
                <a:latin typeface="Times New Roman" panose="02020603050405020304" pitchFamily="18" charset="0"/>
                <a:ea typeface="ＭＳ Ｐゴシック" pitchFamily="34" charset="-128"/>
                <a:cs typeface="Times New Roman" panose="02020603050405020304" pitchFamily="18" charset="0"/>
              </a:rPr>
              <a:t>Reference: </a:t>
            </a:r>
            <a:r>
              <a:rPr lang="en-US" altLang="en-US" sz="1200" dirty="0">
                <a:latin typeface="Times New Roman" panose="02020603050405020304" pitchFamily="18" charset="0"/>
                <a:ea typeface="ＭＳ Ｐゴシック" pitchFamily="34" charset="-128"/>
                <a:cs typeface="Times New Roman" panose="02020603050405020304" pitchFamily="18" charset="0"/>
                <a:hlinkClick r:id="rId2"/>
              </a:rPr>
              <a:t>http://www.anemia.org</a:t>
            </a:r>
            <a:r>
              <a:rPr lang="en-US" altLang="en-US" sz="1200" dirty="0">
                <a:latin typeface="Times New Roman" panose="02020603050405020304" pitchFamily="18" charset="0"/>
                <a:ea typeface="ＭＳ Ｐゴシック" pitchFamily="34" charset="-128"/>
                <a:cs typeface="Times New Roman" panose="02020603050405020304" pitchFamily="18" charset="0"/>
              </a:rPr>
              <a:t>  </a:t>
            </a:r>
            <a:r>
              <a:rPr lang="en-US" altLang="en-US" sz="1200" i="1" dirty="0">
                <a:solidFill>
                  <a:schemeClr val="bg2">
                    <a:lumMod val="50000"/>
                  </a:schemeClr>
                </a:solidFill>
                <a:latin typeface="Times New Roman" panose="02020603050405020304" pitchFamily="18" charset="0"/>
                <a:ea typeface="ＭＳ Ｐゴシック" pitchFamily="34" charset="-128"/>
                <a:cs typeface="Times New Roman" panose="02020603050405020304" pitchFamily="18" charset="0"/>
              </a:rPr>
              <a:t>A Physician’s Guide to Oral Iron Supplementation</a:t>
            </a:r>
            <a:r>
              <a:rPr lang="en-US" altLang="en-US" sz="1200" dirty="0">
                <a:solidFill>
                  <a:schemeClr val="bg2">
                    <a:lumMod val="50000"/>
                  </a:schemeClr>
                </a:solidFill>
                <a:latin typeface="Times New Roman" panose="02020603050405020304" pitchFamily="18" charset="0"/>
                <a:ea typeface="ＭＳ Ｐゴシック" pitchFamily="34" charset="-128"/>
                <a:cs typeface="Times New Roman" panose="02020603050405020304" pitchFamily="18" charset="0"/>
              </a:rPr>
              <a:t>. Nov 2008.</a:t>
            </a:r>
          </a:p>
        </p:txBody>
      </p:sp>
    </p:spTree>
    <p:extLst>
      <p:ext uri="{BB962C8B-B14F-4D97-AF65-F5344CB8AC3E}">
        <p14:creationId xmlns:p14="http://schemas.microsoft.com/office/powerpoint/2010/main" val="3472997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a:extLst>
              <a:ext uri="{FF2B5EF4-FFF2-40B4-BE49-F238E27FC236}">
                <a16:creationId xmlns:a16="http://schemas.microsoft.com/office/drawing/2014/main" id="{E4DAA8C6-6B7B-154C-A125-37525A88F3CA}"/>
              </a:ext>
            </a:extLst>
          </p:cNvPr>
          <p:cNvSpPr>
            <a:spLocks noGrp="1" noChangeArrowheads="1"/>
          </p:cNvSpPr>
          <p:nvPr>
            <p:ph type="title"/>
          </p:nvPr>
        </p:nvSpPr>
        <p:spPr>
          <a:xfrm>
            <a:off x="0" y="0"/>
            <a:ext cx="12192000" cy="1197864"/>
          </a:xfrm>
        </p:spPr>
        <p:txBody>
          <a:bodyPr>
            <a:no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Take iron supplement separate from </a:t>
            </a:r>
            <a:br>
              <a:rPr lang="en-US" altLang="en-US" sz="4000" b="1" dirty="0">
                <a:latin typeface="Times New Roman" panose="02020603050405020304" pitchFamily="18" charset="0"/>
                <a:cs typeface="Times New Roman" panose="02020603050405020304" pitchFamily="18" charset="0"/>
              </a:rPr>
            </a:br>
            <a:r>
              <a:rPr lang="en-US" altLang="en-US" sz="4000" b="1" dirty="0">
                <a:latin typeface="Times New Roman" panose="02020603050405020304" pitchFamily="18" charset="0"/>
                <a:cs typeface="Times New Roman" panose="02020603050405020304" pitchFamily="18" charset="0"/>
              </a:rPr>
              <a:t>calcium-based phosphate binders</a:t>
            </a:r>
          </a:p>
        </p:txBody>
      </p:sp>
      <p:sp>
        <p:nvSpPr>
          <p:cNvPr id="6" name="TextBox 5">
            <a:extLst>
              <a:ext uri="{FF2B5EF4-FFF2-40B4-BE49-F238E27FC236}">
                <a16:creationId xmlns:a16="http://schemas.microsoft.com/office/drawing/2014/main" id="{429859A7-B804-4745-9F07-07E6949A50E2}"/>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35 of 68 </a:t>
            </a:r>
          </a:p>
        </p:txBody>
      </p:sp>
      <p:sp>
        <p:nvSpPr>
          <p:cNvPr id="2" name="Rectangle 1">
            <a:extLst>
              <a:ext uri="{FF2B5EF4-FFF2-40B4-BE49-F238E27FC236}">
                <a16:creationId xmlns:a16="http://schemas.microsoft.com/office/drawing/2014/main" id="{A54CEFF6-BA96-B54E-92DC-F168C8DB24AB}"/>
              </a:ext>
            </a:extLst>
          </p:cNvPr>
          <p:cNvSpPr/>
          <p:nvPr/>
        </p:nvSpPr>
        <p:spPr>
          <a:xfrm>
            <a:off x="2412422" y="1876376"/>
            <a:ext cx="7542415" cy="2369880"/>
          </a:xfrm>
          <a:prstGeom prst="rect">
            <a:avLst/>
          </a:prstGeom>
        </p:spPr>
        <p:txBody>
          <a:bodyPr wrap="square">
            <a:spAutoFit/>
          </a:bodyPr>
          <a:lstStyle/>
          <a:p>
            <a:pPr marL="285750" indent="-285750" eaLnBrk="1" hangingPunct="1">
              <a:spcAft>
                <a:spcPts val="600"/>
              </a:spcAft>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Calcium supplements may be prescribed with meals to bind dietary phosphorus. </a:t>
            </a:r>
          </a:p>
          <a:p>
            <a:pPr marL="742950" lvl="1" indent="-285750" eaLnBrk="1" hangingPunct="1">
              <a:buFont typeface="Wingdings" pitchFamily="2" charset="2"/>
              <a:buChar char="§"/>
            </a:pPr>
            <a:r>
              <a:rPr lang="en-US" altLang="en-US" sz="2200" dirty="0">
                <a:latin typeface="Times New Roman" panose="02020603050405020304" pitchFamily="18" charset="0"/>
                <a:ea typeface="ＭＳ Ｐゴシック" pitchFamily="34" charset="-128"/>
                <a:cs typeface="Times New Roman" panose="02020603050405020304" pitchFamily="18" charset="0"/>
              </a:rPr>
              <a:t>Calcium may interfere with iron absorption. </a:t>
            </a:r>
          </a:p>
          <a:p>
            <a:pPr marL="285750" indent="-285750" eaLnBrk="1" hangingPunct="1">
              <a:spcAft>
                <a:spcPts val="600"/>
              </a:spcAft>
              <a:buFont typeface="Arial" panose="020B0604020202020204" pitchFamily="34" charset="0"/>
              <a:buChar char="•"/>
            </a:pPr>
            <a:r>
              <a:rPr lang="en-US" altLang="en-US" sz="2400" dirty="0">
                <a:latin typeface="Times New Roman" panose="02020603050405020304" pitchFamily="18" charset="0"/>
                <a:ea typeface="ＭＳ Ｐゴシック" pitchFamily="34" charset="-128"/>
                <a:cs typeface="Times New Roman" panose="02020603050405020304" pitchFamily="18" charset="0"/>
              </a:rPr>
              <a:t>Indications of when to take iron supplements:</a:t>
            </a:r>
            <a:endParaRPr lang="en-US" altLang="en-US" dirty="0">
              <a:latin typeface="Times New Roman" panose="02020603050405020304" pitchFamily="18" charset="0"/>
              <a:ea typeface="ＭＳ Ｐゴシック" pitchFamily="34" charset="-128"/>
              <a:cs typeface="Times New Roman" panose="02020603050405020304" pitchFamily="18" charset="0"/>
            </a:endParaRPr>
          </a:p>
          <a:p>
            <a:pPr marL="742950" lvl="1" indent="-285750" eaLnBrk="1" hangingPunct="1">
              <a:spcAft>
                <a:spcPts val="600"/>
              </a:spcAft>
              <a:buFont typeface="Wingdings" pitchFamily="2" charset="2"/>
              <a:buChar char="§"/>
            </a:pPr>
            <a:r>
              <a:rPr lang="en-US" altLang="en-US" sz="2200" dirty="0">
                <a:latin typeface="Times New Roman" panose="02020603050405020304" pitchFamily="18" charset="0"/>
                <a:ea typeface="ＭＳ Ｐゴシック" pitchFamily="34" charset="-128"/>
                <a:cs typeface="Times New Roman" panose="02020603050405020304" pitchFamily="18" charset="0"/>
              </a:rPr>
              <a:t>Iron absorption is increased when supplement is taken between meals and separate from phosphate binders.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a:extLst>
              <a:ext uri="{FF2B5EF4-FFF2-40B4-BE49-F238E27FC236}">
                <a16:creationId xmlns:a16="http://schemas.microsoft.com/office/drawing/2014/main" id="{8FC200B9-ED8B-D849-855B-9D0F393870F5}"/>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IV Iron may be used in CKD patients</a:t>
            </a:r>
          </a:p>
        </p:txBody>
      </p:sp>
      <p:sp>
        <p:nvSpPr>
          <p:cNvPr id="8" name="TextBox 7">
            <a:extLst>
              <a:ext uri="{FF2B5EF4-FFF2-40B4-BE49-F238E27FC236}">
                <a16:creationId xmlns:a16="http://schemas.microsoft.com/office/drawing/2014/main" id="{565CE167-BAC8-D144-9371-57B0BA2360D5}"/>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36 of 68 </a:t>
            </a:r>
          </a:p>
        </p:txBody>
      </p:sp>
      <p:sp>
        <p:nvSpPr>
          <p:cNvPr id="2" name="Rectangle 1">
            <a:extLst>
              <a:ext uri="{FF2B5EF4-FFF2-40B4-BE49-F238E27FC236}">
                <a16:creationId xmlns:a16="http://schemas.microsoft.com/office/drawing/2014/main" id="{1B6A69A5-A40B-7646-B70E-A2532B6D7A5F}"/>
              </a:ext>
            </a:extLst>
          </p:cNvPr>
          <p:cNvSpPr/>
          <p:nvPr/>
        </p:nvSpPr>
        <p:spPr>
          <a:xfrm>
            <a:off x="180573" y="1247909"/>
            <a:ext cx="5420127" cy="3908762"/>
          </a:xfrm>
          <a:prstGeom prst="rect">
            <a:avLst/>
          </a:prstGeom>
        </p:spPr>
        <p:txBody>
          <a:bodyPr wrap="square">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Five formulations available in the US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IV iron formulations are nanoparticle suspensions comprised of iron oxide cores with carbohydrate shells</a:t>
            </a:r>
          </a:p>
          <a:p>
            <a:pPr marL="742950" lvl="1" indent="-285750">
              <a:buFont typeface="Wingdings" pitchFamily="2" charset="2"/>
              <a:buChar char="§"/>
            </a:pPr>
            <a:r>
              <a:rPr lang="en-US" sz="2000" dirty="0">
                <a:latin typeface="Times New Roman" panose="02020603050405020304" pitchFamily="18" charset="0"/>
                <a:cs typeface="Times New Roman" panose="02020603050405020304" pitchFamily="18" charset="0"/>
              </a:rPr>
              <a:t>Limits free iron plasma, thus reducing toxicity</a:t>
            </a:r>
          </a:p>
          <a:p>
            <a:pPr marL="742950" lvl="1" indent="-285750">
              <a:buFont typeface="Wingdings" pitchFamily="2" charset="2"/>
              <a:buChar char="§"/>
            </a:pPr>
            <a:r>
              <a:rPr lang="en-US" sz="2000" dirty="0">
                <a:latin typeface="Times New Roman" panose="02020603050405020304" pitchFamily="18" charset="0"/>
                <a:cs typeface="Times New Roman" panose="02020603050405020304" pitchFamily="18" charset="0"/>
              </a:rPr>
              <a:t>Metabolized via reticuloendothelial system (i.e. macrophage phagocytosis)</a:t>
            </a:r>
          </a:p>
          <a:p>
            <a:pPr marL="742950" lvl="1" indent="-285750">
              <a:buFont typeface="Wingdings" pitchFamily="2" charset="2"/>
              <a:buChar char="§"/>
            </a:pPr>
            <a:r>
              <a:rPr lang="en-US" sz="2000" dirty="0">
                <a:latin typeface="Times New Roman" panose="02020603050405020304" pitchFamily="18" charset="0"/>
                <a:cs typeface="Times New Roman" panose="02020603050405020304" pitchFamily="18" charset="0"/>
              </a:rPr>
              <a:t>There are unresolved potential bioavailability and safety challenges (related to labile iron) with IV iron formulations </a:t>
            </a:r>
          </a:p>
        </p:txBody>
      </p:sp>
      <p:grpSp>
        <p:nvGrpSpPr>
          <p:cNvPr id="9" name="Group 8">
            <a:extLst>
              <a:ext uri="{FF2B5EF4-FFF2-40B4-BE49-F238E27FC236}">
                <a16:creationId xmlns:a16="http://schemas.microsoft.com/office/drawing/2014/main" id="{3BC8D76A-B383-2443-9384-C81B244EFFCE}"/>
              </a:ext>
            </a:extLst>
          </p:cNvPr>
          <p:cNvGrpSpPr/>
          <p:nvPr/>
        </p:nvGrpSpPr>
        <p:grpSpPr>
          <a:xfrm>
            <a:off x="4427244" y="2069625"/>
            <a:ext cx="7764756" cy="3366671"/>
            <a:chOff x="857647" y="3287567"/>
            <a:chExt cx="8131321" cy="3506031"/>
          </a:xfrm>
        </p:grpSpPr>
        <p:sp>
          <p:nvSpPr>
            <p:cNvPr id="10" name="TextBox 9">
              <a:extLst>
                <a:ext uri="{FF2B5EF4-FFF2-40B4-BE49-F238E27FC236}">
                  <a16:creationId xmlns:a16="http://schemas.microsoft.com/office/drawing/2014/main" id="{5AEBDA4F-CD4B-D147-931F-A3A400D09387}"/>
                </a:ext>
              </a:extLst>
            </p:cNvPr>
            <p:cNvSpPr txBox="1"/>
            <p:nvPr/>
          </p:nvSpPr>
          <p:spPr>
            <a:xfrm>
              <a:off x="857647" y="6248720"/>
              <a:ext cx="2066228" cy="544878"/>
            </a:xfrm>
            <a:prstGeom prst="rect">
              <a:avLst/>
            </a:prstGeom>
            <a:noFill/>
          </p:spPr>
          <p:txBody>
            <a:bodyPr wrap="square" rtlCol="0">
              <a:spAutoFit/>
            </a:bodyPr>
            <a:lstStyle/>
            <a:p>
              <a:pPr algn="ctr"/>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Iron-Carbohydrate</a:t>
              </a:r>
            </a:p>
            <a:p>
              <a:pPr algn="ctr"/>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Complex</a:t>
              </a:r>
            </a:p>
          </p:txBody>
        </p:sp>
        <p:grpSp>
          <p:nvGrpSpPr>
            <p:cNvPr id="11" name="Group 10">
              <a:extLst>
                <a:ext uri="{FF2B5EF4-FFF2-40B4-BE49-F238E27FC236}">
                  <a16:creationId xmlns:a16="http://schemas.microsoft.com/office/drawing/2014/main" id="{75CA28BE-52FF-DC4F-A305-BDDF501D2140}"/>
                </a:ext>
              </a:extLst>
            </p:cNvPr>
            <p:cNvGrpSpPr/>
            <p:nvPr/>
          </p:nvGrpSpPr>
          <p:grpSpPr>
            <a:xfrm>
              <a:off x="1305376" y="3287567"/>
              <a:ext cx="7683592" cy="3330363"/>
              <a:chOff x="954686" y="2949013"/>
              <a:chExt cx="7683592" cy="3330363"/>
            </a:xfrm>
          </p:grpSpPr>
          <p:sp>
            <p:nvSpPr>
              <p:cNvPr id="12" name="Oval 11">
                <a:extLst>
                  <a:ext uri="{FF2B5EF4-FFF2-40B4-BE49-F238E27FC236}">
                    <a16:creationId xmlns:a16="http://schemas.microsoft.com/office/drawing/2014/main" id="{1E6B33B3-3C70-8243-A5CE-4F3060FABFA5}"/>
                  </a:ext>
                </a:extLst>
              </p:cNvPr>
              <p:cNvSpPr/>
              <p:nvPr/>
            </p:nvSpPr>
            <p:spPr>
              <a:xfrm>
                <a:off x="954686" y="5228725"/>
                <a:ext cx="701380" cy="701380"/>
              </a:xfrm>
              <a:prstGeom prst="ellipse">
                <a:avLst/>
              </a:prstGeom>
              <a:solidFill>
                <a:schemeClr val="tx1">
                  <a:lumMod val="50000"/>
                  <a:lumOff val="50000"/>
                </a:schemeClr>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B175645-6F8E-3C47-9EAF-6BE3349B62D3}"/>
                  </a:ext>
                </a:extLst>
              </p:cNvPr>
              <p:cNvSpPr txBox="1"/>
              <p:nvPr/>
            </p:nvSpPr>
            <p:spPr>
              <a:xfrm>
                <a:off x="2186386" y="5164105"/>
                <a:ext cx="1498877" cy="320517"/>
              </a:xfrm>
              <a:prstGeom prst="rect">
                <a:avLst/>
              </a:prstGeom>
              <a:noFill/>
            </p:spPr>
            <p:txBody>
              <a:bodyPr wrap="square" rtlCol="0">
                <a:spAutoFit/>
              </a:bodyPr>
              <a:lstStyle/>
              <a:p>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Phagocytosis</a:t>
                </a:r>
              </a:p>
            </p:txBody>
          </p:sp>
          <p:sp>
            <p:nvSpPr>
              <p:cNvPr id="14" name="Alternate Process 17">
                <a:extLst>
                  <a:ext uri="{FF2B5EF4-FFF2-40B4-BE49-F238E27FC236}">
                    <a16:creationId xmlns:a16="http://schemas.microsoft.com/office/drawing/2014/main" id="{1EFA87ED-7B5A-404A-B41E-1A8227D0881C}"/>
                  </a:ext>
                </a:extLst>
              </p:cNvPr>
              <p:cNvSpPr/>
              <p:nvPr/>
            </p:nvSpPr>
            <p:spPr>
              <a:xfrm>
                <a:off x="4016113" y="5134357"/>
                <a:ext cx="2388482" cy="851628"/>
              </a:xfrm>
              <a:prstGeom prst="flowChartAlternateProcess">
                <a:avLst/>
              </a:prstGeom>
              <a:solidFill>
                <a:schemeClr val="accent3">
                  <a:lumMod val="40000"/>
                  <a:lumOff val="60000"/>
                </a:schemeClr>
              </a:solidFill>
              <a:ln>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Macrophages</a:t>
                </a:r>
              </a:p>
              <a:p>
                <a:pPr algn="ctr"/>
                <a:r>
                  <a:rPr lang="en-US" b="1" dirty="0">
                    <a:solidFill>
                      <a:schemeClr val="tx1"/>
                    </a:solidFill>
                    <a:latin typeface="Times New Roman" panose="02020603050405020304" pitchFamily="18" charset="0"/>
                    <a:cs typeface="Times New Roman" panose="02020603050405020304" pitchFamily="18" charset="0"/>
                  </a:rPr>
                  <a:t>(RES)</a:t>
                </a:r>
              </a:p>
            </p:txBody>
          </p:sp>
          <p:sp>
            <p:nvSpPr>
              <p:cNvPr id="15" name="TextBox 14">
                <a:extLst>
                  <a:ext uri="{FF2B5EF4-FFF2-40B4-BE49-F238E27FC236}">
                    <a16:creationId xmlns:a16="http://schemas.microsoft.com/office/drawing/2014/main" id="{E27736E3-2E79-434A-BBEA-07FF3912DF96}"/>
                  </a:ext>
                </a:extLst>
              </p:cNvPr>
              <p:cNvSpPr txBox="1"/>
              <p:nvPr/>
            </p:nvSpPr>
            <p:spPr>
              <a:xfrm>
                <a:off x="4385420" y="5958859"/>
                <a:ext cx="1592025" cy="320517"/>
              </a:xfrm>
              <a:prstGeom prst="rect">
                <a:avLst/>
              </a:prstGeom>
              <a:noFill/>
            </p:spPr>
            <p:txBody>
              <a:bodyPr wrap="square" rtlCol="0">
                <a:spAutoFit/>
              </a:bodyPr>
              <a:lstStyle/>
              <a:p>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(Iron Storage)</a:t>
                </a:r>
              </a:p>
            </p:txBody>
          </p:sp>
          <p:cxnSp>
            <p:nvCxnSpPr>
              <p:cNvPr id="16" name="Straight Arrow Connector 15">
                <a:extLst>
                  <a:ext uri="{FF2B5EF4-FFF2-40B4-BE49-F238E27FC236}">
                    <a16:creationId xmlns:a16="http://schemas.microsoft.com/office/drawing/2014/main" id="{883C1838-5BA6-B74C-ADC2-C473CEBBF1CA}"/>
                  </a:ext>
                </a:extLst>
              </p:cNvPr>
              <p:cNvCxnSpPr/>
              <p:nvPr/>
            </p:nvCxnSpPr>
            <p:spPr>
              <a:xfrm flipV="1">
                <a:off x="1642075" y="4346868"/>
                <a:ext cx="1862221" cy="883905"/>
              </a:xfrm>
              <a:prstGeom prst="straightConnector1">
                <a:avLst/>
              </a:prstGeom>
              <a:ln w="5715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6235FE7-F1C7-D943-BA6C-DAFCD5771975}"/>
                  </a:ext>
                </a:extLst>
              </p:cNvPr>
              <p:cNvCxnSpPr/>
              <p:nvPr/>
            </p:nvCxnSpPr>
            <p:spPr>
              <a:xfrm flipV="1">
                <a:off x="1816740" y="5541213"/>
                <a:ext cx="2104593" cy="1895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DC74B17-6B48-8447-B872-C3DDD3BDA5ED}"/>
                  </a:ext>
                </a:extLst>
              </p:cNvPr>
              <p:cNvSpPr txBox="1"/>
              <p:nvPr/>
            </p:nvSpPr>
            <p:spPr>
              <a:xfrm rot="20032821">
                <a:off x="1466963" y="4458571"/>
                <a:ext cx="1878001" cy="320517"/>
              </a:xfrm>
              <a:prstGeom prst="rect">
                <a:avLst/>
              </a:prstGeom>
              <a:noFill/>
            </p:spPr>
            <p:txBody>
              <a:bodyPr wrap="square" rtlCol="0">
                <a:spAutoFit/>
              </a:bodyPr>
              <a:lstStyle/>
              <a:p>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Iron Dissociation</a:t>
                </a:r>
              </a:p>
            </p:txBody>
          </p:sp>
          <p:sp>
            <p:nvSpPr>
              <p:cNvPr id="19" name="Oval 18">
                <a:extLst>
                  <a:ext uri="{FF2B5EF4-FFF2-40B4-BE49-F238E27FC236}">
                    <a16:creationId xmlns:a16="http://schemas.microsoft.com/office/drawing/2014/main" id="{D8BA2B10-BE8C-B74B-B261-9D16752930AF}"/>
                  </a:ext>
                </a:extLst>
              </p:cNvPr>
              <p:cNvSpPr/>
              <p:nvPr/>
            </p:nvSpPr>
            <p:spPr>
              <a:xfrm>
                <a:off x="3590482" y="3944484"/>
                <a:ext cx="217925" cy="217925"/>
              </a:xfrm>
              <a:prstGeom prst="ellipse">
                <a:avLst/>
              </a:prstGeom>
              <a:solidFill>
                <a:schemeClr val="tx1">
                  <a:lumMod val="50000"/>
                  <a:lumOff val="5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9A9D39EF-5F5D-F144-B8CD-992A66909BD4}"/>
                  </a:ext>
                </a:extLst>
              </p:cNvPr>
              <p:cNvSpPr/>
              <p:nvPr/>
            </p:nvSpPr>
            <p:spPr>
              <a:xfrm>
                <a:off x="3894530" y="4058968"/>
                <a:ext cx="217925" cy="217925"/>
              </a:xfrm>
              <a:prstGeom prst="ellipse">
                <a:avLst/>
              </a:prstGeom>
              <a:solidFill>
                <a:schemeClr val="tx1">
                  <a:lumMod val="50000"/>
                  <a:lumOff val="5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1A395B09-8B2E-C24C-9AFF-C900FD2054E4}"/>
                  </a:ext>
                </a:extLst>
              </p:cNvPr>
              <p:cNvSpPr/>
              <p:nvPr/>
            </p:nvSpPr>
            <p:spPr>
              <a:xfrm>
                <a:off x="3648854" y="4211368"/>
                <a:ext cx="217925" cy="217925"/>
              </a:xfrm>
              <a:prstGeom prst="ellipse">
                <a:avLst/>
              </a:prstGeom>
              <a:solidFill>
                <a:schemeClr val="tx1">
                  <a:lumMod val="50000"/>
                  <a:lumOff val="5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6DE3185C-9A35-5841-BD37-EBB24ADCD83A}"/>
                  </a:ext>
                </a:extLst>
              </p:cNvPr>
              <p:cNvSpPr txBox="1"/>
              <p:nvPr/>
            </p:nvSpPr>
            <p:spPr>
              <a:xfrm>
                <a:off x="3366529" y="3486944"/>
                <a:ext cx="1109607" cy="320517"/>
              </a:xfrm>
              <a:prstGeom prst="rect">
                <a:avLst/>
              </a:prstGeom>
              <a:noFill/>
            </p:spPr>
            <p:txBody>
              <a:bodyPr wrap="square" rtlCol="0">
                <a:spAutoFit/>
              </a:bodyPr>
              <a:lstStyle/>
              <a:p>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Free Iron</a:t>
                </a:r>
              </a:p>
            </p:txBody>
          </p:sp>
          <p:cxnSp>
            <p:nvCxnSpPr>
              <p:cNvPr id="23" name="Straight Arrow Connector 22">
                <a:extLst>
                  <a:ext uri="{FF2B5EF4-FFF2-40B4-BE49-F238E27FC236}">
                    <a16:creationId xmlns:a16="http://schemas.microsoft.com/office/drawing/2014/main" id="{1709A168-F91F-1148-982D-AAFEF4D3DBB7}"/>
                  </a:ext>
                </a:extLst>
              </p:cNvPr>
              <p:cNvCxnSpPr/>
              <p:nvPr/>
            </p:nvCxnSpPr>
            <p:spPr>
              <a:xfrm flipV="1">
                <a:off x="4252079" y="4145526"/>
                <a:ext cx="591278" cy="18958"/>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F829D21-C835-A846-B78C-F0474C15FC0B}"/>
                  </a:ext>
                </a:extLst>
              </p:cNvPr>
              <p:cNvSpPr txBox="1"/>
              <p:nvPr/>
            </p:nvSpPr>
            <p:spPr>
              <a:xfrm>
                <a:off x="4867302" y="3872096"/>
                <a:ext cx="1109607" cy="544878"/>
              </a:xfrm>
              <a:prstGeom prst="rect">
                <a:avLst/>
              </a:prstGeom>
              <a:noFill/>
            </p:spPr>
            <p:txBody>
              <a:bodyPr wrap="square" rtlCol="0">
                <a:spAutoFit/>
              </a:bodyPr>
              <a:lstStyle/>
              <a:p>
                <a:pPr algn="ctr"/>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Oxidative Damage</a:t>
                </a:r>
              </a:p>
            </p:txBody>
          </p:sp>
          <p:cxnSp>
            <p:nvCxnSpPr>
              <p:cNvPr id="25" name="Curved Connector 24">
                <a:extLst>
                  <a:ext uri="{FF2B5EF4-FFF2-40B4-BE49-F238E27FC236}">
                    <a16:creationId xmlns:a16="http://schemas.microsoft.com/office/drawing/2014/main" id="{1B6C51B6-ECE0-9343-B696-17D87FA21965}"/>
                  </a:ext>
                </a:extLst>
              </p:cNvPr>
              <p:cNvCxnSpPr/>
              <p:nvPr/>
            </p:nvCxnSpPr>
            <p:spPr>
              <a:xfrm rot="5400000" flipH="1" flipV="1">
                <a:off x="6301581" y="4559886"/>
                <a:ext cx="847684" cy="641657"/>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0523D988-6F44-484A-87A1-D8EC2644067D}"/>
                  </a:ext>
                </a:extLst>
              </p:cNvPr>
              <p:cNvSpPr txBox="1"/>
              <p:nvPr/>
            </p:nvSpPr>
            <p:spPr>
              <a:xfrm>
                <a:off x="7046253" y="4778778"/>
                <a:ext cx="1592025" cy="544878"/>
              </a:xfrm>
              <a:prstGeom prst="rect">
                <a:avLst/>
              </a:prstGeom>
              <a:noFill/>
            </p:spPr>
            <p:txBody>
              <a:bodyPr wrap="square" rtlCol="0">
                <a:spAutoFit/>
              </a:bodyPr>
              <a:lstStyle/>
              <a:p>
                <a:pPr algn="ctr"/>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(Iron released to circulation)</a:t>
                </a:r>
              </a:p>
            </p:txBody>
          </p:sp>
          <p:sp>
            <p:nvSpPr>
              <p:cNvPr id="27" name="Oval 26">
                <a:extLst>
                  <a:ext uri="{FF2B5EF4-FFF2-40B4-BE49-F238E27FC236}">
                    <a16:creationId xmlns:a16="http://schemas.microsoft.com/office/drawing/2014/main" id="{F04052DC-2DED-3D47-BAE3-EA6353EC4AC6}"/>
                  </a:ext>
                </a:extLst>
              </p:cNvPr>
              <p:cNvSpPr/>
              <p:nvPr/>
            </p:nvSpPr>
            <p:spPr>
              <a:xfrm>
                <a:off x="6819012" y="4176252"/>
                <a:ext cx="217925" cy="217925"/>
              </a:xfrm>
              <a:prstGeom prst="ellipse">
                <a:avLst/>
              </a:prstGeom>
              <a:solidFill>
                <a:schemeClr val="tx1">
                  <a:lumMod val="50000"/>
                  <a:lumOff val="5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61725B02-D502-A04A-968C-25F2C3A0DA34}"/>
                  </a:ext>
                </a:extLst>
              </p:cNvPr>
              <p:cNvSpPr/>
              <p:nvPr/>
            </p:nvSpPr>
            <p:spPr>
              <a:xfrm>
                <a:off x="7110334" y="4050864"/>
                <a:ext cx="217925" cy="217925"/>
              </a:xfrm>
              <a:prstGeom prst="ellipse">
                <a:avLst/>
              </a:prstGeom>
              <a:solidFill>
                <a:schemeClr val="tx1">
                  <a:lumMod val="50000"/>
                  <a:lumOff val="5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5DAF223F-746C-0446-8E71-0CA5ACF74880}"/>
                  </a:ext>
                </a:extLst>
              </p:cNvPr>
              <p:cNvSpPr txBox="1"/>
              <p:nvPr/>
            </p:nvSpPr>
            <p:spPr>
              <a:xfrm>
                <a:off x="6406615" y="2949013"/>
                <a:ext cx="2106509" cy="320517"/>
              </a:xfrm>
              <a:prstGeom prst="rect">
                <a:avLst/>
              </a:prstGeom>
              <a:noFill/>
            </p:spPr>
            <p:txBody>
              <a:bodyPr wrap="square" rtlCol="0">
                <a:spAutoFit/>
              </a:bodyPr>
              <a:lstStyle/>
              <a:p>
                <a:pPr algn="ctr"/>
                <a:r>
                  <a:rPr lang="en-US" sz="1400"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Bound Transferrin</a:t>
                </a:r>
              </a:p>
            </p:txBody>
          </p:sp>
          <p:sp>
            <p:nvSpPr>
              <p:cNvPr id="30" name="Alternate Process 44">
                <a:extLst>
                  <a:ext uri="{FF2B5EF4-FFF2-40B4-BE49-F238E27FC236}">
                    <a16:creationId xmlns:a16="http://schemas.microsoft.com/office/drawing/2014/main" id="{2F310C73-1E55-2D46-82BE-C4D93BD7C0F1}"/>
                  </a:ext>
                </a:extLst>
              </p:cNvPr>
              <p:cNvSpPr/>
              <p:nvPr/>
            </p:nvSpPr>
            <p:spPr>
              <a:xfrm>
                <a:off x="7036937" y="3267725"/>
                <a:ext cx="604692" cy="617299"/>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701F5B60-0326-044C-BBAD-39B372FE473C}"/>
                  </a:ext>
                </a:extLst>
              </p:cNvPr>
              <p:cNvSpPr/>
              <p:nvPr/>
            </p:nvSpPr>
            <p:spPr>
              <a:xfrm>
                <a:off x="7084120" y="3608004"/>
                <a:ext cx="217925" cy="217925"/>
              </a:xfrm>
              <a:prstGeom prst="ellipse">
                <a:avLst/>
              </a:prstGeom>
              <a:solidFill>
                <a:schemeClr val="tx1">
                  <a:lumMod val="50000"/>
                  <a:lumOff val="5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id="{B37F336B-87EB-A345-9223-293F76680B46}"/>
                  </a:ext>
                </a:extLst>
              </p:cNvPr>
              <p:cNvSpPr/>
              <p:nvPr/>
            </p:nvSpPr>
            <p:spPr>
              <a:xfrm>
                <a:off x="7342118" y="3310374"/>
                <a:ext cx="217925" cy="217925"/>
              </a:xfrm>
              <a:prstGeom prst="ellipse">
                <a:avLst/>
              </a:prstGeom>
              <a:solidFill>
                <a:schemeClr val="tx1">
                  <a:lumMod val="50000"/>
                  <a:lumOff val="50000"/>
                </a:schemeClr>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sp>
        <p:nvSpPr>
          <p:cNvPr id="7" name="Rectangle 6">
            <a:extLst>
              <a:ext uri="{FF2B5EF4-FFF2-40B4-BE49-F238E27FC236}">
                <a16:creationId xmlns:a16="http://schemas.microsoft.com/office/drawing/2014/main" id="{75EE7D9C-E67D-5542-9517-05632D7E7549}"/>
              </a:ext>
            </a:extLst>
          </p:cNvPr>
          <p:cNvSpPr/>
          <p:nvPr/>
        </p:nvSpPr>
        <p:spPr>
          <a:xfrm>
            <a:off x="6079375" y="5507861"/>
            <a:ext cx="6096000" cy="461665"/>
          </a:xfrm>
          <a:prstGeom prst="rect">
            <a:avLst/>
          </a:prstGeom>
        </p:spPr>
        <p:txBody>
          <a:bodyPr>
            <a:spAutoFit/>
          </a:bodyPr>
          <a:lstStyle/>
          <a:p>
            <a:pPr marL="0" indent="0" algn="r">
              <a:buNone/>
            </a:pP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Zager, </a:t>
            </a:r>
            <a:r>
              <a:rPr lang="en-US" alt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Clin</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J Am </a:t>
            </a:r>
            <a:r>
              <a:rPr lang="en-US" alt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Soc</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2006; 1(</a:t>
            </a:r>
            <a:r>
              <a:rPr lang="en-US" alt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suppl</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1):S24–S31.</a:t>
            </a:r>
          </a:p>
          <a:p>
            <a:pPr marL="0" indent="0" algn="r">
              <a:buNone/>
            </a:pPr>
            <a:r>
              <a:rPr lang="en-US" alt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Charytan</a:t>
            </a:r>
            <a:r>
              <a:rPr lang="en-US" alt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et al CJASN 2015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2">
            <a:extLst>
              <a:ext uri="{FF2B5EF4-FFF2-40B4-BE49-F238E27FC236}">
                <a16:creationId xmlns:a16="http://schemas.microsoft.com/office/drawing/2014/main" id="{1BBBEEF3-8DEB-9443-B5DB-B3BF7291BDC2}"/>
              </a:ext>
            </a:extLst>
          </p:cNvPr>
          <p:cNvSpPr>
            <a:spLocks noGrp="1" noChangeArrowheads="1"/>
          </p:cNvSpPr>
          <p:nvPr>
            <p:ph type="title"/>
          </p:nvPr>
        </p:nvSpPr>
        <p:spPr>
          <a:xfrm>
            <a:off x="0" y="0"/>
            <a:ext cx="12192000" cy="1197864"/>
          </a:xfrm>
        </p:spPr>
        <p:txBody>
          <a:bodyPr>
            <a:no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What do I need to consider before starting IV Iron?</a:t>
            </a:r>
          </a:p>
        </p:txBody>
      </p:sp>
      <p:sp>
        <p:nvSpPr>
          <p:cNvPr id="6" name="TextBox 5">
            <a:extLst>
              <a:ext uri="{FF2B5EF4-FFF2-40B4-BE49-F238E27FC236}">
                <a16:creationId xmlns:a16="http://schemas.microsoft.com/office/drawing/2014/main" id="{E3839E19-2121-BB4D-A838-130F42CE0DEC}"/>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37 of 68 </a:t>
            </a:r>
          </a:p>
        </p:txBody>
      </p:sp>
      <p:graphicFrame>
        <p:nvGraphicFramePr>
          <p:cNvPr id="7" name="Content Placeholder 3">
            <a:extLst>
              <a:ext uri="{FF2B5EF4-FFF2-40B4-BE49-F238E27FC236}">
                <a16:creationId xmlns:a16="http://schemas.microsoft.com/office/drawing/2014/main" id="{AD2F67CC-028D-404E-9560-940ACFBEB559}"/>
              </a:ext>
            </a:extLst>
          </p:cNvPr>
          <p:cNvGraphicFramePr>
            <a:graphicFrameLocks noGrp="1"/>
          </p:cNvGraphicFramePr>
          <p:nvPr>
            <p:ph idx="1"/>
            <p:extLst>
              <p:ext uri="{D42A27DB-BD31-4B8C-83A1-F6EECF244321}">
                <p14:modId xmlns:p14="http://schemas.microsoft.com/office/powerpoint/2010/main" val="4249135328"/>
              </p:ext>
            </p:extLst>
          </p:nvPr>
        </p:nvGraphicFramePr>
        <p:xfrm>
          <a:off x="1976301" y="1354039"/>
          <a:ext cx="8414657" cy="3796422"/>
        </p:xfrm>
        <a:graphic>
          <a:graphicData uri="http://schemas.openxmlformats.org/drawingml/2006/table">
            <a:tbl>
              <a:tblPr firstRow="1" bandRow="1">
                <a:tableStyleId>{5C22544A-7EE6-4342-B048-85BDC9FD1C3A}</a:tableStyleId>
              </a:tblPr>
              <a:tblGrid>
                <a:gridCol w="3690788">
                  <a:extLst>
                    <a:ext uri="{9D8B030D-6E8A-4147-A177-3AD203B41FA5}">
                      <a16:colId xmlns:a16="http://schemas.microsoft.com/office/drawing/2014/main" val="20000"/>
                    </a:ext>
                  </a:extLst>
                </a:gridCol>
                <a:gridCol w="4723869">
                  <a:extLst>
                    <a:ext uri="{9D8B030D-6E8A-4147-A177-3AD203B41FA5}">
                      <a16:colId xmlns:a16="http://schemas.microsoft.com/office/drawing/2014/main" val="20001"/>
                    </a:ext>
                  </a:extLst>
                </a:gridCol>
              </a:tblGrid>
              <a:tr h="400976">
                <a:tc gridSpan="2">
                  <a:txBody>
                    <a:bodyPr/>
                    <a:lstStyle/>
                    <a:p>
                      <a:pPr algn="ctr"/>
                      <a:r>
                        <a:rPr lang="en-US" sz="1900" dirty="0">
                          <a:latin typeface="Times New Roman" panose="02020603050405020304" pitchFamily="18" charset="0"/>
                          <a:cs typeface="Times New Roman" panose="02020603050405020304" pitchFamily="18" charset="0"/>
                        </a:rPr>
                        <a:t>Use of IV Iron</a:t>
                      </a:r>
                    </a:p>
                  </a:txBody>
                  <a:tcPr marL="98871" marR="98871" marT="49435" marB="49435">
                    <a:solidFill>
                      <a:srgbClr val="235688"/>
                    </a:solidFill>
                  </a:tcPr>
                </a:tc>
                <a:tc hMerge="1">
                  <a:txBody>
                    <a:bodyPr/>
                    <a:lstStyle/>
                    <a:p>
                      <a:endParaRPr lang="en-US" dirty="0"/>
                    </a:p>
                  </a:txBody>
                  <a:tcPr/>
                </a:tc>
                <a:extLst>
                  <a:ext uri="{0D108BD9-81ED-4DB2-BD59-A6C34878D82A}">
                    <a16:rowId xmlns:a16="http://schemas.microsoft.com/office/drawing/2014/main" val="10000"/>
                  </a:ext>
                </a:extLst>
              </a:tr>
              <a:tr h="400976">
                <a:tc>
                  <a:txBody>
                    <a:bodyPr/>
                    <a:lstStyle/>
                    <a:p>
                      <a:pPr marL="0" indent="0" algn="ctr">
                        <a:buFont typeface="Arial" panose="020B0604020202020204" pitchFamily="34" charset="0"/>
                        <a:buNone/>
                      </a:pPr>
                      <a:r>
                        <a:rPr lang="en-US" sz="1900" dirty="0">
                          <a:latin typeface="Times New Roman" panose="02020603050405020304" pitchFamily="18" charset="0"/>
                          <a:cs typeface="Times New Roman" panose="02020603050405020304" pitchFamily="18" charset="0"/>
                        </a:rPr>
                        <a:t>Pros</a:t>
                      </a:r>
                    </a:p>
                  </a:txBody>
                  <a:tcPr marL="98871" marR="98871" marT="49435" marB="49435">
                    <a:solidFill>
                      <a:srgbClr val="235688">
                        <a:alpha val="39000"/>
                      </a:srgbClr>
                    </a:solidFill>
                  </a:tcPr>
                </a:tc>
                <a:tc>
                  <a:txBody>
                    <a:bodyPr/>
                    <a:lstStyle/>
                    <a:p>
                      <a:pPr algn="ctr"/>
                      <a:r>
                        <a:rPr lang="en-US" sz="1900" dirty="0">
                          <a:latin typeface="Times New Roman" panose="02020603050405020304" pitchFamily="18" charset="0"/>
                          <a:cs typeface="Times New Roman" panose="02020603050405020304" pitchFamily="18" charset="0"/>
                        </a:rPr>
                        <a:t>Cons</a:t>
                      </a:r>
                    </a:p>
                  </a:txBody>
                  <a:tcPr marL="98871" marR="98871" marT="49435" marB="49435">
                    <a:solidFill>
                      <a:srgbClr val="235688">
                        <a:alpha val="39000"/>
                      </a:srgbClr>
                    </a:solidFill>
                  </a:tcPr>
                </a:tc>
                <a:extLst>
                  <a:ext uri="{0D108BD9-81ED-4DB2-BD59-A6C34878D82A}">
                    <a16:rowId xmlns:a16="http://schemas.microsoft.com/office/drawing/2014/main" val="10001"/>
                  </a:ext>
                </a:extLst>
              </a:tr>
              <a:tr h="2768380">
                <a:tc>
                  <a:txBody>
                    <a:bodyPr/>
                    <a:lstStyle/>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Does not require absorption from GI tract</a:t>
                      </a:r>
                    </a:p>
                    <a:p>
                      <a:pPr marL="285750"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Increase iron stores and availability faster than oral preparations</a:t>
                      </a:r>
                    </a:p>
                  </a:txBody>
                  <a:tcPr marL="98871" marR="98871" marT="49435" marB="49435">
                    <a:solidFill>
                      <a:srgbClr val="235688">
                        <a:alpha val="13000"/>
                      </a:srgb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Requires patient to come to clinic for several infusions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Some formulations associated with anaphylactoid reactions</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Bioavailability from RES not well-studied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Long-term safety and different dosing regimens for IV iron formulations has not been studied in a randomized controlled trial in CKD</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latin typeface="Times New Roman" panose="02020603050405020304" pitchFamily="18" charset="0"/>
                          <a:cs typeface="Times New Roman" panose="02020603050405020304" pitchFamily="18" charset="0"/>
                        </a:rPr>
                        <a:t>Expensive</a:t>
                      </a:r>
                    </a:p>
                  </a:txBody>
                  <a:tcPr marL="98871" marR="98871" marT="49435" marB="49435">
                    <a:solidFill>
                      <a:srgbClr val="235688">
                        <a:alpha val="13000"/>
                      </a:srgbClr>
                    </a:solidFill>
                  </a:tcPr>
                </a:tc>
                <a:extLst>
                  <a:ext uri="{0D108BD9-81ED-4DB2-BD59-A6C34878D82A}">
                    <a16:rowId xmlns:a16="http://schemas.microsoft.com/office/drawing/2014/main" val="10002"/>
                  </a:ext>
                </a:extLst>
              </a:tr>
            </a:tbl>
          </a:graphicData>
        </a:graphic>
      </p:graphicFrame>
      <p:sp>
        <p:nvSpPr>
          <p:cNvPr id="2" name="Rectangle 1">
            <a:extLst>
              <a:ext uri="{FF2B5EF4-FFF2-40B4-BE49-F238E27FC236}">
                <a16:creationId xmlns:a16="http://schemas.microsoft.com/office/drawing/2014/main" id="{5301F506-BEF3-7C4A-AD8D-2B886D6F778C}"/>
              </a:ext>
            </a:extLst>
          </p:cNvPr>
          <p:cNvSpPr/>
          <p:nvPr/>
        </p:nvSpPr>
        <p:spPr>
          <a:xfrm>
            <a:off x="6079375" y="5312374"/>
            <a:ext cx="6096000" cy="646331"/>
          </a:xfrm>
          <a:prstGeom prst="rect">
            <a:avLst/>
          </a:prstGeom>
        </p:spPr>
        <p:txBody>
          <a:bodyPr>
            <a:spAutoFit/>
          </a:bodyPr>
          <a:lstStyle/>
          <a:p>
            <a:pPr algn="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Zager et al. Kidney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Int</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2004; 66(1):144–156; Zager,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Clin</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J Am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Soc</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2006; 1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suppl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1):S24–S31;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Hörl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J Am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Soc</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2007; 18(2):382–393;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Charytan</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DM, et al. J Am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Soc</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2015 Jun;26(6):1238-47;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Macdougall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IC et al. Kidney Int. 2016 Jan;89(1):28-39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2">
            <a:extLst>
              <a:ext uri="{FF2B5EF4-FFF2-40B4-BE49-F238E27FC236}">
                <a16:creationId xmlns:a16="http://schemas.microsoft.com/office/drawing/2014/main" id="{1BBBEEF3-8DEB-9443-B5DB-B3BF7291BDC2}"/>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IV Iron Formulations </a:t>
            </a:r>
          </a:p>
        </p:txBody>
      </p:sp>
      <p:sp>
        <p:nvSpPr>
          <p:cNvPr id="6" name="TextBox 5">
            <a:extLst>
              <a:ext uri="{FF2B5EF4-FFF2-40B4-BE49-F238E27FC236}">
                <a16:creationId xmlns:a16="http://schemas.microsoft.com/office/drawing/2014/main" id="{E3839E19-2121-BB4D-A838-130F42CE0DEC}"/>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38 of 68 </a:t>
            </a:r>
          </a:p>
        </p:txBody>
      </p:sp>
      <p:graphicFrame>
        <p:nvGraphicFramePr>
          <p:cNvPr id="5" name="Table 4">
            <a:extLst>
              <a:ext uri="{FF2B5EF4-FFF2-40B4-BE49-F238E27FC236}">
                <a16:creationId xmlns:a16="http://schemas.microsoft.com/office/drawing/2014/main" id="{CA2FE6C5-FD18-D247-BEC3-0A21F2C8B3C0}"/>
              </a:ext>
            </a:extLst>
          </p:cNvPr>
          <p:cNvGraphicFramePr>
            <a:graphicFrameLocks noGrp="1"/>
          </p:cNvGraphicFramePr>
          <p:nvPr>
            <p:extLst>
              <p:ext uri="{D42A27DB-BD31-4B8C-83A1-F6EECF244321}">
                <p14:modId xmlns:p14="http://schemas.microsoft.com/office/powerpoint/2010/main" val="124402151"/>
              </p:ext>
            </p:extLst>
          </p:nvPr>
        </p:nvGraphicFramePr>
        <p:xfrm>
          <a:off x="289906" y="1231105"/>
          <a:ext cx="11787448" cy="4629546"/>
        </p:xfrm>
        <a:graphic>
          <a:graphicData uri="http://schemas.openxmlformats.org/drawingml/2006/table">
            <a:tbl>
              <a:tblPr firstRow="1" bandRow="1">
                <a:tableStyleId>{5C22544A-7EE6-4342-B048-85BDC9FD1C3A}</a:tableStyleId>
              </a:tblPr>
              <a:tblGrid>
                <a:gridCol w="1762298">
                  <a:extLst>
                    <a:ext uri="{9D8B030D-6E8A-4147-A177-3AD203B41FA5}">
                      <a16:colId xmlns:a16="http://schemas.microsoft.com/office/drawing/2014/main" val="20000"/>
                    </a:ext>
                  </a:extLst>
                </a:gridCol>
                <a:gridCol w="1197033">
                  <a:extLst>
                    <a:ext uri="{9D8B030D-6E8A-4147-A177-3AD203B41FA5}">
                      <a16:colId xmlns:a16="http://schemas.microsoft.com/office/drawing/2014/main" val="20001"/>
                    </a:ext>
                  </a:extLst>
                </a:gridCol>
                <a:gridCol w="1363287">
                  <a:extLst>
                    <a:ext uri="{9D8B030D-6E8A-4147-A177-3AD203B41FA5}">
                      <a16:colId xmlns:a16="http://schemas.microsoft.com/office/drawing/2014/main" val="20002"/>
                    </a:ext>
                  </a:extLst>
                </a:gridCol>
                <a:gridCol w="3441469">
                  <a:extLst>
                    <a:ext uri="{9D8B030D-6E8A-4147-A177-3AD203B41FA5}">
                      <a16:colId xmlns:a16="http://schemas.microsoft.com/office/drawing/2014/main" val="20003"/>
                    </a:ext>
                  </a:extLst>
                </a:gridCol>
                <a:gridCol w="1093907">
                  <a:extLst>
                    <a:ext uri="{9D8B030D-6E8A-4147-A177-3AD203B41FA5}">
                      <a16:colId xmlns:a16="http://schemas.microsoft.com/office/drawing/2014/main" val="20004"/>
                    </a:ext>
                  </a:extLst>
                </a:gridCol>
                <a:gridCol w="2929454">
                  <a:extLst>
                    <a:ext uri="{9D8B030D-6E8A-4147-A177-3AD203B41FA5}">
                      <a16:colId xmlns:a16="http://schemas.microsoft.com/office/drawing/2014/main" val="20005"/>
                    </a:ext>
                  </a:extLst>
                </a:gridCol>
              </a:tblGrid>
              <a:tr h="501045">
                <a:tc>
                  <a:txBody>
                    <a:bodyPr/>
                    <a:lstStyle/>
                    <a:p>
                      <a:pPr algn="ctr"/>
                      <a:r>
                        <a:rPr lang="en-US" sz="1400" dirty="0">
                          <a:latin typeface="Times New Roman" panose="02020603050405020304" pitchFamily="18" charset="0"/>
                          <a:cs typeface="Times New Roman" panose="02020603050405020304" pitchFamily="18" charset="0"/>
                        </a:rPr>
                        <a:t>Drug</a:t>
                      </a:r>
                    </a:p>
                  </a:txBody>
                  <a:tcPr marL="125814" marR="125814" marT="62906" marB="62906" anchor="ctr"/>
                </a:tc>
                <a:tc>
                  <a:txBody>
                    <a:bodyPr/>
                    <a:lstStyle/>
                    <a:p>
                      <a:pPr algn="ctr"/>
                      <a:r>
                        <a:rPr lang="en-US" sz="1200" dirty="0">
                          <a:latin typeface="Times New Roman" panose="02020603050405020304" pitchFamily="18" charset="0"/>
                          <a:cs typeface="Times New Roman" panose="02020603050405020304" pitchFamily="18" charset="0"/>
                        </a:rPr>
                        <a:t>Brand Name</a:t>
                      </a:r>
                    </a:p>
                  </a:txBody>
                  <a:tcPr marL="125814" marR="125814" marT="62906" marB="62906" anchor="ctr"/>
                </a:tc>
                <a:tc>
                  <a:txBody>
                    <a:bodyPr/>
                    <a:lstStyle/>
                    <a:p>
                      <a:pPr algn="ctr"/>
                      <a:r>
                        <a:rPr lang="en-US" sz="1200" dirty="0">
                          <a:latin typeface="Times New Roman" panose="02020603050405020304" pitchFamily="18" charset="0"/>
                          <a:cs typeface="Times New Roman" panose="02020603050405020304" pitchFamily="18" charset="0"/>
                        </a:rPr>
                        <a:t>Molecular Weight (MW)</a:t>
                      </a:r>
                    </a:p>
                  </a:txBody>
                  <a:tcPr marL="125814" marR="125814" marT="62906" marB="62906" anchor="ctr"/>
                </a:tc>
                <a:tc>
                  <a:txBody>
                    <a:bodyPr/>
                    <a:lstStyle/>
                    <a:p>
                      <a:pPr algn="ctr"/>
                      <a:r>
                        <a:rPr lang="en-US" sz="1200" dirty="0">
                          <a:latin typeface="Times New Roman" panose="02020603050405020304" pitchFamily="18" charset="0"/>
                          <a:cs typeface="Times New Roman" panose="02020603050405020304" pitchFamily="18" charset="0"/>
                        </a:rPr>
                        <a:t>Usual Adult Dose</a:t>
                      </a:r>
                    </a:p>
                  </a:txBody>
                  <a:tcPr marL="125814" marR="125814" marT="62906" marB="62906" anchor="ctr"/>
                </a:tc>
                <a:tc>
                  <a:txBody>
                    <a:bodyPr/>
                    <a:lstStyle/>
                    <a:p>
                      <a:pPr algn="ctr"/>
                      <a:r>
                        <a:rPr lang="en-US" sz="1200" dirty="0">
                          <a:latin typeface="Times New Roman" panose="02020603050405020304" pitchFamily="18" charset="0"/>
                          <a:cs typeface="Times New Roman" panose="02020603050405020304" pitchFamily="18" charset="0"/>
                        </a:rPr>
                        <a:t>Dose Ranges</a:t>
                      </a:r>
                    </a:p>
                    <a:p>
                      <a:pPr algn="ctr"/>
                      <a:r>
                        <a:rPr lang="en-US" sz="1200" dirty="0">
                          <a:latin typeface="Times New Roman" panose="02020603050405020304" pitchFamily="18" charset="0"/>
                          <a:cs typeface="Times New Roman" panose="02020603050405020304" pitchFamily="18" charset="0"/>
                        </a:rPr>
                        <a:t>(mg)</a:t>
                      </a:r>
                    </a:p>
                  </a:txBody>
                  <a:tcPr marL="125814" marR="125814" marT="62906" marB="62906" anchor="ctr"/>
                </a:tc>
                <a:tc>
                  <a:txBody>
                    <a:bodyPr/>
                    <a:lstStyle/>
                    <a:p>
                      <a:pPr algn="ctr"/>
                      <a:r>
                        <a:rPr lang="en-US" sz="1200" baseline="0" dirty="0">
                          <a:latin typeface="Times New Roman" panose="02020603050405020304" pitchFamily="18" charset="0"/>
                          <a:cs typeface="Times New Roman" panose="02020603050405020304" pitchFamily="18" charset="0"/>
                        </a:rPr>
                        <a:t>Common Adverse Events</a:t>
                      </a:r>
                      <a:endParaRPr lang="en-US" sz="1200" dirty="0">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0"/>
                  </a:ext>
                </a:extLst>
              </a:tr>
              <a:tr h="794919">
                <a:tc>
                  <a:txBody>
                    <a:bodyPr/>
                    <a:lstStyle/>
                    <a:p>
                      <a:r>
                        <a:rPr lang="en-US" sz="1200" b="1" dirty="0">
                          <a:solidFill>
                            <a:schemeClr val="tx1"/>
                          </a:solidFill>
                          <a:latin typeface="Times New Roman" panose="02020603050405020304" pitchFamily="18" charset="0"/>
                          <a:cs typeface="Times New Roman" panose="02020603050405020304" pitchFamily="18" charset="0"/>
                        </a:rPr>
                        <a:t>Iron dextran</a:t>
                      </a:r>
                    </a:p>
                  </a:txBody>
                  <a:tcPr marL="125814" marR="125814" marT="62906" marB="62906"/>
                </a:tc>
                <a:tc>
                  <a:txBody>
                    <a:bodyPr/>
                    <a:lstStyle/>
                    <a:p>
                      <a:pPr algn="ctr"/>
                      <a:r>
                        <a:rPr lang="en-US" sz="1100" dirty="0" err="1">
                          <a:solidFill>
                            <a:schemeClr val="tx1"/>
                          </a:solidFill>
                          <a:latin typeface="Times New Roman" panose="02020603050405020304" pitchFamily="18" charset="0"/>
                          <a:cs typeface="Times New Roman" panose="02020603050405020304" pitchFamily="18" charset="0"/>
                        </a:rPr>
                        <a:t>INFeD</a:t>
                      </a:r>
                      <a:r>
                        <a:rPr lang="en-US" sz="1100" dirty="0">
                          <a:solidFill>
                            <a:schemeClr val="tx1"/>
                          </a:solidFill>
                          <a:latin typeface="Times New Roman" panose="02020603050405020304" pitchFamily="18" charset="0"/>
                          <a:cs typeface="Times New Roman" panose="02020603050405020304" pitchFamily="18" charset="0"/>
                        </a:rPr>
                        <a:t> </a:t>
                      </a:r>
                    </a:p>
                    <a:p>
                      <a:pPr algn="ctr"/>
                      <a:r>
                        <a:rPr lang="en-US" sz="1100" dirty="0">
                          <a:solidFill>
                            <a:schemeClr val="tx1"/>
                          </a:solidFill>
                          <a:latin typeface="Times New Roman" panose="02020603050405020304" pitchFamily="18" charset="0"/>
                          <a:cs typeface="Times New Roman" panose="02020603050405020304" pitchFamily="18" charset="0"/>
                        </a:rPr>
                        <a:t>(low MW)</a:t>
                      </a:r>
                    </a:p>
                    <a:p>
                      <a:pPr algn="ctr"/>
                      <a:r>
                        <a:rPr lang="en-US" sz="1100" dirty="0" err="1">
                          <a:solidFill>
                            <a:schemeClr val="tx1"/>
                          </a:solidFill>
                          <a:latin typeface="Times New Roman" panose="02020603050405020304" pitchFamily="18" charset="0"/>
                          <a:cs typeface="Times New Roman" panose="02020603050405020304" pitchFamily="18" charset="0"/>
                        </a:rPr>
                        <a:t>Dexferrum</a:t>
                      </a:r>
                      <a:r>
                        <a:rPr lang="en-US" sz="1100" dirty="0">
                          <a:solidFill>
                            <a:schemeClr val="tx1"/>
                          </a:solidFill>
                          <a:latin typeface="Times New Roman" panose="02020603050405020304" pitchFamily="18" charset="0"/>
                          <a:cs typeface="Times New Roman" panose="02020603050405020304" pitchFamily="18" charset="0"/>
                        </a:rPr>
                        <a:t> (high MW)</a:t>
                      </a:r>
                    </a:p>
                  </a:txBody>
                  <a:tcPr marL="125814" marR="125814" marT="62906" marB="62906"/>
                </a:tc>
                <a:tc>
                  <a:txBody>
                    <a:bodyPr/>
                    <a:lstStyle/>
                    <a:p>
                      <a:pPr algn="ctr"/>
                      <a:r>
                        <a:rPr lang="en-US" sz="1100" dirty="0">
                          <a:solidFill>
                            <a:schemeClr val="tx1"/>
                          </a:solidFill>
                          <a:latin typeface="Times New Roman" panose="02020603050405020304" pitchFamily="18" charset="0"/>
                          <a:cs typeface="Times New Roman" panose="02020603050405020304" pitchFamily="18" charset="0"/>
                        </a:rPr>
                        <a:t>++</a:t>
                      </a:r>
                    </a:p>
                  </a:txBody>
                  <a:tcPr marL="125814" marR="125814" marT="62906" marB="62906"/>
                </a:tc>
                <a:tc>
                  <a:txBody>
                    <a:bodyPr/>
                    <a:lstStyle/>
                    <a:p>
                      <a:r>
                        <a:rPr lang="en-US" sz="1100" b="0" dirty="0">
                          <a:solidFill>
                            <a:schemeClr val="tx1"/>
                          </a:solidFill>
                          <a:latin typeface="Times New Roman" panose="02020603050405020304" pitchFamily="18" charset="0"/>
                          <a:cs typeface="Times New Roman" panose="02020603050405020304" pitchFamily="18" charset="0"/>
                        </a:rPr>
                        <a:t>100</a:t>
                      </a:r>
                      <a:r>
                        <a:rPr lang="en-US" sz="1100" b="0" baseline="0" dirty="0">
                          <a:solidFill>
                            <a:schemeClr val="tx1"/>
                          </a:solidFill>
                          <a:latin typeface="Times New Roman" panose="02020603050405020304" pitchFamily="18" charset="0"/>
                          <a:cs typeface="Times New Roman" panose="02020603050405020304" pitchFamily="18" charset="0"/>
                        </a:rPr>
                        <a:t> mg over 2 minutes (25 mg test dose required)</a:t>
                      </a:r>
                      <a:endParaRPr lang="en-US" sz="1100" b="0" dirty="0">
                        <a:solidFill>
                          <a:schemeClr val="tx1"/>
                        </a:solidFill>
                        <a:latin typeface="Times New Roman" panose="02020603050405020304" pitchFamily="18" charset="0"/>
                        <a:cs typeface="Times New Roman" panose="02020603050405020304" pitchFamily="18" charset="0"/>
                      </a:endParaRPr>
                    </a:p>
                    <a:p>
                      <a:endParaRPr lang="en-US" sz="1100" b="1" dirty="0">
                        <a:solidFill>
                          <a:schemeClr val="tx1"/>
                        </a:solidFill>
                        <a:latin typeface="Times New Roman" panose="02020603050405020304" pitchFamily="18" charset="0"/>
                        <a:cs typeface="Times New Roman" panose="02020603050405020304" pitchFamily="18" charset="0"/>
                      </a:endParaRPr>
                    </a:p>
                    <a:p>
                      <a:r>
                        <a:rPr lang="en-US" sz="1100" b="1" dirty="0">
                          <a:solidFill>
                            <a:schemeClr val="tx1"/>
                          </a:solidFill>
                          <a:latin typeface="Times New Roman" panose="02020603050405020304" pitchFamily="18" charset="0"/>
                          <a:cs typeface="Times New Roman" panose="02020603050405020304" pitchFamily="18" charset="0"/>
                        </a:rPr>
                        <a:t>Test dose</a:t>
                      </a:r>
                      <a:r>
                        <a:rPr lang="en-US" sz="1100" dirty="0">
                          <a:solidFill>
                            <a:schemeClr val="tx1"/>
                          </a:solidFill>
                          <a:latin typeface="Times New Roman" panose="02020603050405020304" pitchFamily="18" charset="0"/>
                          <a:cs typeface="Times New Roman" panose="02020603050405020304" pitchFamily="18" charset="0"/>
                        </a:rPr>
                        <a:t>: 0.5 mL (25 mg) and</a:t>
                      </a:r>
                      <a:r>
                        <a:rPr lang="en-US" sz="1100" baseline="0" dirty="0">
                          <a:solidFill>
                            <a:schemeClr val="tx1"/>
                          </a:solidFill>
                          <a:latin typeface="Times New Roman" panose="02020603050405020304" pitchFamily="18" charset="0"/>
                          <a:cs typeface="Times New Roman" panose="02020603050405020304" pitchFamily="18" charset="0"/>
                        </a:rPr>
                        <a:t> observe for 1 hour</a:t>
                      </a:r>
                    </a:p>
                  </a:txBody>
                  <a:tcPr marL="125814" marR="125814" marT="62906" marB="62906"/>
                </a:tc>
                <a:tc>
                  <a:txBody>
                    <a:bodyPr/>
                    <a:lstStyle/>
                    <a:p>
                      <a:pPr algn="ctr"/>
                      <a:r>
                        <a:rPr lang="en-US" sz="1100" dirty="0">
                          <a:solidFill>
                            <a:schemeClr val="tx1"/>
                          </a:solidFill>
                          <a:latin typeface="Times New Roman" panose="02020603050405020304" pitchFamily="18" charset="0"/>
                          <a:cs typeface="Times New Roman" panose="02020603050405020304" pitchFamily="18" charset="0"/>
                        </a:rPr>
                        <a:t>25-1000</a:t>
                      </a:r>
                    </a:p>
                  </a:txBody>
                  <a:tcPr marL="125814" marR="125814" marT="62906" marB="62906"/>
                </a:tc>
                <a:tc>
                  <a:txBody>
                    <a:bodyPr/>
                    <a:lstStyle/>
                    <a:p>
                      <a:r>
                        <a:rPr lang="en-US" sz="1100" b="1" dirty="0">
                          <a:solidFill>
                            <a:schemeClr val="tx1"/>
                          </a:solidFill>
                          <a:latin typeface="Times New Roman" panose="02020603050405020304" pitchFamily="18" charset="0"/>
                          <a:cs typeface="Times New Roman" panose="02020603050405020304" pitchFamily="18" charset="0"/>
                        </a:rPr>
                        <a:t>BOXED WARNING</a:t>
                      </a:r>
                      <a:r>
                        <a:rPr lang="en-US" sz="1100" dirty="0">
                          <a:solidFill>
                            <a:schemeClr val="tx1"/>
                          </a:solidFill>
                          <a:latin typeface="Times New Roman" panose="02020603050405020304" pitchFamily="18" charset="0"/>
                          <a:cs typeface="Times New Roman" panose="02020603050405020304" pitchFamily="18" charset="0"/>
                        </a:rPr>
                        <a:t>:</a:t>
                      </a:r>
                      <a:r>
                        <a:rPr lang="en-US" sz="1100" baseline="0" dirty="0">
                          <a:solidFill>
                            <a:schemeClr val="tx1"/>
                          </a:solidFill>
                          <a:latin typeface="Times New Roman" panose="02020603050405020304" pitchFamily="18" charset="0"/>
                          <a:cs typeface="Times New Roman" panose="02020603050405020304" pitchFamily="18" charset="0"/>
                        </a:rPr>
                        <a:t> Anaphylactic reactions (</a:t>
                      </a:r>
                      <a:r>
                        <a:rPr lang="en-US" sz="1100" i="1" u="sng" baseline="0" dirty="0">
                          <a:solidFill>
                            <a:schemeClr val="tx1"/>
                          </a:solidFill>
                          <a:latin typeface="Times New Roman" panose="02020603050405020304" pitchFamily="18" charset="0"/>
                          <a:cs typeface="Times New Roman" panose="02020603050405020304" pitchFamily="18" charset="0"/>
                        </a:rPr>
                        <a:t>requires test dose</a:t>
                      </a:r>
                      <a:r>
                        <a:rPr lang="en-US" sz="1100" baseline="0" dirty="0">
                          <a:solidFill>
                            <a:schemeClr val="tx1"/>
                          </a:solidFill>
                          <a:latin typeface="Times New Roman" panose="02020603050405020304" pitchFamily="18" charset="0"/>
                          <a:cs typeface="Times New Roman" panose="02020603050405020304" pitchFamily="18" charset="0"/>
                        </a:rPr>
                        <a:t>)</a:t>
                      </a:r>
                    </a:p>
                    <a:p>
                      <a:r>
                        <a:rPr lang="en-US" sz="1100" baseline="0" dirty="0">
                          <a:solidFill>
                            <a:schemeClr val="tx1"/>
                          </a:solidFill>
                          <a:latin typeface="Times New Roman" panose="02020603050405020304" pitchFamily="18" charset="0"/>
                          <a:cs typeface="Times New Roman" panose="02020603050405020304" pitchFamily="18" charset="0"/>
                        </a:rPr>
                        <a:t>Pain and brown staining at injection site, flushing, hypotension, fever, chills, myalgia</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extLst>
                  <a:ext uri="{0D108BD9-81ED-4DB2-BD59-A6C34878D82A}">
                    <a16:rowId xmlns:a16="http://schemas.microsoft.com/office/drawing/2014/main" val="10001"/>
                  </a:ext>
                </a:extLst>
              </a:tr>
              <a:tr h="1044486">
                <a:tc>
                  <a:txBody>
                    <a:bodyPr/>
                    <a:lstStyle/>
                    <a:p>
                      <a:r>
                        <a:rPr lang="en-US" sz="1200" b="1" dirty="0">
                          <a:solidFill>
                            <a:schemeClr val="tx1"/>
                          </a:solidFill>
                          <a:latin typeface="Times New Roman" panose="02020603050405020304" pitchFamily="18" charset="0"/>
                          <a:cs typeface="Times New Roman" panose="02020603050405020304" pitchFamily="18" charset="0"/>
                        </a:rPr>
                        <a:t>Sodium ferric gluconate</a:t>
                      </a:r>
                    </a:p>
                    <a:p>
                      <a:endParaRPr lang="en-US" sz="1200" b="1" dirty="0">
                        <a:solidFill>
                          <a:schemeClr val="tx1"/>
                        </a:solidFill>
                        <a:latin typeface="Times New Roman" panose="02020603050405020304" pitchFamily="18" charset="0"/>
                        <a:cs typeface="Times New Roman" panose="02020603050405020304" pitchFamily="18" charset="0"/>
                      </a:endParaRPr>
                    </a:p>
                    <a:p>
                      <a:r>
                        <a:rPr lang="en-US" sz="1200" b="1" dirty="0">
                          <a:solidFill>
                            <a:schemeClr val="tx1"/>
                          </a:solidFill>
                          <a:latin typeface="Times New Roman" panose="02020603050405020304" pitchFamily="18" charset="0"/>
                          <a:cs typeface="Times New Roman" panose="02020603050405020304" pitchFamily="18" charset="0"/>
                        </a:rPr>
                        <a:t>Sodium ferric gluconate complex (generic)</a:t>
                      </a:r>
                    </a:p>
                  </a:txBody>
                  <a:tcPr marL="125814" marR="125814" marT="62906" marB="62906"/>
                </a:tc>
                <a:tc>
                  <a:txBody>
                    <a:bodyPr/>
                    <a:lstStyle/>
                    <a:p>
                      <a:pPr algn="ctr"/>
                      <a:r>
                        <a:rPr lang="en-US" sz="1100" b="0">
                          <a:solidFill>
                            <a:schemeClr val="tx1"/>
                          </a:solidFill>
                          <a:latin typeface="Times New Roman" panose="02020603050405020304" pitchFamily="18" charset="0"/>
                          <a:cs typeface="Times New Roman" panose="02020603050405020304" pitchFamily="18" charset="0"/>
                        </a:rPr>
                        <a:t>Ferrlecit</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a:solidFill>
                            <a:schemeClr val="tx1"/>
                          </a:solidFill>
                          <a:latin typeface="Times New Roman" panose="02020603050405020304" pitchFamily="18" charset="0"/>
                          <a:cs typeface="Times New Roman" panose="02020603050405020304" pitchFamily="18" charset="0"/>
                        </a:rPr>
                        <a:t>+</a:t>
                      </a:r>
                    </a:p>
                  </a:txBody>
                  <a:tcPr marL="125814" marR="125814" marT="62906" marB="62906"/>
                </a:tc>
                <a:tc>
                  <a:txBody>
                    <a:bodyPr/>
                    <a:lstStyle/>
                    <a:p>
                      <a:r>
                        <a:rPr lang="en-US" sz="1100" b="1" dirty="0">
                          <a:solidFill>
                            <a:schemeClr val="tx1"/>
                          </a:solidFill>
                          <a:latin typeface="Times New Roman" panose="02020603050405020304" pitchFamily="18" charset="0"/>
                          <a:cs typeface="Times New Roman" panose="02020603050405020304" pitchFamily="18" charset="0"/>
                        </a:rPr>
                        <a:t>HD</a:t>
                      </a:r>
                      <a:r>
                        <a:rPr lang="en-US" sz="1100" dirty="0">
                          <a:solidFill>
                            <a:schemeClr val="tx1"/>
                          </a:solidFill>
                          <a:latin typeface="Times New Roman" panose="02020603050405020304" pitchFamily="18" charset="0"/>
                          <a:cs typeface="Times New Roman" panose="02020603050405020304" pitchFamily="18" charset="0"/>
                        </a:rPr>
                        <a:t>: 125</a:t>
                      </a:r>
                      <a:r>
                        <a:rPr lang="en-US" sz="1100" baseline="0" dirty="0">
                          <a:solidFill>
                            <a:schemeClr val="tx1"/>
                          </a:solidFill>
                          <a:latin typeface="Times New Roman" panose="02020603050405020304" pitchFamily="18" charset="0"/>
                          <a:cs typeface="Times New Roman" panose="02020603050405020304" pitchFamily="18" charset="0"/>
                        </a:rPr>
                        <a:t> mg elemental iron over 10 minutes per HD session; </a:t>
                      </a:r>
                    </a:p>
                    <a:p>
                      <a:r>
                        <a:rPr lang="en-US" sz="1100" baseline="0" dirty="0">
                          <a:solidFill>
                            <a:schemeClr val="tx1"/>
                          </a:solidFill>
                          <a:latin typeface="Times New Roman" panose="02020603050405020304" pitchFamily="18" charset="0"/>
                          <a:cs typeface="Times New Roman" panose="02020603050405020304" pitchFamily="18" charset="0"/>
                        </a:rPr>
                        <a:t>Most require cumulative dose of 1 g over eight HD sessions for a favorable response</a:t>
                      </a:r>
                    </a:p>
                  </a:txBody>
                  <a:tcPr marL="125814" marR="125814" marT="62906" marB="629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a:solidFill>
                            <a:schemeClr val="tx1"/>
                          </a:solidFill>
                          <a:latin typeface="Times New Roman" panose="02020603050405020304" pitchFamily="18" charset="0"/>
                          <a:cs typeface="Times New Roman" panose="02020603050405020304" pitchFamily="18" charset="0"/>
                        </a:rPr>
                        <a:t>62.5-1000</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latin typeface="Times New Roman" panose="02020603050405020304" pitchFamily="18" charset="0"/>
                          <a:cs typeface="Times New Roman" panose="02020603050405020304" pitchFamily="18" charset="0"/>
                        </a:rPr>
                        <a:t>Hypotension, hypertension, headache, dizziness, nausea, vomiting , diarrhea</a:t>
                      </a:r>
                    </a:p>
                  </a:txBody>
                  <a:tcPr marL="125814" marR="125814" marT="62906" marB="62906"/>
                </a:tc>
                <a:extLst>
                  <a:ext uri="{0D108BD9-81ED-4DB2-BD59-A6C34878D82A}">
                    <a16:rowId xmlns:a16="http://schemas.microsoft.com/office/drawing/2014/main" val="10002"/>
                  </a:ext>
                </a:extLst>
              </a:tr>
              <a:tr h="753884">
                <a:tc>
                  <a:txBody>
                    <a:bodyPr/>
                    <a:lstStyle/>
                    <a:p>
                      <a:r>
                        <a:rPr lang="en-US" sz="1200" b="1" dirty="0">
                          <a:solidFill>
                            <a:schemeClr val="tx1"/>
                          </a:solidFill>
                          <a:latin typeface="Times New Roman" panose="02020603050405020304" pitchFamily="18" charset="0"/>
                          <a:cs typeface="Times New Roman" panose="02020603050405020304" pitchFamily="18" charset="0"/>
                        </a:rPr>
                        <a:t>Iron sucrose</a:t>
                      </a:r>
                    </a:p>
                  </a:txBody>
                  <a:tcPr marL="125814" marR="125814" marT="62906" marB="62906"/>
                </a:tc>
                <a:tc>
                  <a:txBody>
                    <a:bodyPr/>
                    <a:lstStyle/>
                    <a:p>
                      <a:pPr algn="ctr"/>
                      <a:r>
                        <a:rPr lang="en-US" sz="1100" dirty="0" err="1">
                          <a:solidFill>
                            <a:schemeClr val="tx1"/>
                          </a:solidFill>
                          <a:latin typeface="Times New Roman" panose="02020603050405020304" pitchFamily="18" charset="0"/>
                          <a:cs typeface="Times New Roman" panose="02020603050405020304" pitchFamily="18" charset="0"/>
                        </a:rPr>
                        <a:t>Venofer</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a:solidFill>
                            <a:schemeClr val="tx1"/>
                          </a:solidFill>
                          <a:latin typeface="Times New Roman" panose="02020603050405020304" pitchFamily="18" charset="0"/>
                          <a:cs typeface="Times New Roman" panose="02020603050405020304" pitchFamily="18" charset="0"/>
                        </a:rPr>
                        <a:t>+</a:t>
                      </a:r>
                    </a:p>
                  </a:txBody>
                  <a:tcPr marL="125814" marR="125814" marT="62906" marB="62906"/>
                </a:tc>
                <a:tc>
                  <a:txBody>
                    <a:bodyPr/>
                    <a:lstStyle/>
                    <a:p>
                      <a:r>
                        <a:rPr lang="en-US" sz="1100" b="1" baseline="0" dirty="0">
                          <a:solidFill>
                            <a:schemeClr val="tx1"/>
                          </a:solidFill>
                          <a:latin typeface="Times New Roman" panose="02020603050405020304" pitchFamily="18" charset="0"/>
                          <a:cs typeface="Times New Roman" panose="02020603050405020304" pitchFamily="18" charset="0"/>
                        </a:rPr>
                        <a:t>HD</a:t>
                      </a:r>
                      <a:r>
                        <a:rPr lang="en-US" sz="1100" baseline="0" dirty="0">
                          <a:solidFill>
                            <a:schemeClr val="tx1"/>
                          </a:solidFill>
                          <a:latin typeface="Times New Roman" panose="02020603050405020304" pitchFamily="18" charset="0"/>
                          <a:cs typeface="Times New Roman" panose="02020603050405020304" pitchFamily="18" charset="0"/>
                        </a:rPr>
                        <a:t>: 100 mg over 2-5 minutes during consecutive dialysis sessions (10 doses)</a:t>
                      </a:r>
                    </a:p>
                    <a:p>
                      <a:r>
                        <a:rPr lang="en-US" sz="1100" b="1" baseline="0" dirty="0">
                          <a:solidFill>
                            <a:schemeClr val="tx1"/>
                          </a:solidFill>
                          <a:latin typeface="Times New Roman" panose="02020603050405020304" pitchFamily="18" charset="0"/>
                          <a:cs typeface="Times New Roman" panose="02020603050405020304" pitchFamily="18" charset="0"/>
                        </a:rPr>
                        <a:t>NON-HD</a:t>
                      </a:r>
                      <a:r>
                        <a:rPr lang="en-US" sz="1100" baseline="0" dirty="0">
                          <a:solidFill>
                            <a:schemeClr val="tx1"/>
                          </a:solidFill>
                          <a:latin typeface="Times New Roman" panose="02020603050405020304" pitchFamily="18" charset="0"/>
                          <a:cs typeface="Times New Roman" panose="02020603050405020304" pitchFamily="18" charset="0"/>
                        </a:rPr>
                        <a:t>: 200 mg over 2-5 minutes on five different occasions within 14 days (total dose 1,000 mg)</a:t>
                      </a:r>
                    </a:p>
                  </a:txBody>
                  <a:tcPr marL="125814" marR="125814" marT="62906" marB="62906"/>
                </a:tc>
                <a:tc>
                  <a:txBody>
                    <a:bodyPr/>
                    <a:lstStyle/>
                    <a:p>
                      <a:pPr algn="ctr"/>
                      <a:r>
                        <a:rPr lang="en-US" sz="1100" dirty="0">
                          <a:solidFill>
                            <a:schemeClr val="tx1"/>
                          </a:solidFill>
                          <a:latin typeface="Times New Roman" panose="02020603050405020304" pitchFamily="18" charset="0"/>
                          <a:cs typeface="Times New Roman" panose="02020603050405020304" pitchFamily="18" charset="0"/>
                        </a:rPr>
                        <a:t>25-1000</a:t>
                      </a:r>
                    </a:p>
                  </a:txBody>
                  <a:tcPr marL="125814" marR="125814" marT="62906" marB="62906"/>
                </a:tc>
                <a:tc>
                  <a:txBody>
                    <a:bodyPr/>
                    <a:lstStyle/>
                    <a:p>
                      <a:r>
                        <a:rPr lang="en-US" sz="1100" baseline="0" dirty="0">
                          <a:solidFill>
                            <a:schemeClr val="tx1"/>
                          </a:solidFill>
                          <a:latin typeface="Times New Roman" panose="02020603050405020304" pitchFamily="18" charset="0"/>
                          <a:cs typeface="Times New Roman" panose="02020603050405020304" pitchFamily="18" charset="0"/>
                        </a:rPr>
                        <a:t>Hypertension, nausea, muscle cramps, headaches, upper respiratory infection, edema, dizziness</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extLst>
                  <a:ext uri="{0D108BD9-81ED-4DB2-BD59-A6C34878D82A}">
                    <a16:rowId xmlns:a16="http://schemas.microsoft.com/office/drawing/2014/main" val="10003"/>
                  </a:ext>
                </a:extLst>
              </a:tr>
              <a:tr h="744461">
                <a:tc>
                  <a:txBody>
                    <a:bodyPr/>
                    <a:lstStyle/>
                    <a:p>
                      <a:r>
                        <a:rPr lang="en-US" sz="1200" b="1" dirty="0" err="1">
                          <a:solidFill>
                            <a:schemeClr val="tx1"/>
                          </a:solidFill>
                          <a:latin typeface="Times New Roman" panose="02020603050405020304" pitchFamily="18" charset="0"/>
                          <a:cs typeface="Times New Roman" panose="02020603050405020304" pitchFamily="18" charset="0"/>
                        </a:rPr>
                        <a:t>Ferumoxytol</a:t>
                      </a:r>
                      <a:endParaRPr lang="en-US" sz="1200" b="1"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err="1">
                          <a:solidFill>
                            <a:schemeClr val="tx1"/>
                          </a:solidFill>
                          <a:latin typeface="Times New Roman" panose="02020603050405020304" pitchFamily="18" charset="0"/>
                          <a:cs typeface="Times New Roman" panose="02020603050405020304" pitchFamily="18" charset="0"/>
                        </a:rPr>
                        <a:t>Feraheme</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a:solidFill>
                            <a:schemeClr val="tx1"/>
                          </a:solidFill>
                          <a:latin typeface="Times New Roman" panose="02020603050405020304" pitchFamily="18" charset="0"/>
                          <a:cs typeface="Times New Roman" panose="02020603050405020304" pitchFamily="18" charset="0"/>
                        </a:rPr>
                        <a:t>+++</a:t>
                      </a:r>
                    </a:p>
                  </a:txBody>
                  <a:tcPr marL="125814" marR="125814" marT="62906" marB="629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Times New Roman" panose="02020603050405020304" pitchFamily="18" charset="0"/>
                          <a:cs typeface="Times New Roman" panose="02020603050405020304" pitchFamily="18" charset="0"/>
                        </a:rPr>
                        <a:t>510 mg over</a:t>
                      </a:r>
                      <a:r>
                        <a:rPr lang="en-US" sz="1100" baseline="0" dirty="0">
                          <a:solidFill>
                            <a:schemeClr val="tx1"/>
                          </a:solidFill>
                          <a:latin typeface="Times New Roman" panose="02020603050405020304" pitchFamily="18" charset="0"/>
                          <a:cs typeface="Times New Roman" panose="02020603050405020304" pitchFamily="18" charset="0"/>
                        </a:rPr>
                        <a:t> in 50-200 mL NS or D5 over 15 min, Observe patient for 30 minutes after infusion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Times New Roman" panose="02020603050405020304" pitchFamily="18" charset="0"/>
                          <a:cs typeface="Times New Roman" panose="02020603050405020304" pitchFamily="18" charset="0"/>
                        </a:rPr>
                        <a:t>A second 510 mg dose can be given 3-8 days later</a:t>
                      </a:r>
                    </a:p>
                    <a:p>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a:solidFill>
                            <a:schemeClr val="tx1"/>
                          </a:solidFill>
                          <a:latin typeface="Times New Roman" panose="02020603050405020304" pitchFamily="18" charset="0"/>
                          <a:cs typeface="Times New Roman" panose="02020603050405020304" pitchFamily="18" charset="0"/>
                        </a:rPr>
                        <a:t>510 mg</a:t>
                      </a:r>
                    </a:p>
                  </a:txBody>
                  <a:tcPr marL="125814" marR="125814" marT="62906" marB="629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Times New Roman" panose="02020603050405020304" pitchFamily="18" charset="0"/>
                          <a:cs typeface="Times New Roman" panose="02020603050405020304" pitchFamily="18" charset="0"/>
                        </a:rPr>
                        <a:t>BOXED</a:t>
                      </a:r>
                      <a:r>
                        <a:rPr lang="en-US" sz="1100" b="1" baseline="0" dirty="0">
                          <a:latin typeface="Times New Roman" panose="02020603050405020304" pitchFamily="18" charset="0"/>
                          <a:cs typeface="Times New Roman" panose="02020603050405020304" pitchFamily="18" charset="0"/>
                        </a:rPr>
                        <a:t> WARNING: Anaphylaxis, </a:t>
                      </a:r>
                      <a:r>
                        <a:rPr lang="en-US" sz="1100" dirty="0">
                          <a:latin typeface="Times New Roman" panose="02020603050405020304" pitchFamily="18" charset="0"/>
                          <a:cs typeface="Times New Roman" panose="02020603050405020304" pitchFamily="18" charset="0"/>
                        </a:rPr>
                        <a:t>Hypotension,</a:t>
                      </a:r>
                      <a:r>
                        <a:rPr lang="en-US" sz="1100" baseline="0" dirty="0">
                          <a:latin typeface="Times New Roman" panose="02020603050405020304" pitchFamily="18" charset="0"/>
                          <a:cs typeface="Times New Roman" panose="02020603050405020304" pitchFamily="18" charset="0"/>
                        </a:rPr>
                        <a:t> flushing, itching</a:t>
                      </a:r>
                      <a:endParaRPr lang="en-US" sz="1100" dirty="0">
                        <a:solidFill>
                          <a:schemeClr val="tx1"/>
                        </a:solidFill>
                        <a:latin typeface="Times New Roman" panose="02020603050405020304" pitchFamily="18" charset="0"/>
                        <a:cs typeface="Times New Roman" panose="02020603050405020304" pitchFamily="18" charset="0"/>
                      </a:endParaRPr>
                    </a:p>
                    <a:p>
                      <a:r>
                        <a:rPr lang="en-US" sz="1100" dirty="0">
                          <a:solidFill>
                            <a:schemeClr val="tx1"/>
                          </a:solidFill>
                          <a:latin typeface="Times New Roman" panose="02020603050405020304" pitchFamily="18" charset="0"/>
                          <a:cs typeface="Times New Roman" panose="02020603050405020304" pitchFamily="18" charset="0"/>
                        </a:rPr>
                        <a:t>Diarrhea, constipation, dizziness,</a:t>
                      </a:r>
                      <a:r>
                        <a:rPr lang="en-US" sz="1100" baseline="0" dirty="0">
                          <a:solidFill>
                            <a:schemeClr val="tx1"/>
                          </a:solidFill>
                          <a:latin typeface="Times New Roman" panose="02020603050405020304" pitchFamily="18" charset="0"/>
                          <a:cs typeface="Times New Roman" panose="02020603050405020304" pitchFamily="18" charset="0"/>
                        </a:rPr>
                        <a:t> hypotension, peripheral edema</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extLst>
                  <a:ext uri="{0D108BD9-81ED-4DB2-BD59-A6C34878D82A}">
                    <a16:rowId xmlns:a16="http://schemas.microsoft.com/office/drawing/2014/main" val="10004"/>
                  </a:ext>
                </a:extLst>
              </a:tr>
              <a:tr h="516293">
                <a:tc>
                  <a:txBody>
                    <a:bodyPr/>
                    <a:lstStyle/>
                    <a:p>
                      <a:r>
                        <a:rPr lang="en-US" sz="1200" b="1" dirty="0">
                          <a:solidFill>
                            <a:schemeClr val="tx1"/>
                          </a:solidFill>
                          <a:latin typeface="Times New Roman" panose="02020603050405020304" pitchFamily="18" charset="0"/>
                          <a:cs typeface="Times New Roman" panose="02020603050405020304" pitchFamily="18" charset="0"/>
                        </a:rPr>
                        <a:t>Ferric </a:t>
                      </a:r>
                      <a:r>
                        <a:rPr lang="en-US" sz="1200" b="1" dirty="0" err="1">
                          <a:solidFill>
                            <a:schemeClr val="tx1"/>
                          </a:solidFill>
                          <a:latin typeface="Times New Roman" panose="02020603050405020304" pitchFamily="18" charset="0"/>
                          <a:cs typeface="Times New Roman" panose="02020603050405020304" pitchFamily="18" charset="0"/>
                        </a:rPr>
                        <a:t>carboxymaltose</a:t>
                      </a:r>
                      <a:endParaRPr lang="en-US" sz="1200" b="1"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err="1">
                          <a:solidFill>
                            <a:schemeClr val="tx1"/>
                          </a:solidFill>
                          <a:latin typeface="Times New Roman" panose="02020603050405020304" pitchFamily="18" charset="0"/>
                          <a:cs typeface="Times New Roman" panose="02020603050405020304" pitchFamily="18" charset="0"/>
                        </a:rPr>
                        <a:t>Injectafer</a:t>
                      </a:r>
                      <a:endParaRPr lang="en-US" sz="11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a:latin typeface="Times New Roman" panose="02020603050405020304" pitchFamily="18" charset="0"/>
                          <a:cs typeface="Times New Roman" panose="02020603050405020304" pitchFamily="18" charset="0"/>
                        </a:rPr>
                        <a:t>+++</a:t>
                      </a:r>
                    </a:p>
                  </a:txBody>
                  <a:tcPr marL="125814" marR="125814" marT="62906" marB="62906"/>
                </a:tc>
                <a:tc>
                  <a:txBody>
                    <a:bodyPr/>
                    <a:lstStyle/>
                    <a:p>
                      <a:r>
                        <a:rPr lang="en-US" sz="1100" b="0" dirty="0">
                          <a:latin typeface="Times New Roman" panose="02020603050405020304" pitchFamily="18" charset="0"/>
                          <a:cs typeface="Times New Roman" panose="02020603050405020304" pitchFamily="18" charset="0"/>
                        </a:rPr>
                        <a:t>≥50 kg: 750 mg IV followed by 750 mg 7 days later</a:t>
                      </a:r>
                    </a:p>
                    <a:p>
                      <a:r>
                        <a:rPr lang="en-US" sz="1100" b="0" dirty="0">
                          <a:latin typeface="Times New Roman" panose="02020603050405020304" pitchFamily="18" charset="0"/>
                          <a:cs typeface="Times New Roman" panose="02020603050405020304" pitchFamily="18" charset="0"/>
                        </a:rPr>
                        <a:t>&lt;50 kg: 15 mg/kg IV followed by</a:t>
                      </a:r>
                      <a:r>
                        <a:rPr lang="en-US" sz="1100" b="0" baseline="0" dirty="0">
                          <a:latin typeface="Times New Roman" panose="02020603050405020304" pitchFamily="18" charset="0"/>
                          <a:cs typeface="Times New Roman" panose="02020603050405020304" pitchFamily="18" charset="0"/>
                        </a:rPr>
                        <a:t> 15 mg/kg 7 days later</a:t>
                      </a:r>
                      <a:endParaRPr lang="en-US" sz="1100" b="0" dirty="0">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100" dirty="0">
                          <a:latin typeface="Times New Roman" panose="02020603050405020304" pitchFamily="18" charset="0"/>
                          <a:cs typeface="Times New Roman" panose="02020603050405020304" pitchFamily="18" charset="0"/>
                        </a:rPr>
                        <a:t>750</a:t>
                      </a:r>
                      <a:r>
                        <a:rPr lang="en-US" sz="1100" baseline="0" dirty="0">
                          <a:latin typeface="Times New Roman" panose="02020603050405020304" pitchFamily="18" charset="0"/>
                          <a:cs typeface="Times New Roman" panose="02020603050405020304" pitchFamily="18" charset="0"/>
                        </a:rPr>
                        <a:t> mg</a:t>
                      </a:r>
                      <a:endParaRPr lang="en-US" sz="1100" dirty="0">
                        <a:latin typeface="Times New Roman" panose="02020603050405020304" pitchFamily="18" charset="0"/>
                        <a:cs typeface="Times New Roman" panose="02020603050405020304" pitchFamily="18" charset="0"/>
                      </a:endParaRPr>
                    </a:p>
                  </a:txBody>
                  <a:tcPr marL="125814" marR="125814" marT="62906" marB="62906"/>
                </a:tc>
                <a:tc>
                  <a:txBody>
                    <a:bodyPr/>
                    <a:lstStyle/>
                    <a:p>
                      <a:r>
                        <a:rPr lang="en-US" sz="1100" dirty="0">
                          <a:latin typeface="Times New Roman" panose="02020603050405020304" pitchFamily="18" charset="0"/>
                          <a:cs typeface="Times New Roman" panose="02020603050405020304" pitchFamily="18" charset="0"/>
                        </a:rPr>
                        <a:t>Hypertension,</a:t>
                      </a:r>
                      <a:r>
                        <a:rPr lang="en-US" sz="1100" baseline="0" dirty="0">
                          <a:latin typeface="Times New Roman" panose="02020603050405020304" pitchFamily="18" charset="0"/>
                          <a:cs typeface="Times New Roman" panose="02020603050405020304" pitchFamily="18" charset="0"/>
                        </a:rPr>
                        <a:t> flushing, itching, decreased phosphate level, nausea, headache</a:t>
                      </a:r>
                      <a:endParaRPr lang="en-US" sz="1100" dirty="0">
                        <a:latin typeface="Times New Roman" panose="02020603050405020304" pitchFamily="18" charset="0"/>
                        <a:cs typeface="Times New Roman" panose="02020603050405020304" pitchFamily="18" charset="0"/>
                      </a:endParaRPr>
                    </a:p>
                  </a:txBody>
                  <a:tcPr marL="125814" marR="125814" marT="62906" marB="6290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1702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a:extLst>
              <a:ext uri="{FF2B5EF4-FFF2-40B4-BE49-F238E27FC236}">
                <a16:creationId xmlns:a16="http://schemas.microsoft.com/office/drawing/2014/main" id="{02EB8CB6-4C77-5D43-BFEE-181F4377FCEC}"/>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Question</a:t>
            </a:r>
          </a:p>
        </p:txBody>
      </p:sp>
      <p:sp>
        <p:nvSpPr>
          <p:cNvPr id="6" name="TextBox 5">
            <a:extLst>
              <a:ext uri="{FF2B5EF4-FFF2-40B4-BE49-F238E27FC236}">
                <a16:creationId xmlns:a16="http://schemas.microsoft.com/office/drawing/2014/main" id="{EBE3AF6B-ED73-D045-A320-B4AC89805810}"/>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39 of 68 </a:t>
            </a:r>
          </a:p>
        </p:txBody>
      </p:sp>
      <p:sp>
        <p:nvSpPr>
          <p:cNvPr id="2" name="Rectangle 1">
            <a:extLst>
              <a:ext uri="{FF2B5EF4-FFF2-40B4-BE49-F238E27FC236}">
                <a16:creationId xmlns:a16="http://schemas.microsoft.com/office/drawing/2014/main" id="{0C881465-98C5-D443-B908-40695BF19415}"/>
              </a:ext>
            </a:extLst>
          </p:cNvPr>
          <p:cNvSpPr/>
          <p:nvPr/>
        </p:nvSpPr>
        <p:spPr>
          <a:xfrm>
            <a:off x="2745971" y="1458405"/>
            <a:ext cx="8041178" cy="2893100"/>
          </a:xfrm>
          <a:prstGeom prst="rect">
            <a:avLst/>
          </a:prstGeom>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A patient with CKD was recently diagnosed with iron deficiency anemia. The provider wants to start her on a intravenous iron product. Which of the intravenous iron products requires a test dose?</a:t>
            </a:r>
          </a:p>
          <a:p>
            <a:pPr marL="574675" indent="-341313">
              <a:buNone/>
            </a:pP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Ferumoxytol</a:t>
            </a:r>
            <a:endParaRPr lang="en-US" sz="2000" dirty="0">
              <a:latin typeface="Times New Roman" panose="02020603050405020304" pitchFamily="18" charset="0"/>
              <a:cs typeface="Times New Roman" panose="02020603050405020304" pitchFamily="18" charset="0"/>
            </a:endParaRPr>
          </a:p>
          <a:p>
            <a:pPr marL="574675" indent="-341313">
              <a:buNone/>
            </a:pPr>
            <a:r>
              <a:rPr lang="en-US" sz="2000" dirty="0">
                <a:latin typeface="Times New Roman" panose="02020603050405020304" pitchFamily="18" charset="0"/>
                <a:cs typeface="Times New Roman" panose="02020603050405020304" pitchFamily="18" charset="0"/>
              </a:rPr>
              <a:t>b.	Iron Dextran</a:t>
            </a:r>
          </a:p>
          <a:p>
            <a:pPr marL="574675" indent="-341313">
              <a:buNone/>
            </a:pPr>
            <a:r>
              <a:rPr lang="en-US" sz="2000" dirty="0">
                <a:latin typeface="Times New Roman" panose="02020603050405020304" pitchFamily="18" charset="0"/>
                <a:cs typeface="Times New Roman" panose="02020603050405020304" pitchFamily="18" charset="0"/>
              </a:rPr>
              <a:t>c.	Iron Sucrose</a:t>
            </a:r>
          </a:p>
          <a:p>
            <a:pPr marL="574675" indent="-341313">
              <a:buNone/>
            </a:pPr>
            <a:r>
              <a:rPr lang="en-US" sz="2000" dirty="0">
                <a:latin typeface="Times New Roman" panose="02020603050405020304" pitchFamily="18" charset="0"/>
                <a:cs typeface="Times New Roman" panose="02020603050405020304" pitchFamily="18" charset="0"/>
              </a:rPr>
              <a:t>d.	Sodium Ferric Gluconate</a:t>
            </a:r>
          </a:p>
          <a:p>
            <a:pPr marL="574675" indent="-341313">
              <a:buNone/>
            </a:pPr>
            <a:r>
              <a:rPr lang="en-US" sz="2000" dirty="0">
                <a:latin typeface="Times New Roman" panose="02020603050405020304" pitchFamily="18" charset="0"/>
                <a:cs typeface="Times New Roman" panose="02020603050405020304" pitchFamily="18" charset="0"/>
              </a:rPr>
              <a:t>e.	Ferric </a:t>
            </a:r>
            <a:r>
              <a:rPr lang="en-US" sz="2000" dirty="0" err="1">
                <a:latin typeface="Times New Roman" panose="02020603050405020304" pitchFamily="18" charset="0"/>
                <a:cs typeface="Times New Roman" panose="02020603050405020304" pitchFamily="18" charset="0"/>
              </a:rPr>
              <a:t>Carboxymaltose</a:t>
            </a:r>
            <a:endParaRPr lang="en-US" sz="2000" dirty="0">
              <a:latin typeface="Times New Roman" panose="02020603050405020304" pitchFamily="18" charset="0"/>
              <a:cs typeface="Times New Roman" panose="02020603050405020304" pitchFamily="18" charset="0"/>
            </a:endParaRPr>
          </a:p>
          <a:p>
            <a:pPr marL="574675" indent="-341313">
              <a:buNone/>
            </a:pP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5">
            <a:extLst>
              <a:ext uri="{FF2B5EF4-FFF2-40B4-BE49-F238E27FC236}">
                <a16:creationId xmlns:a16="http://schemas.microsoft.com/office/drawing/2014/main" id="{A5B2AAC3-0367-7B4B-AD08-AE317EB20554}"/>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Meet our Presenters</a:t>
            </a:r>
          </a:p>
        </p:txBody>
      </p:sp>
      <p:sp>
        <p:nvSpPr>
          <p:cNvPr id="17411" name="Rectangle 1">
            <a:extLst>
              <a:ext uri="{FF2B5EF4-FFF2-40B4-BE49-F238E27FC236}">
                <a16:creationId xmlns:a16="http://schemas.microsoft.com/office/drawing/2014/main" id="{357035D3-D656-6945-B8D0-0EC2D0994582}"/>
              </a:ext>
            </a:extLst>
          </p:cNvPr>
          <p:cNvSpPr>
            <a:spLocks noChangeArrowheads="1"/>
          </p:cNvSpPr>
          <p:nvPr/>
        </p:nvSpPr>
        <p:spPr bwMode="auto">
          <a:xfrm>
            <a:off x="2214563" y="1271588"/>
            <a:ext cx="94186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 typeface="Arial" panose="020B0604020202020204" pitchFamily="34" charset="0"/>
              <a:buNone/>
            </a:pPr>
            <a:r>
              <a:rPr lang="en-US" altLang="en-US" sz="2400" b="1">
                <a:latin typeface="Times New Roman" panose="02020603050405020304" pitchFamily="18" charset="0"/>
                <a:ea typeface="MS PGothic" panose="020B0600070205080204" pitchFamily="34" charset="-128"/>
                <a:cs typeface="Times New Roman" panose="02020603050405020304" pitchFamily="18" charset="0"/>
              </a:rPr>
              <a:t>Amy Barton Pai, PharmD, MHI, FASN, FCCP, FNKF</a:t>
            </a:r>
          </a:p>
          <a:p>
            <a:pPr>
              <a:spcBef>
                <a:spcPct val="0"/>
              </a:spcBef>
              <a:buClrTx/>
              <a:buFont typeface="Arial" panose="020B0604020202020204" pitchFamily="34" charset="0"/>
              <a:buNone/>
            </a:pPr>
            <a:endParaRPr lang="en-US" altLang="en-US" sz="2400">
              <a:latin typeface="Times New Roman" panose="02020603050405020304" pitchFamily="18" charset="0"/>
              <a:ea typeface="MS PGothic" panose="020B0600070205080204" pitchFamily="34" charset="-128"/>
              <a:cs typeface="Times New Roman" panose="02020603050405020304" pitchFamily="18" charset="0"/>
            </a:endParaRPr>
          </a:p>
          <a:p>
            <a:pPr>
              <a:spcBef>
                <a:spcPct val="0"/>
              </a:spcBef>
              <a:buClrTx/>
              <a:buFont typeface="Arial" panose="020B0604020202020204" pitchFamily="34" charset="0"/>
              <a:buNone/>
            </a:pPr>
            <a:r>
              <a:rPr lang="en-US" altLang="en-US" sz="2000">
                <a:latin typeface="Times New Roman" panose="02020603050405020304" pitchFamily="18" charset="0"/>
                <a:ea typeface="MS PGothic" panose="020B0600070205080204" pitchFamily="34" charset="-128"/>
                <a:cs typeface="Times New Roman" panose="02020603050405020304" pitchFamily="18" charset="0"/>
              </a:rPr>
              <a:t>Dr. Barton Pai is Chair of the National Kidney Disease Education Program’s Pharmacy Working Group</a:t>
            </a:r>
          </a:p>
          <a:p>
            <a:pPr>
              <a:spcBef>
                <a:spcPct val="0"/>
              </a:spcBef>
              <a:buClrTx/>
              <a:buFont typeface="Arial" panose="020B0604020202020204" pitchFamily="34" charset="0"/>
              <a:buNone/>
            </a:pPr>
            <a:r>
              <a:rPr lang="en-US" altLang="en-US" sz="2000">
                <a:latin typeface="Times New Roman" panose="02020603050405020304" pitchFamily="18" charset="0"/>
                <a:ea typeface="MS PGothic" panose="020B0600070205080204" pitchFamily="34" charset="-128"/>
                <a:cs typeface="Times New Roman" panose="02020603050405020304" pitchFamily="18" charset="0"/>
              </a:rPr>
              <a:t>Dr. Amy Barton Pai, Pharm.D., MHI, FASN, FCCP, FNKF is Associate Professor of Clinical Pharmacy at the University of Michigan College of Pharmacy.  She obtained her Bachelor of Science in Pharmacy from Albany College of Pharmacy in 1996 and then completed a Pharmacy Practice Residency at St. Peter’s Hospital in Albany, New York. She received her Doctor of Pharmacy from Albany College of Pharmacy in 1999. From 1999-2001 she was a Nephrology Research Fellow at the University of Illinois at Chicago. Dr. Pai was on faculty at the University of New Mexico College of Pharmacy and School of Medicine from 2001 to 2008 and at Albany College of Pharmacy and Health Sciences from 2008 to 2016. She earned a Master's degree in Healthcare Innovation in 2018.</a:t>
            </a:r>
          </a:p>
        </p:txBody>
      </p:sp>
      <p:pic>
        <p:nvPicPr>
          <p:cNvPr id="17412" name="Picture 5">
            <a:extLst>
              <a:ext uri="{FF2B5EF4-FFF2-40B4-BE49-F238E27FC236}">
                <a16:creationId xmlns:a16="http://schemas.microsoft.com/office/drawing/2014/main" id="{43E90399-729C-4C46-A5FE-9EF66A5CAE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0813" y="1271588"/>
            <a:ext cx="1914525"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C9B70FB7-428A-2E48-977A-DD5445CE7F68}"/>
              </a:ext>
            </a:extLst>
          </p:cNvPr>
          <p:cNvSpPr txBox="1">
            <a:spLocks noChangeArrowheads="1"/>
          </p:cNvSpPr>
          <p:nvPr/>
        </p:nvSpPr>
        <p:spPr bwMode="auto">
          <a:xfrm>
            <a:off x="5600700" y="603832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 of 68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2">
            <a:extLst>
              <a:ext uri="{FF2B5EF4-FFF2-40B4-BE49-F238E27FC236}">
                <a16:creationId xmlns:a16="http://schemas.microsoft.com/office/drawing/2014/main" id="{3CD47ECA-433D-8C4C-862C-E5EF9C8DD36F}"/>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Answer</a:t>
            </a:r>
          </a:p>
        </p:txBody>
      </p:sp>
      <p:sp>
        <p:nvSpPr>
          <p:cNvPr id="8" name="TextBox 7">
            <a:extLst>
              <a:ext uri="{FF2B5EF4-FFF2-40B4-BE49-F238E27FC236}">
                <a16:creationId xmlns:a16="http://schemas.microsoft.com/office/drawing/2014/main" id="{08A4BA27-F456-1144-8DDC-6A80B01B4B5A}"/>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40 of 68 </a:t>
            </a:r>
          </a:p>
        </p:txBody>
      </p:sp>
      <p:sp>
        <p:nvSpPr>
          <p:cNvPr id="5" name="TextBox 4">
            <a:extLst>
              <a:ext uri="{FF2B5EF4-FFF2-40B4-BE49-F238E27FC236}">
                <a16:creationId xmlns:a16="http://schemas.microsoft.com/office/drawing/2014/main" id="{B17CD9EE-E3B4-7E4A-A0F6-609206A143FF}"/>
              </a:ext>
            </a:extLst>
          </p:cNvPr>
          <p:cNvSpPr txBox="1"/>
          <p:nvPr/>
        </p:nvSpPr>
        <p:spPr>
          <a:xfrm>
            <a:off x="7733652" y="2957700"/>
            <a:ext cx="4200043" cy="2308324"/>
          </a:xfrm>
          <a:prstGeom prst="rect">
            <a:avLst/>
          </a:prstGeom>
          <a:solidFill>
            <a:schemeClr val="accent1">
              <a:lumMod val="75000"/>
              <a:alpha val="36000"/>
            </a:schemeClr>
          </a:solidFill>
        </p:spPr>
        <p:txBody>
          <a:bodyPr wrap="square" rtlCol="0">
            <a:spAutoFit/>
          </a:bodyPr>
          <a:lstStyle/>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Answer: B</a:t>
            </a:r>
          </a:p>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Iron dextran requires a test dose because of documented anaphylactoid reactions. </a:t>
            </a:r>
            <a:r>
              <a:rPr lang="en-US" dirty="0" err="1">
                <a:solidFill>
                  <a:srgbClr val="4D4141"/>
                </a:solidFill>
                <a:latin typeface="Times New Roman" panose="02020603050405020304" pitchFamily="18" charset="0"/>
                <a:ea typeface="Verdana" panose="020B0604030504040204" pitchFamily="34" charset="0"/>
                <a:cs typeface="Times New Roman" panose="02020603050405020304" pitchFamily="18" charset="0"/>
              </a:rPr>
              <a:t>Ferumoxytol</a:t>
            </a:r>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 also has a boxed warning about hypersensitivity, however no test dose is required, infusion over at least 15 minutes is recommended with a minimum of 30 minutes of observation post infusion</a:t>
            </a:r>
          </a:p>
        </p:txBody>
      </p:sp>
      <p:sp>
        <p:nvSpPr>
          <p:cNvPr id="6" name="Rectangle 5">
            <a:extLst>
              <a:ext uri="{FF2B5EF4-FFF2-40B4-BE49-F238E27FC236}">
                <a16:creationId xmlns:a16="http://schemas.microsoft.com/office/drawing/2014/main" id="{BF721742-CBEA-9E4C-B12D-4D0A64754B1D}"/>
              </a:ext>
            </a:extLst>
          </p:cNvPr>
          <p:cNvSpPr/>
          <p:nvPr/>
        </p:nvSpPr>
        <p:spPr>
          <a:xfrm>
            <a:off x="2745971" y="1458405"/>
            <a:ext cx="8041178" cy="2893100"/>
          </a:xfrm>
          <a:prstGeom prst="rect">
            <a:avLst/>
          </a:prstGeom>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A patient with CKD was recently diagnosed with iron deficiency anemia. The provider wants to start her on a intravenous iron product. Which of the intravenous iron products requires a test dose?</a:t>
            </a:r>
          </a:p>
          <a:p>
            <a:pPr marL="574675" indent="-341313">
              <a:buNone/>
            </a:pP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Ferumoxytol</a:t>
            </a:r>
            <a:endParaRPr lang="en-US" sz="2000" dirty="0">
              <a:latin typeface="Times New Roman" panose="02020603050405020304" pitchFamily="18" charset="0"/>
              <a:cs typeface="Times New Roman" panose="02020603050405020304" pitchFamily="18" charset="0"/>
            </a:endParaRPr>
          </a:p>
          <a:p>
            <a:pPr marL="574675" indent="-341313">
              <a:buNone/>
            </a:pPr>
            <a:r>
              <a:rPr lang="en-US" sz="2000" dirty="0">
                <a:latin typeface="Times New Roman" panose="02020603050405020304" pitchFamily="18" charset="0"/>
                <a:cs typeface="Times New Roman" panose="02020603050405020304" pitchFamily="18" charset="0"/>
              </a:rPr>
              <a:t>b.	Iron Dextran</a:t>
            </a:r>
          </a:p>
          <a:p>
            <a:pPr marL="574675" indent="-341313">
              <a:buNone/>
            </a:pPr>
            <a:r>
              <a:rPr lang="en-US" sz="2000" dirty="0">
                <a:latin typeface="Times New Roman" panose="02020603050405020304" pitchFamily="18" charset="0"/>
                <a:cs typeface="Times New Roman" panose="02020603050405020304" pitchFamily="18" charset="0"/>
              </a:rPr>
              <a:t>c.	Iron Sucrose</a:t>
            </a:r>
          </a:p>
          <a:p>
            <a:pPr marL="574675" indent="-341313">
              <a:buNone/>
            </a:pPr>
            <a:r>
              <a:rPr lang="en-US" sz="2000" dirty="0">
                <a:latin typeface="Times New Roman" panose="02020603050405020304" pitchFamily="18" charset="0"/>
                <a:cs typeface="Times New Roman" panose="02020603050405020304" pitchFamily="18" charset="0"/>
              </a:rPr>
              <a:t>d.	Sodium Ferric Gluconate</a:t>
            </a:r>
          </a:p>
          <a:p>
            <a:pPr marL="574675" indent="-341313">
              <a:buNone/>
            </a:pPr>
            <a:r>
              <a:rPr lang="en-US" sz="2000" dirty="0">
                <a:latin typeface="Times New Roman" panose="02020603050405020304" pitchFamily="18" charset="0"/>
                <a:cs typeface="Times New Roman" panose="02020603050405020304" pitchFamily="18" charset="0"/>
              </a:rPr>
              <a:t>e.	Ferric </a:t>
            </a:r>
            <a:r>
              <a:rPr lang="en-US" sz="2000" dirty="0" err="1">
                <a:latin typeface="Times New Roman" panose="02020603050405020304" pitchFamily="18" charset="0"/>
                <a:cs typeface="Times New Roman" panose="02020603050405020304" pitchFamily="18" charset="0"/>
              </a:rPr>
              <a:t>Carboxymaltose</a:t>
            </a:r>
            <a:endParaRPr lang="en-US" sz="2000" dirty="0">
              <a:latin typeface="Times New Roman" panose="02020603050405020304" pitchFamily="18" charset="0"/>
              <a:cs typeface="Times New Roman" panose="02020603050405020304" pitchFamily="18" charset="0"/>
            </a:endParaRPr>
          </a:p>
          <a:p>
            <a:pPr marL="574675" indent="-341313">
              <a:buNone/>
            </a:pPr>
            <a:endParaRPr 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45C371-BA51-1C4E-870F-B9E632F28D94}"/>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41 of 68 </a:t>
            </a:r>
          </a:p>
        </p:txBody>
      </p:sp>
      <p:sp>
        <p:nvSpPr>
          <p:cNvPr id="9" name="Title 2">
            <a:extLst>
              <a:ext uri="{FF2B5EF4-FFF2-40B4-BE49-F238E27FC236}">
                <a16:creationId xmlns:a16="http://schemas.microsoft.com/office/drawing/2014/main" id="{1BAD7C4D-8939-594E-8774-5D2B09E2DB3F}"/>
              </a:ext>
            </a:extLst>
          </p:cNvPr>
          <p:cNvSpPr>
            <a:spLocks noGrp="1" noChangeArrowheads="1"/>
          </p:cNvSpPr>
          <p:nvPr>
            <p:ph type="title"/>
          </p:nvPr>
        </p:nvSpPr>
        <p:spPr>
          <a:xfrm>
            <a:off x="0" y="0"/>
            <a:ext cx="12192000" cy="1197864"/>
          </a:xfrm>
        </p:spPr>
        <p:txBody>
          <a:bodyPr>
            <a:noAutofit/>
          </a:bodyPr>
          <a:lstStyle/>
          <a:p>
            <a:pPr algn="ctr" eaLnBrk="1" hangingPunct="1"/>
            <a:r>
              <a:rPr lang="en-US" altLang="en-US" sz="4000" b="1" dirty="0">
                <a:latin typeface="Times New Roman" panose="02020603050405020304" pitchFamily="18" charset="0"/>
                <a:cs typeface="Times New Roman" panose="02020603050405020304" pitchFamily="18" charset="0"/>
              </a:rPr>
              <a:t>Considerations for IV iron administration when inflammation is present</a:t>
            </a:r>
          </a:p>
        </p:txBody>
      </p:sp>
      <p:sp>
        <p:nvSpPr>
          <p:cNvPr id="2" name="Rectangle 1">
            <a:extLst>
              <a:ext uri="{FF2B5EF4-FFF2-40B4-BE49-F238E27FC236}">
                <a16:creationId xmlns:a16="http://schemas.microsoft.com/office/drawing/2014/main" id="{24D92694-A901-6145-9D52-93A859A3287E}"/>
              </a:ext>
            </a:extLst>
          </p:cNvPr>
          <p:cNvSpPr/>
          <p:nvPr/>
        </p:nvSpPr>
        <p:spPr>
          <a:xfrm>
            <a:off x="7032567" y="1540601"/>
            <a:ext cx="3906982" cy="4154984"/>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Administered dose of elemental iron is not able to be fully utilized (incorporated into RBCs)</a:t>
            </a:r>
          </a:p>
          <a:p>
            <a:pPr>
              <a:buFont typeface="Arial" charset="0"/>
              <a:buChar char="•"/>
            </a:pPr>
            <a:endParaRPr lang="en-US" sz="220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Clearance of IV iron compounds is ZERO-ORDER (capacity-limited, saturable)</a:t>
            </a:r>
          </a:p>
          <a:p>
            <a:pPr marL="285750" indent="-285750">
              <a:buFont typeface="Arial" panose="020B0604020202020204" pitchFamily="34" charset="0"/>
              <a:buChar char="•"/>
            </a:pPr>
            <a:endParaRPr lang="en-US" sz="220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Clearance </a:t>
            </a:r>
            <a:r>
              <a:rPr lang="en-US" sz="2200" b="1" dirty="0">
                <a:solidFill>
                  <a:srgbClr val="000000"/>
                </a:solidFill>
                <a:latin typeface="Times New Roman" panose="02020603050405020304" pitchFamily="18" charset="0"/>
                <a:cs typeface="Times New Roman" panose="02020603050405020304" pitchFamily="18" charset="0"/>
              </a:rPr>
              <a:t>decreases </a:t>
            </a:r>
            <a:r>
              <a:rPr lang="en-US" sz="2200" dirty="0">
                <a:solidFill>
                  <a:srgbClr val="000000"/>
                </a:solidFill>
                <a:latin typeface="Times New Roman" panose="02020603050405020304" pitchFamily="18" charset="0"/>
                <a:cs typeface="Times New Roman" panose="02020603050405020304" pitchFamily="18" charset="0"/>
              </a:rPr>
              <a:t>as molecular weight </a:t>
            </a:r>
            <a:r>
              <a:rPr lang="en-US" sz="2200" b="1" dirty="0">
                <a:solidFill>
                  <a:srgbClr val="000000"/>
                </a:solidFill>
                <a:latin typeface="Times New Roman" panose="02020603050405020304" pitchFamily="18" charset="0"/>
                <a:cs typeface="Times New Roman" panose="02020603050405020304" pitchFamily="18" charset="0"/>
              </a:rPr>
              <a:t>increases</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C2E26DA-7CCC-A04C-BD3A-881C373EDD72}"/>
              </a:ext>
            </a:extLst>
          </p:cNvPr>
          <p:cNvPicPr>
            <a:picLocks noChangeAspect="1"/>
          </p:cNvPicPr>
          <p:nvPr/>
        </p:nvPicPr>
        <p:blipFill>
          <a:blip r:embed="rId2"/>
          <a:stretch>
            <a:fillRect/>
          </a:stretch>
        </p:blipFill>
        <p:spPr>
          <a:xfrm>
            <a:off x="1354688" y="1309641"/>
            <a:ext cx="4741312" cy="461690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4DB9F60-AC26-0E40-A1CF-241B973A6FB3}"/>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Question</a:t>
            </a:r>
          </a:p>
        </p:txBody>
      </p:sp>
      <p:sp>
        <p:nvSpPr>
          <p:cNvPr id="7" name="TextBox 6">
            <a:extLst>
              <a:ext uri="{FF2B5EF4-FFF2-40B4-BE49-F238E27FC236}">
                <a16:creationId xmlns:a16="http://schemas.microsoft.com/office/drawing/2014/main" id="{1F93560E-B95B-D34E-A8C1-CBFDB2A7BB49}"/>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42 of 68 </a:t>
            </a:r>
          </a:p>
        </p:txBody>
      </p:sp>
      <p:sp>
        <p:nvSpPr>
          <p:cNvPr id="2" name="Rectangle 1">
            <a:extLst>
              <a:ext uri="{FF2B5EF4-FFF2-40B4-BE49-F238E27FC236}">
                <a16:creationId xmlns:a16="http://schemas.microsoft.com/office/drawing/2014/main" id="{06AC5F6E-164F-8D45-ABB6-BF9FDB775AFD}"/>
              </a:ext>
            </a:extLst>
          </p:cNvPr>
          <p:cNvSpPr/>
          <p:nvPr/>
        </p:nvSpPr>
        <p:spPr>
          <a:xfrm>
            <a:off x="2961062" y="1562525"/>
            <a:ext cx="6445135" cy="2893100"/>
          </a:xfrm>
          <a:prstGeom prst="rect">
            <a:avLst/>
          </a:prstGeom>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Which of the following is true regarding IV iron formulations?</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Their pharmacokinetic profiles are well-characterized</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They are all colloidal suspensions of nanoparticles</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The proportion of the elemental iron dose incorporated into RBCs is required by the FDA in the new drug application</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All of the above</a:t>
            </a:r>
          </a:p>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a:extLst>
              <a:ext uri="{FF2B5EF4-FFF2-40B4-BE49-F238E27FC236}">
                <a16:creationId xmlns:a16="http://schemas.microsoft.com/office/drawing/2014/main" id="{B6BD6CC7-4C8D-3E45-9749-855F5E6BBE76}"/>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Answer</a:t>
            </a:r>
          </a:p>
        </p:txBody>
      </p:sp>
      <p:sp>
        <p:nvSpPr>
          <p:cNvPr id="7" name="TextBox 6">
            <a:extLst>
              <a:ext uri="{FF2B5EF4-FFF2-40B4-BE49-F238E27FC236}">
                <a16:creationId xmlns:a16="http://schemas.microsoft.com/office/drawing/2014/main" id="{EE041940-891E-C54D-B990-1AC058C4DDBE}"/>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43 of 68 </a:t>
            </a:r>
          </a:p>
        </p:txBody>
      </p:sp>
      <p:sp>
        <p:nvSpPr>
          <p:cNvPr id="6" name="Rectangle 5">
            <a:extLst>
              <a:ext uri="{FF2B5EF4-FFF2-40B4-BE49-F238E27FC236}">
                <a16:creationId xmlns:a16="http://schemas.microsoft.com/office/drawing/2014/main" id="{6105C945-98AB-FC4B-BF50-4C3C42025206}"/>
              </a:ext>
            </a:extLst>
          </p:cNvPr>
          <p:cNvSpPr/>
          <p:nvPr/>
        </p:nvSpPr>
        <p:spPr>
          <a:xfrm>
            <a:off x="2961062" y="1562525"/>
            <a:ext cx="6445135" cy="2893100"/>
          </a:xfrm>
          <a:prstGeom prst="rect">
            <a:avLst/>
          </a:prstGeom>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Which of the following is true regarding IV iron formulations?</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Their pharmacokinetic profiles are well-characterized</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They are all colloidal suspensions of nanoparticles</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The proportion of the elemental iron dose incorporated into RBCs is required by the FDA in the new drug application</a:t>
            </a:r>
          </a:p>
          <a:p>
            <a:pPr marL="514350" indent="-514350">
              <a:buFont typeface="+mj-lt"/>
              <a:buAutoNum type="alphaLcParenR"/>
            </a:pPr>
            <a:r>
              <a:rPr lang="en-US" sz="2000" dirty="0">
                <a:latin typeface="Times New Roman" panose="02020603050405020304" pitchFamily="18" charset="0"/>
                <a:cs typeface="Times New Roman" panose="02020603050405020304" pitchFamily="18" charset="0"/>
              </a:rPr>
              <a:t>All of the above</a:t>
            </a:r>
          </a:p>
          <a:p>
            <a:pPr marL="0" indent="0">
              <a:buNone/>
            </a:pP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89C897E-CC5B-1447-A591-356820813423}"/>
              </a:ext>
            </a:extLst>
          </p:cNvPr>
          <p:cNvSpPr txBox="1"/>
          <p:nvPr/>
        </p:nvSpPr>
        <p:spPr>
          <a:xfrm>
            <a:off x="7733652" y="3769645"/>
            <a:ext cx="4200043" cy="1200329"/>
          </a:xfrm>
          <a:prstGeom prst="rect">
            <a:avLst/>
          </a:prstGeom>
          <a:solidFill>
            <a:schemeClr val="accent1">
              <a:lumMod val="75000"/>
              <a:alpha val="36000"/>
            </a:schemeClr>
          </a:solidFill>
        </p:spPr>
        <p:txBody>
          <a:bodyPr wrap="square" rtlCol="0">
            <a:spAutoFit/>
          </a:bodyPr>
          <a:lstStyle/>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Answer: B</a:t>
            </a:r>
          </a:p>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All FDA approved IV iron formulations are iron oxide-carbohydrate nanoparticles in colloidal suspension.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a:extLst>
              <a:ext uri="{FF2B5EF4-FFF2-40B4-BE49-F238E27FC236}">
                <a16:creationId xmlns:a16="http://schemas.microsoft.com/office/drawing/2014/main" id="{9B3E84D3-8CD3-1443-8900-136976981CCC}"/>
              </a:ext>
            </a:extLst>
          </p:cNvPr>
          <p:cNvSpPr>
            <a:spLocks noGrp="1" noChangeArrowheads="1"/>
          </p:cNvSpPr>
          <p:nvPr>
            <p:ph type="title"/>
          </p:nvPr>
        </p:nvSpPr>
        <p:spPr>
          <a:xfrm>
            <a:off x="0" y="0"/>
            <a:ext cx="12191999" cy="1197864"/>
          </a:xfrm>
        </p:spPr>
        <p:txBody>
          <a:bodyPr>
            <a:normAutofit fontScale="90000"/>
          </a:bodyPr>
          <a:lstStyle/>
          <a:p>
            <a:pPr algn="ctr" eaLnBrk="1" hangingPunct="1">
              <a:defRPr/>
            </a:pPr>
            <a:r>
              <a:rPr lang="en-US" altLang="en-US" b="1" dirty="0">
                <a:latin typeface="Times New Roman" panose="02020603050405020304" pitchFamily="18" charset="0"/>
                <a:ea typeface="Verdana" panose="020B0604030504040204" pitchFamily="34" charset="0"/>
                <a:cs typeface="Times New Roman" panose="02020603050405020304" pitchFamily="18" charset="0"/>
              </a:rPr>
              <a:t>Zero order pharmacokinetic profile of </a:t>
            </a:r>
            <a:r>
              <a:rPr lang="en-US" altLang="en-US" b="1" dirty="0" err="1">
                <a:latin typeface="Times New Roman" panose="02020603050405020304" pitchFamily="18" charset="0"/>
                <a:ea typeface="Verdana" panose="020B0604030504040204" pitchFamily="34" charset="0"/>
                <a:cs typeface="Times New Roman" panose="02020603050405020304" pitchFamily="18" charset="0"/>
              </a:rPr>
              <a:t>ferumoxytol</a:t>
            </a:r>
            <a:endParaRPr lang="en-US" altLang="en-US"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1B9C16B-9281-CF4C-BDF4-B947BFD329AB}"/>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44 of 68 </a:t>
            </a:r>
          </a:p>
        </p:txBody>
      </p:sp>
      <p:pic>
        <p:nvPicPr>
          <p:cNvPr id="5" name="Content Placeholder 1" descr="Slide1.jpg">
            <a:extLst>
              <a:ext uri="{FF2B5EF4-FFF2-40B4-BE49-F238E27FC236}">
                <a16:creationId xmlns:a16="http://schemas.microsoft.com/office/drawing/2014/main" id="{259D8E46-2E46-434E-9782-9E6DBE4D6EC8}"/>
              </a:ext>
            </a:extLst>
          </p:cNvPr>
          <p:cNvPicPr>
            <a:picLocks noChangeAspect="1"/>
          </p:cNvPicPr>
          <p:nvPr/>
        </p:nvPicPr>
        <p:blipFill>
          <a:blip r:embed="rId2">
            <a:extLst>
              <a:ext uri="{28A0092B-C50C-407E-A947-70E740481C1C}">
                <a14:useLocalDpi xmlns:a14="http://schemas.microsoft.com/office/drawing/2010/main" val="0"/>
              </a:ext>
            </a:extLst>
          </a:blip>
          <a:srcRect t="12894" b="12894"/>
          <a:stretch>
            <a:fillRect/>
          </a:stretch>
        </p:blipFill>
        <p:spPr bwMode="auto">
          <a:xfrm>
            <a:off x="2886117" y="1231114"/>
            <a:ext cx="6595025" cy="41065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E8DAED2-57D6-7E41-8915-887B5C956A80}"/>
              </a:ext>
            </a:extLst>
          </p:cNvPr>
          <p:cNvSpPr/>
          <p:nvPr/>
        </p:nvSpPr>
        <p:spPr>
          <a:xfrm>
            <a:off x="3135629" y="5402330"/>
            <a:ext cx="6096000" cy="369332"/>
          </a:xfrm>
          <a:prstGeom prst="rect">
            <a:avLst/>
          </a:prstGeom>
        </p:spPr>
        <p:txBody>
          <a:bodyPr>
            <a:spAutoFit/>
          </a:bodyPr>
          <a:lstStyle/>
          <a:p>
            <a:r>
              <a:rPr lang="en-US" b="1"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Plasma </a:t>
            </a:r>
            <a:r>
              <a:rPr lang="en-US" b="1" dirty="0" err="1">
                <a:solidFill>
                  <a:srgbClr val="000000"/>
                </a:solidFill>
                <a:latin typeface="Times New Roman" panose="02020603050405020304" pitchFamily="18" charset="0"/>
                <a:ea typeface="Verdana" panose="020B0604030504040204" pitchFamily="34" charset="0"/>
                <a:cs typeface="Times New Roman" panose="02020603050405020304" pitchFamily="18" charset="0"/>
              </a:rPr>
              <a:t>ferumoxytol</a:t>
            </a:r>
            <a:r>
              <a:rPr lang="en-US" b="1" dirty="0">
                <a:solidFill>
                  <a:srgbClr val="000000"/>
                </a:solidFill>
                <a:latin typeface="Times New Roman" panose="02020603050405020304" pitchFamily="18" charset="0"/>
                <a:ea typeface="Verdana" panose="020B0604030504040204" pitchFamily="34" charset="0"/>
                <a:cs typeface="Times New Roman" panose="02020603050405020304" pitchFamily="18" charset="0"/>
              </a:rPr>
              <a:t> log concentration vs. time curve</a:t>
            </a:r>
            <a:endParaRPr lang="en-US" b="1"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C3E7663-2331-1C42-84D2-C017C50C8954}"/>
              </a:ext>
            </a:extLst>
          </p:cNvPr>
          <p:cNvSpPr/>
          <p:nvPr/>
        </p:nvSpPr>
        <p:spPr>
          <a:xfrm>
            <a:off x="6095999" y="5677868"/>
            <a:ext cx="6096000" cy="276999"/>
          </a:xfrm>
          <a:prstGeom prst="rect">
            <a:avLst/>
          </a:prstGeom>
        </p:spPr>
        <p:txBody>
          <a:bodyPr>
            <a:spAutoFit/>
          </a:bodyPr>
          <a:lstStyle/>
          <a:p>
            <a:pPr algn="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Pai</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AB et al.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Clin</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Pharmacol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Ther</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2010 Aug;88(2):237-42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a:extLst>
              <a:ext uri="{FF2B5EF4-FFF2-40B4-BE49-F238E27FC236}">
                <a16:creationId xmlns:a16="http://schemas.microsoft.com/office/drawing/2014/main" id="{43446EAA-F888-6D49-B8D3-78796302071E}"/>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The more IV iron, the better?</a:t>
            </a:r>
          </a:p>
        </p:txBody>
      </p:sp>
      <p:sp>
        <p:nvSpPr>
          <p:cNvPr id="7" name="TextBox 6">
            <a:extLst>
              <a:ext uri="{FF2B5EF4-FFF2-40B4-BE49-F238E27FC236}">
                <a16:creationId xmlns:a16="http://schemas.microsoft.com/office/drawing/2014/main" id="{754C6AE6-A730-5E44-BB23-9796A7B3C3A0}"/>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45 of 68 </a:t>
            </a:r>
          </a:p>
        </p:txBody>
      </p:sp>
      <p:pic>
        <p:nvPicPr>
          <p:cNvPr id="6" name="Picture 5">
            <a:extLst>
              <a:ext uri="{FF2B5EF4-FFF2-40B4-BE49-F238E27FC236}">
                <a16:creationId xmlns:a16="http://schemas.microsoft.com/office/drawing/2014/main" id="{6CABBDDE-364B-624A-86BC-7909238DEEAE}"/>
              </a:ext>
            </a:extLst>
          </p:cNvPr>
          <p:cNvPicPr>
            <a:picLocks noChangeAspect="1"/>
          </p:cNvPicPr>
          <p:nvPr/>
        </p:nvPicPr>
        <p:blipFill>
          <a:blip r:embed="rId2"/>
          <a:stretch>
            <a:fillRect/>
          </a:stretch>
        </p:blipFill>
        <p:spPr>
          <a:xfrm>
            <a:off x="3434214" y="1318180"/>
            <a:ext cx="5498831" cy="4353242"/>
          </a:xfrm>
          <a:prstGeom prst="rect">
            <a:avLst/>
          </a:prstGeom>
        </p:spPr>
      </p:pic>
      <p:sp>
        <p:nvSpPr>
          <p:cNvPr id="2" name="Rectangle 1">
            <a:extLst>
              <a:ext uri="{FF2B5EF4-FFF2-40B4-BE49-F238E27FC236}">
                <a16:creationId xmlns:a16="http://schemas.microsoft.com/office/drawing/2014/main" id="{6E89C31D-9CBB-8E40-A034-DC43EDE00911}"/>
              </a:ext>
            </a:extLst>
          </p:cNvPr>
          <p:cNvSpPr/>
          <p:nvPr/>
        </p:nvSpPr>
        <p:spPr>
          <a:xfrm>
            <a:off x="6096000" y="5511030"/>
            <a:ext cx="6096000" cy="461665"/>
          </a:xfrm>
          <a:prstGeom prst="rect">
            <a:avLst/>
          </a:prstGeom>
        </p:spPr>
        <p:txBody>
          <a:bodyPr>
            <a:spAutoFit/>
          </a:bodyPr>
          <a:lstStyle/>
          <a:p>
            <a:pPr algn="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Coyne DW et al. J Am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Soc</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2007;18:975;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Kapoian</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T et al. J Am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Soc</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2008;`9;372; Spiegel G,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Chertow</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G.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Clin</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J Am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Soc</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2009;41009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6E7CA7-04A3-2A4B-A451-4EC18C81281F}"/>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46 of 68 </a:t>
            </a:r>
          </a:p>
        </p:txBody>
      </p:sp>
      <p:sp>
        <p:nvSpPr>
          <p:cNvPr id="4" name="Title 2">
            <a:extLst>
              <a:ext uri="{FF2B5EF4-FFF2-40B4-BE49-F238E27FC236}">
                <a16:creationId xmlns:a16="http://schemas.microsoft.com/office/drawing/2014/main" id="{E976D0F0-F66A-464B-9D42-FEF8E76D4F12}"/>
              </a:ext>
            </a:extLst>
          </p:cNvPr>
          <p:cNvSpPr>
            <a:spLocks noGrp="1" noChangeArrowheads="1"/>
          </p:cNvSpPr>
          <p:nvPr>
            <p:ph type="title"/>
          </p:nvPr>
        </p:nvSpPr>
        <p:spPr>
          <a:xfrm>
            <a:off x="0" y="0"/>
            <a:ext cx="12192000" cy="1197864"/>
          </a:xfrm>
        </p:spPr>
        <p:txBody>
          <a:bodyPr>
            <a:normAutofit fontScale="90000"/>
          </a:bodyPr>
          <a:lstStyle/>
          <a:p>
            <a:pPr algn="ctr" eaLnBrk="1" hangingPunct="1"/>
            <a:r>
              <a:rPr lang="en-US" altLang="en-US" b="1" dirty="0">
                <a:latin typeface="Times New Roman" panose="02020603050405020304" pitchFamily="18" charset="0"/>
                <a:ea typeface="Verdana" panose="020B0604030504040204" pitchFamily="34" charset="0"/>
                <a:cs typeface="Times New Roman" panose="02020603050405020304" pitchFamily="18" charset="0"/>
              </a:rPr>
              <a:t>Comparison of catalytically active iron </a:t>
            </a:r>
            <a:br>
              <a:rPr lang="en-US" altLang="en-US" b="1" dirty="0">
                <a:latin typeface="Times New Roman" panose="02020603050405020304" pitchFamily="18" charset="0"/>
                <a:ea typeface="Verdana" panose="020B0604030504040204" pitchFamily="34" charset="0"/>
                <a:cs typeface="Times New Roman" panose="02020603050405020304" pitchFamily="18" charset="0"/>
              </a:rPr>
            </a:br>
            <a:r>
              <a:rPr lang="en-US" altLang="en-US" b="1" dirty="0">
                <a:latin typeface="Times New Roman" panose="02020603050405020304" pitchFamily="18" charset="0"/>
                <a:ea typeface="Verdana" panose="020B0604030504040204" pitchFamily="34" charset="0"/>
                <a:cs typeface="Times New Roman" panose="02020603050405020304" pitchFamily="18" charset="0"/>
              </a:rPr>
              <a:t>among available products</a:t>
            </a:r>
          </a:p>
        </p:txBody>
      </p:sp>
      <p:graphicFrame>
        <p:nvGraphicFramePr>
          <p:cNvPr id="5" name="Content Placeholder 4">
            <a:extLst>
              <a:ext uri="{FF2B5EF4-FFF2-40B4-BE49-F238E27FC236}">
                <a16:creationId xmlns:a16="http://schemas.microsoft.com/office/drawing/2014/main" id="{73A0820B-57CB-8D48-B486-B87139596A85}"/>
              </a:ext>
            </a:extLst>
          </p:cNvPr>
          <p:cNvGraphicFramePr>
            <a:graphicFrameLocks/>
          </p:cNvGraphicFramePr>
          <p:nvPr>
            <p:extLst>
              <p:ext uri="{D42A27DB-BD31-4B8C-83A1-F6EECF244321}">
                <p14:modId xmlns:p14="http://schemas.microsoft.com/office/powerpoint/2010/main" val="2912976807"/>
              </p:ext>
            </p:extLst>
          </p:nvPr>
        </p:nvGraphicFramePr>
        <p:xfrm>
          <a:off x="1304751" y="1377894"/>
          <a:ext cx="9582498" cy="4083050"/>
        </p:xfrm>
        <a:graphic>
          <a:graphicData uri="http://schemas.openxmlformats.org/drawingml/2006/table">
            <a:tbl>
              <a:tblPr/>
              <a:tblGrid>
                <a:gridCol w="1597083">
                  <a:extLst>
                    <a:ext uri="{9D8B030D-6E8A-4147-A177-3AD203B41FA5}">
                      <a16:colId xmlns:a16="http://schemas.microsoft.com/office/drawing/2014/main" val="20000"/>
                    </a:ext>
                  </a:extLst>
                </a:gridCol>
                <a:gridCol w="1597083">
                  <a:extLst>
                    <a:ext uri="{9D8B030D-6E8A-4147-A177-3AD203B41FA5}">
                      <a16:colId xmlns:a16="http://schemas.microsoft.com/office/drawing/2014/main" val="20001"/>
                    </a:ext>
                  </a:extLst>
                </a:gridCol>
                <a:gridCol w="1597083">
                  <a:extLst>
                    <a:ext uri="{9D8B030D-6E8A-4147-A177-3AD203B41FA5}">
                      <a16:colId xmlns:a16="http://schemas.microsoft.com/office/drawing/2014/main" val="20002"/>
                    </a:ext>
                  </a:extLst>
                </a:gridCol>
                <a:gridCol w="1597083">
                  <a:extLst>
                    <a:ext uri="{9D8B030D-6E8A-4147-A177-3AD203B41FA5}">
                      <a16:colId xmlns:a16="http://schemas.microsoft.com/office/drawing/2014/main" val="20003"/>
                    </a:ext>
                  </a:extLst>
                </a:gridCol>
                <a:gridCol w="1597083">
                  <a:extLst>
                    <a:ext uri="{9D8B030D-6E8A-4147-A177-3AD203B41FA5}">
                      <a16:colId xmlns:a16="http://schemas.microsoft.com/office/drawing/2014/main" val="20004"/>
                    </a:ext>
                  </a:extLst>
                </a:gridCol>
                <a:gridCol w="1597083">
                  <a:extLst>
                    <a:ext uri="{9D8B030D-6E8A-4147-A177-3AD203B41FA5}">
                      <a16:colId xmlns:a16="http://schemas.microsoft.com/office/drawing/2014/main" val="20005"/>
                    </a:ext>
                  </a:extLst>
                </a:gridCol>
              </a:tblGrid>
              <a:tr h="131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endParaRP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Sodium Ferric </a:t>
                      </a:r>
                      <a:r>
                        <a:rPr kumimoji="0" lang="en-US" sz="2000" b="1" i="0" u="none" strike="noStrike" cap="none" normalizeH="0" baseline="0" dirty="0" err="1">
                          <a:ln>
                            <a:noFill/>
                          </a:ln>
                          <a:solidFill>
                            <a:srgbClr val="FFFFFF"/>
                          </a:solidFill>
                          <a:effectLst/>
                          <a:latin typeface="Times New Roman" panose="02020603050405020304" pitchFamily="18" charset="0"/>
                          <a:ea typeface="ＭＳ Ｐゴシック" charset="0"/>
                          <a:cs typeface="Times New Roman" panose="02020603050405020304" pitchFamily="18" charset="0"/>
                        </a:rPr>
                        <a:t>Gluconate</a:t>
                      </a:r>
                      <a:endPar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(SFG)</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Iron Sucrose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(IS)</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LMW Iron Dextran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(ID)</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Ferumoxytol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rPr>
                        <a:t>(FMX)</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imes New Roman" panose="02020603050405020304" pitchFamily="18" charset="0"/>
                        <a:ea typeface="ＭＳ Ｐゴシック" charset="0"/>
                        <a:cs typeface="Times New Roman" panose="02020603050405020304" pitchFamily="18" charset="0"/>
                      </a:endParaRP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solidFill>
                  </a:tcPr>
                </a:tc>
                <a:extLst>
                  <a:ext uri="{0D108BD9-81ED-4DB2-BD59-A6C34878D82A}">
                    <a16:rowId xmlns:a16="http://schemas.microsoft.com/office/drawing/2014/main" val="10000"/>
                  </a:ext>
                </a:extLst>
              </a:tr>
              <a:tr h="924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Iron concentration (μg/mL</a:t>
                      </a:r>
                      <a:r>
                        <a:rPr kumimoji="0" lang="en-US" sz="1800" b="1" i="0" u="none" strike="noStrike" cap="none" normalizeH="0" baseline="3000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-1</a:t>
                      </a:r>
                      <a:r>
                        <a:rPr kumimoji="0" lang="en-US" sz="1800" b="1"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42 (n=5)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42 (n=5)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42 (n=5)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42 (n=5)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168 (n=2)</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extLst>
                  <a:ext uri="{0D108BD9-81ED-4DB2-BD59-A6C34878D82A}">
                    <a16:rowId xmlns:a16="http://schemas.microsoft.com/office/drawing/2014/main" val="10001"/>
                  </a:ext>
                </a:extLst>
              </a:tr>
              <a:tr h="924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Dose equivalent (mg)</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13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125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13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125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13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125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13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125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13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500</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13000"/>
                      </a:srgbClr>
                    </a:solidFill>
                  </a:tcPr>
                </a:tc>
                <a:extLst>
                  <a:ext uri="{0D108BD9-81ED-4DB2-BD59-A6C34878D82A}">
                    <a16:rowId xmlns:a16="http://schemas.microsoft.com/office/drawing/2014/main" val="10002"/>
                  </a:ext>
                </a:extLst>
              </a:tr>
              <a:tr h="924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Mean (± SD) BDI (μg/mL</a:t>
                      </a:r>
                      <a:r>
                        <a:rPr kumimoji="0" lang="en-US" sz="1800" b="1" i="0" u="none" strike="noStrike" cap="none" normalizeH="0" baseline="3000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-1</a:t>
                      </a:r>
                      <a:r>
                        <a:rPr kumimoji="0" lang="en-US" sz="1800" b="1"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0.41 ± 0.15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0.37 ± 0.10</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0.17 ± 0.05</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0.06 ± 0.03</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anose="02020603050405020304" pitchFamily="18" charset="0"/>
                          <a:ea typeface="ＭＳ Ｐゴシック" charset="0"/>
                          <a:cs typeface="Times New Roman" panose="02020603050405020304" pitchFamily="18" charset="0"/>
                        </a:rPr>
                        <a:t>0.28 ± 0.10</a:t>
                      </a:r>
                    </a:p>
                  </a:txBody>
                  <a:tcPr marL="87612" marR="87612"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35688">
                        <a:alpha val="50000"/>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a:extLst>
              <a:ext uri="{FF2B5EF4-FFF2-40B4-BE49-F238E27FC236}">
                <a16:creationId xmlns:a16="http://schemas.microsoft.com/office/drawing/2014/main" id="{ABA4C8B4-87D7-F545-B077-7A051F0F210A}"/>
              </a:ext>
            </a:extLst>
          </p:cNvPr>
          <p:cNvSpPr>
            <a:spLocks noGrp="1" noChangeArrowheads="1"/>
          </p:cNvSpPr>
          <p:nvPr>
            <p:ph type="title"/>
          </p:nvPr>
        </p:nvSpPr>
        <p:spPr>
          <a:xfrm>
            <a:off x="0" y="0"/>
            <a:ext cx="12192000" cy="1197864"/>
          </a:xfrm>
        </p:spPr>
        <p:txBody>
          <a:bodyPr>
            <a:normAutofit/>
          </a:bodyPr>
          <a:lstStyle/>
          <a:p>
            <a:pPr algn="ctr"/>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Generic IV Iron Formulations</a:t>
            </a:r>
          </a:p>
        </p:txBody>
      </p:sp>
      <p:sp>
        <p:nvSpPr>
          <p:cNvPr id="4" name="Rectangle 3">
            <a:extLst>
              <a:ext uri="{FF2B5EF4-FFF2-40B4-BE49-F238E27FC236}">
                <a16:creationId xmlns:a16="http://schemas.microsoft.com/office/drawing/2014/main" id="{C43E3B3F-9827-A24E-9F05-68C26CCA4BBA}"/>
              </a:ext>
            </a:extLst>
          </p:cNvPr>
          <p:cNvSpPr/>
          <p:nvPr/>
        </p:nvSpPr>
        <p:spPr>
          <a:xfrm>
            <a:off x="6096000" y="5512513"/>
            <a:ext cx="6096000" cy="461665"/>
          </a:xfrm>
          <a:prstGeom prst="rect">
            <a:avLst/>
          </a:prstGeom>
        </p:spPr>
        <p:txBody>
          <a:bodyPr>
            <a:spAutoFit/>
          </a:bodyPr>
          <a:lstStyle/>
          <a:p>
            <a:pPr algn="r">
              <a:defRPr/>
            </a:pPr>
            <a:r>
              <a:rPr lang="en-US" altLang="en-US" sz="1200" dirty="0">
                <a:solidFill>
                  <a:schemeClr val="bg2">
                    <a:lumMod val="50000"/>
                  </a:schemeClr>
                </a:solidFill>
                <a:latin typeface="Times New Roman" panose="02020603050405020304" pitchFamily="18" charset="0"/>
                <a:cs typeface="Times New Roman" panose="02020603050405020304" pitchFamily="18" charset="0"/>
                <a:hlinkClick r:id="rId2"/>
              </a:rPr>
              <a:t>http://www.ema.europa.eu/ema/</a:t>
            </a:r>
            <a:r>
              <a:rPr lang="en-US" altLang="en-US" sz="1200" dirty="0">
                <a:solidFill>
                  <a:schemeClr val="bg2">
                    <a:lumMod val="50000"/>
                  </a:schemeClr>
                </a:solidFill>
                <a:latin typeface="Times New Roman" panose="02020603050405020304" pitchFamily="18" charset="0"/>
                <a:cs typeface="Times New Roman" panose="02020603050405020304" pitchFamily="18" charset="0"/>
              </a:rPr>
              <a:t>,  </a:t>
            </a:r>
          </a:p>
          <a:p>
            <a:pPr algn="r">
              <a:defRPr/>
            </a:pPr>
            <a:r>
              <a:rPr lang="en-US" altLang="en-US" sz="1200" dirty="0">
                <a:solidFill>
                  <a:schemeClr val="bg2">
                    <a:lumMod val="50000"/>
                  </a:schemeClr>
                </a:solidFill>
                <a:latin typeface="Times New Roman" panose="02020603050405020304" pitchFamily="18" charset="0"/>
                <a:cs typeface="Times New Roman" panose="02020603050405020304" pitchFamily="18" charset="0"/>
                <a:hlinkClick r:id="rId3"/>
              </a:rPr>
              <a:t>www.fda.gov/GDUFARegScience</a:t>
            </a:r>
            <a:r>
              <a:rPr lang="en-US" altLang="en-US" sz="1200" dirty="0">
                <a:solidFill>
                  <a:schemeClr val="bg2">
                    <a:lumMod val="50000"/>
                  </a:schemeClr>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D0F46026-20ED-9F45-A353-9A71E20DDF81}"/>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47 of 68 </a:t>
            </a:r>
          </a:p>
        </p:txBody>
      </p:sp>
      <p:sp>
        <p:nvSpPr>
          <p:cNvPr id="2" name="Rectangle 1">
            <a:extLst>
              <a:ext uri="{FF2B5EF4-FFF2-40B4-BE49-F238E27FC236}">
                <a16:creationId xmlns:a16="http://schemas.microsoft.com/office/drawing/2014/main" id="{AFF9132B-4855-1343-A2AB-533ECF9A7CB3}"/>
              </a:ext>
            </a:extLst>
          </p:cNvPr>
          <p:cNvSpPr/>
          <p:nvPr/>
        </p:nvSpPr>
        <p:spPr>
          <a:xfrm>
            <a:off x="2503862" y="1500499"/>
            <a:ext cx="7359535" cy="3416320"/>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Times New Roman" panose="02020603050405020304" pitchFamily="18" charset="0"/>
                <a:ea typeface="ＭＳ Ｐゴシック" charset="0"/>
                <a:cs typeface="Times New Roman" panose="02020603050405020304" pitchFamily="18" charset="0"/>
              </a:rPr>
              <a:t>Sodium ferric gluconate is the only US generic</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ea typeface="ＭＳ Ｐゴシック" charset="0"/>
                <a:cs typeface="Times New Roman" panose="02020603050405020304" pitchFamily="18" charset="0"/>
              </a:rPr>
              <a:t>Iron Sucrose: Widely available in Europe, South America and Asia</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ea typeface="ＭＳ Ｐゴシック" charset="0"/>
                <a:cs typeface="Times New Roman" panose="02020603050405020304" pitchFamily="18" charset="0"/>
              </a:rPr>
              <a:t>Referred to as </a:t>
            </a:r>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similars</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ＭＳ Ｐゴシック" charset="0"/>
              <a:cs typeface="Times New Roman" panose="02020603050405020304" pitchFamily="18" charset="0"/>
            </a:endParaRP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ea typeface="ＭＳ Ｐゴシック" charset="0"/>
                <a:cs typeface="Times New Roman" panose="02020603050405020304" pitchFamily="18" charset="0"/>
              </a:rPr>
              <a:t>Less expensive and considered equivalent to </a:t>
            </a:r>
            <a:r>
              <a:rPr lang="en-US" sz="2400" dirty="0" err="1">
                <a:solidFill>
                  <a:srgbClr val="000000"/>
                </a:solidFill>
                <a:latin typeface="Times New Roman" panose="02020603050405020304" pitchFamily="18" charset="0"/>
                <a:ea typeface="ＭＳ Ｐゴシック" charset="0"/>
                <a:cs typeface="Times New Roman" panose="02020603050405020304" pitchFamily="18" charset="0"/>
              </a:rPr>
              <a:t>Venofer</a:t>
            </a:r>
            <a:r>
              <a:rPr lang="en-US" sz="2400" dirty="0">
                <a:solidFill>
                  <a:srgbClr val="000000"/>
                </a:solidFill>
                <a:latin typeface="Times New Roman" panose="02020603050405020304" pitchFamily="18" charset="0"/>
                <a:ea typeface="ＭＳ Ｐゴシック" charset="0"/>
                <a:cs typeface="Times New Roman" panose="02020603050405020304" pitchFamily="18" charset="0"/>
              </a:rPr>
              <a:t>® </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ea typeface="ＭＳ Ｐゴシック" charset="0"/>
                <a:cs typeface="Times New Roman" panose="02020603050405020304" pitchFamily="18" charset="0"/>
              </a:rPr>
              <a:t>Switches are often mandated in Europe</a:t>
            </a:r>
          </a:p>
          <a:p>
            <a:pPr marL="285750" indent="-285750">
              <a:buFont typeface="Arial" panose="020B0604020202020204" pitchFamily="34" charset="0"/>
              <a:buChar char="•"/>
            </a:pPr>
            <a:r>
              <a:rPr lang="en-US" sz="2400" dirty="0">
                <a:solidFill>
                  <a:srgbClr val="000000"/>
                </a:solidFill>
                <a:latin typeface="Times New Roman" panose="02020603050405020304" pitchFamily="18" charset="0"/>
                <a:ea typeface="ＭＳ Ｐゴシック" charset="0"/>
                <a:cs typeface="Times New Roman" panose="02020603050405020304" pitchFamily="18" charset="0"/>
              </a:rPr>
              <a:t>European Medicines Agency suggests the terminology “Non-biological Complex Drugs”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2">
            <a:extLst>
              <a:ext uri="{FF2B5EF4-FFF2-40B4-BE49-F238E27FC236}">
                <a16:creationId xmlns:a16="http://schemas.microsoft.com/office/drawing/2014/main" id="{102E8ADE-C841-C842-9C1E-E54AD59E93BE}"/>
              </a:ext>
            </a:extLst>
          </p:cNvPr>
          <p:cNvSpPr>
            <a:spLocks noGrp="1" noChangeArrowheads="1"/>
          </p:cNvSpPr>
          <p:nvPr>
            <p:ph type="title"/>
          </p:nvPr>
        </p:nvSpPr>
        <p:spPr>
          <a:xfrm>
            <a:off x="0" y="0"/>
            <a:ext cx="12192000" cy="1197864"/>
          </a:xfrm>
        </p:spPr>
        <p:txBody>
          <a:bodyPr>
            <a:noAutofit/>
          </a:bodyPr>
          <a:lstStyle/>
          <a:p>
            <a:pPr algn="ctr" eaLnBrk="1" hangingPunct="1">
              <a:defRPr/>
            </a:pPr>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Laboratory Parameters Before and After Switching </a:t>
            </a:r>
            <a:b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br>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to an Iron Sucrose Similar</a:t>
            </a:r>
          </a:p>
        </p:txBody>
      </p:sp>
      <p:sp>
        <p:nvSpPr>
          <p:cNvPr id="6" name="TextBox 5">
            <a:extLst>
              <a:ext uri="{FF2B5EF4-FFF2-40B4-BE49-F238E27FC236}">
                <a16:creationId xmlns:a16="http://schemas.microsoft.com/office/drawing/2014/main" id="{80748E4F-E5E9-D043-ACD8-8C8B6B1D5AE1}"/>
              </a:ext>
            </a:extLst>
          </p:cNvPr>
          <p:cNvSpPr txBox="1">
            <a:spLocks noChangeArrowheads="1"/>
          </p:cNvSpPr>
          <p:nvPr/>
        </p:nvSpPr>
        <p:spPr bwMode="auto">
          <a:xfrm>
            <a:off x="5600700" y="6038322"/>
            <a:ext cx="1165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48 of 68 </a:t>
            </a:r>
          </a:p>
        </p:txBody>
      </p:sp>
      <p:pic>
        <p:nvPicPr>
          <p:cNvPr id="5" name="Content Placeholder 3">
            <a:extLst>
              <a:ext uri="{FF2B5EF4-FFF2-40B4-BE49-F238E27FC236}">
                <a16:creationId xmlns:a16="http://schemas.microsoft.com/office/drawing/2014/main" id="{DF7CA5A7-5FB8-0149-B7B7-AF58ACD3B923}"/>
              </a:ext>
            </a:extLst>
          </p:cNvPr>
          <p:cNvPicPr>
            <a:picLocks noChangeAspect="1"/>
          </p:cNvPicPr>
          <p:nvPr/>
        </p:nvPicPr>
        <p:blipFill>
          <a:blip r:embed="rId2">
            <a:extLst>
              <a:ext uri="{28A0092B-C50C-407E-A947-70E740481C1C}">
                <a14:useLocalDpi xmlns:a14="http://schemas.microsoft.com/office/drawing/2010/main" val="0"/>
              </a:ext>
            </a:extLst>
          </a:blip>
          <a:srcRect t="3667" b="3667"/>
          <a:stretch>
            <a:fillRect/>
          </a:stretch>
        </p:blipFill>
        <p:spPr bwMode="auto">
          <a:xfrm>
            <a:off x="2494165" y="1264364"/>
            <a:ext cx="7511920" cy="43228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937B04E-FCBC-7E44-8CDD-636F55D97D43}"/>
              </a:ext>
            </a:extLst>
          </p:cNvPr>
          <p:cNvSpPr/>
          <p:nvPr/>
        </p:nvSpPr>
        <p:spPr>
          <a:xfrm>
            <a:off x="6096000" y="5674292"/>
            <a:ext cx="6096000" cy="276999"/>
          </a:xfrm>
          <a:prstGeom prst="rect">
            <a:avLst/>
          </a:prstGeom>
        </p:spPr>
        <p:txBody>
          <a:bodyPr>
            <a:spAutoFit/>
          </a:bodyPr>
          <a:lstStyle/>
          <a:p>
            <a:pPr algn="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Rottembourg</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J et al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Nephrol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Dial Transplant. 2011 Oct;26(10):3262-7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a:extLst>
              <a:ext uri="{FF2B5EF4-FFF2-40B4-BE49-F238E27FC236}">
                <a16:creationId xmlns:a16="http://schemas.microsoft.com/office/drawing/2014/main" id="{0FF48EFC-E427-4E4E-A064-D9D1DC337552}"/>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Summary</a:t>
            </a:r>
          </a:p>
        </p:txBody>
      </p:sp>
      <p:sp>
        <p:nvSpPr>
          <p:cNvPr id="8" name="TextBox 7">
            <a:extLst>
              <a:ext uri="{FF2B5EF4-FFF2-40B4-BE49-F238E27FC236}">
                <a16:creationId xmlns:a16="http://schemas.microsoft.com/office/drawing/2014/main" id="{07EA538E-922C-0E40-BB0B-DA985EE33515}"/>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49 of 68 </a:t>
            </a:r>
          </a:p>
        </p:txBody>
      </p:sp>
      <p:sp>
        <p:nvSpPr>
          <p:cNvPr id="3" name="Rectangle 2">
            <a:extLst>
              <a:ext uri="{FF2B5EF4-FFF2-40B4-BE49-F238E27FC236}">
                <a16:creationId xmlns:a16="http://schemas.microsoft.com/office/drawing/2014/main" id="{2AD99614-14F5-4B4A-8935-2D4DBE09EFA1}"/>
              </a:ext>
            </a:extLst>
          </p:cNvPr>
          <p:cNvSpPr/>
          <p:nvPr/>
        </p:nvSpPr>
        <p:spPr>
          <a:xfrm>
            <a:off x="1759527" y="1402101"/>
            <a:ext cx="8672945" cy="4431983"/>
          </a:xfrm>
          <a:prstGeom prst="rect">
            <a:avLst/>
          </a:prstGeom>
        </p:spPr>
        <p:txBody>
          <a:bodyPr wrap="square">
            <a:spAutoFit/>
          </a:bodyPr>
          <a:lstStyle/>
          <a:p>
            <a:pPr marL="285750" indent="-285750">
              <a:spcBef>
                <a:spcPts val="12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CKD patients can be treated with oral or IV iron therapy. </a:t>
            </a:r>
          </a:p>
          <a:p>
            <a:pPr marL="285750" indent="-285750">
              <a:spcBef>
                <a:spcPts val="12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Dialysis patients are usually treated with IV iron therapy. </a:t>
            </a:r>
          </a:p>
          <a:p>
            <a:pPr marL="285750" indent="-285750">
              <a:spcBef>
                <a:spcPts val="12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There are gaps in knowledge regarding pharmacokinetics, pharmacodynamics and outcomes related to IV iron administration in CKD.</a:t>
            </a:r>
          </a:p>
          <a:p>
            <a:pPr marL="285750" indent="-285750">
              <a:spcBef>
                <a:spcPts val="12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Clinical iron indices may be insufficient for the clinician to adequately evaluate iron storage and availability and should be used in the context of the individual patients response.</a:t>
            </a:r>
          </a:p>
          <a:p>
            <a:pPr marL="285750" indent="-285750">
              <a:spcBef>
                <a:spcPts val="1200"/>
              </a:spcBef>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Judicious use of IV iron formulations is warranted until more prospective data clarify long-term safety and efficacy.</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a:extLst>
              <a:ext uri="{FF2B5EF4-FFF2-40B4-BE49-F238E27FC236}">
                <a16:creationId xmlns:a16="http://schemas.microsoft.com/office/drawing/2014/main" id="{8147324F-539E-134D-BADC-5E0F8969423A}"/>
              </a:ext>
            </a:extLst>
          </p:cNvPr>
          <p:cNvSpPr>
            <a:spLocks noChangeArrowheads="1"/>
          </p:cNvSpPr>
          <p:nvPr/>
        </p:nvSpPr>
        <p:spPr bwMode="auto">
          <a:xfrm>
            <a:off x="2214563" y="1271588"/>
            <a:ext cx="89741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 typeface="Arial" panose="020B0604020202020204" pitchFamily="34" charset="0"/>
              <a:buNone/>
            </a:pPr>
            <a:r>
              <a:rPr lang="en-US" altLang="en-US" sz="2400" b="1">
                <a:latin typeface="Times New Roman" panose="02020603050405020304" pitchFamily="18" charset="0"/>
                <a:ea typeface="MS PGothic" panose="020B0600070205080204" pitchFamily="34" charset="-128"/>
                <a:cs typeface="Times New Roman" panose="02020603050405020304" pitchFamily="18" charset="0"/>
              </a:rPr>
              <a:t>Andrew S. Narva, M.D., F.A.C.P.</a:t>
            </a:r>
          </a:p>
          <a:p>
            <a:pPr>
              <a:spcBef>
                <a:spcPct val="0"/>
              </a:spcBef>
              <a:buClrTx/>
              <a:buFont typeface="Arial" panose="020B0604020202020204" pitchFamily="34" charset="0"/>
              <a:buNone/>
            </a:pPr>
            <a:endParaRPr lang="en-US" altLang="en-US" sz="2400">
              <a:latin typeface="Times New Roman" panose="02020603050405020304" pitchFamily="18" charset="0"/>
              <a:ea typeface="MS PGothic" panose="020B0600070205080204" pitchFamily="34" charset="-128"/>
              <a:cs typeface="Times New Roman" panose="02020603050405020304" pitchFamily="18" charset="0"/>
            </a:endParaRPr>
          </a:p>
          <a:p>
            <a:pPr>
              <a:spcBef>
                <a:spcPct val="0"/>
              </a:spcBef>
              <a:buClrTx/>
              <a:buFont typeface="Arial" panose="020B0604020202020204" pitchFamily="34" charset="0"/>
              <a:buNone/>
            </a:pPr>
            <a:r>
              <a:rPr lang="en-US" altLang="en-US" sz="2000">
                <a:latin typeface="Times New Roman" panose="02020603050405020304" pitchFamily="18" charset="0"/>
                <a:ea typeface="MS PGothic" panose="020B0600070205080204" pitchFamily="34" charset="-128"/>
                <a:cs typeface="Times New Roman" panose="02020603050405020304" pitchFamily="18" charset="0"/>
              </a:rPr>
              <a:t>Dr. Narva is the Director of the National Kidney Disease Education Program (NKDEP) at the National Institutes of Health. Prior to joining the NKDEP in 2006, he served as Director of the Kidney Disease Program for the Indian Health Service (IHS). Dr. Narva continues to serve as the Chief Clinical Consultant for Nephrology for IHS and to provide care for patients at Zuni Pueblo through a telemedicine clinic. Dr. Narva is a member of the American Board of Internal Medicine Nephrology Subspecialty Board. He has served as a member of the Eighth Joint National Committee (JNC 8) Expert Panel, the National Quality Forum Renal Steering Committee, the Kidney Disease Outcomes Quality Initiative Work Group on Diabetes in Chronic Kidney Disease, and the Medical Review Board of End Stage Renal Disease Network 15. </a:t>
            </a:r>
          </a:p>
        </p:txBody>
      </p:sp>
      <p:pic>
        <p:nvPicPr>
          <p:cNvPr id="18436" name="Picture 4" descr="Headshot of Andrew Narva">
            <a:extLst>
              <a:ext uri="{FF2B5EF4-FFF2-40B4-BE49-F238E27FC236}">
                <a16:creationId xmlns:a16="http://schemas.microsoft.com/office/drawing/2014/main" id="{14113B04-5B31-B146-ADD9-9B4256DE21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5100" y="1379538"/>
            <a:ext cx="19113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a:extLst>
              <a:ext uri="{FF2B5EF4-FFF2-40B4-BE49-F238E27FC236}">
                <a16:creationId xmlns:a16="http://schemas.microsoft.com/office/drawing/2014/main" id="{DAC280BB-1677-4D4F-95B1-7A5E597D8FBF}"/>
              </a:ext>
            </a:extLst>
          </p:cNvPr>
          <p:cNvSpPr txBox="1">
            <a:spLocks noChangeArrowheads="1"/>
          </p:cNvSpPr>
          <p:nvPr/>
        </p:nvSpPr>
        <p:spPr bwMode="auto">
          <a:xfrm>
            <a:off x="5600700" y="603832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 of 68 </a:t>
            </a:r>
          </a:p>
        </p:txBody>
      </p:sp>
      <p:sp>
        <p:nvSpPr>
          <p:cNvPr id="10" name="Title 5">
            <a:extLst>
              <a:ext uri="{FF2B5EF4-FFF2-40B4-BE49-F238E27FC236}">
                <a16:creationId xmlns:a16="http://schemas.microsoft.com/office/drawing/2014/main" id="{428B9346-4486-A642-9810-EAC883E6094A}"/>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Meet our Presenters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4FE6F6-34F7-F84A-B0C3-70D015AC23E5}"/>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50 of 68 </a:t>
            </a:r>
          </a:p>
        </p:txBody>
      </p:sp>
      <p:sp>
        <p:nvSpPr>
          <p:cNvPr id="8" name="Rectangle 5">
            <a:extLst>
              <a:ext uri="{FF2B5EF4-FFF2-40B4-BE49-F238E27FC236}">
                <a16:creationId xmlns:a16="http://schemas.microsoft.com/office/drawing/2014/main" id="{9A6F751F-CD25-D74A-9E39-07B3AB7C2E59}"/>
              </a:ext>
            </a:extLst>
          </p:cNvPr>
          <p:cNvSpPr>
            <a:spLocks noChangeArrowheads="1"/>
          </p:cNvSpPr>
          <p:nvPr/>
        </p:nvSpPr>
        <p:spPr bwMode="auto">
          <a:xfrm>
            <a:off x="4182533" y="2900363"/>
            <a:ext cx="7840134"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Tx/>
              <a:buFontTx/>
              <a:buNone/>
            </a:pPr>
            <a:r>
              <a:rPr lang="en-US" altLang="en-US" sz="4400" b="1" dirty="0">
                <a:latin typeface="Times New Roman" panose="02020603050405020304" pitchFamily="18" charset="0"/>
                <a:cs typeface="Times New Roman" panose="02020603050405020304" pitchFamily="18" charset="0"/>
              </a:rPr>
              <a:t>TREATING ANEMIA WITH ERYTHROPOIESIS STIMULATING AGENTS</a:t>
            </a:r>
            <a:br>
              <a:rPr lang="en-US" altLang="en-US" sz="4400" b="1" dirty="0">
                <a:latin typeface="Times New Roman" panose="02020603050405020304" pitchFamily="18" charset="0"/>
                <a:cs typeface="Times New Roman" panose="02020603050405020304" pitchFamily="18" charset="0"/>
              </a:rPr>
            </a:br>
            <a:endParaRPr lang="en-US" altLang="en-US" sz="2700" dirty="0">
              <a:solidFill>
                <a:srgbClr val="7F7F7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DD50985-0D5B-B041-954A-92D4F66DF140}"/>
              </a:ext>
            </a:extLst>
          </p:cNvPr>
          <p:cNvSpPr>
            <a:spLocks noGrp="1" noChangeArrowheads="1"/>
          </p:cNvSpPr>
          <p:nvPr>
            <p:ph type="title"/>
          </p:nvPr>
        </p:nvSpPr>
        <p:spPr>
          <a:xfrm>
            <a:off x="0" y="0"/>
            <a:ext cx="12188952" cy="1197864"/>
          </a:xfrm>
        </p:spPr>
        <p:txBody>
          <a:bodyPr>
            <a:normAutofit/>
          </a:bodyPr>
          <a:lstStyle/>
          <a:p>
            <a:pPr algn="ctr" eaLnBrk="1" hangingPunct="1"/>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Erythropoietin Stimulating Agents (ESA)</a:t>
            </a:r>
          </a:p>
        </p:txBody>
      </p:sp>
      <p:sp>
        <p:nvSpPr>
          <p:cNvPr id="10" name="Rectangle 9">
            <a:extLst>
              <a:ext uri="{FF2B5EF4-FFF2-40B4-BE49-F238E27FC236}">
                <a16:creationId xmlns:a16="http://schemas.microsoft.com/office/drawing/2014/main" id="{A526368B-D409-5840-B3FA-0E55EB098225}"/>
              </a:ext>
            </a:extLst>
          </p:cNvPr>
          <p:cNvSpPr/>
          <p:nvPr/>
        </p:nvSpPr>
        <p:spPr>
          <a:xfrm>
            <a:off x="5120640" y="5682490"/>
            <a:ext cx="7071361" cy="276999"/>
          </a:xfrm>
          <a:prstGeom prst="rect">
            <a:avLst/>
          </a:prstGeom>
        </p:spPr>
        <p:txBody>
          <a:bodyPr wrap="square">
            <a:spAutoFit/>
          </a:bodyPr>
          <a:lstStyle/>
          <a:p>
            <a:pPr eaLnBrk="1" hangingPunct="1"/>
            <a:r>
              <a:rPr lang="en-US" altLang="en-US" sz="1200" dirty="0">
                <a:solidFill>
                  <a:schemeClr val="bg2">
                    <a:lumMod val="50000"/>
                  </a:schemeClr>
                </a:solidFill>
                <a:latin typeface="Times New Roman" panose="02020603050405020304" pitchFamily="18" charset="0"/>
                <a:cs typeface="Times New Roman" panose="02020603050405020304" pitchFamily="18" charset="0"/>
                <a:hlinkClick r:id="rId2"/>
              </a:rPr>
              <a:t>http://www.fda.gov/drugs/drugsafety/postmarketdrugsafetyinformationforpatientsandproviders/ucm200297.htm</a:t>
            </a:r>
            <a:r>
              <a:rPr lang="en-US" altLang="en-US" sz="1200" dirty="0">
                <a:solidFill>
                  <a:schemeClr val="bg2">
                    <a:lumMod val="50000"/>
                  </a:schemeClr>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51332B1B-36DE-284B-AD27-F6A7260C43CE}"/>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51 of 68 </a:t>
            </a:r>
          </a:p>
        </p:txBody>
      </p:sp>
      <p:sp>
        <p:nvSpPr>
          <p:cNvPr id="2" name="Rectangle 1">
            <a:extLst>
              <a:ext uri="{FF2B5EF4-FFF2-40B4-BE49-F238E27FC236}">
                <a16:creationId xmlns:a16="http://schemas.microsoft.com/office/drawing/2014/main" id="{FB349BA4-C10A-D242-92E5-2961F739E51D}"/>
              </a:ext>
            </a:extLst>
          </p:cNvPr>
          <p:cNvSpPr/>
          <p:nvPr/>
        </p:nvSpPr>
        <p:spPr>
          <a:xfrm>
            <a:off x="2223516" y="1354367"/>
            <a:ext cx="7741920" cy="3815788"/>
          </a:xfrm>
          <a:prstGeom prst="rect">
            <a:avLst/>
          </a:prstGeom>
        </p:spPr>
        <p:txBody>
          <a:bodyPr wrap="square">
            <a:spAutoFit/>
          </a:bodyPr>
          <a:lstStyle/>
          <a:p>
            <a:pPr marL="285750" indent="-285750">
              <a:lnSpc>
                <a:spcPct val="12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Genetically engineered forms of erythropoietin </a:t>
            </a:r>
          </a:p>
          <a:p>
            <a:pPr marL="285750" indent="-285750">
              <a:lnSpc>
                <a:spcPct val="12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Biological so only dosed parenterally</a:t>
            </a:r>
          </a:p>
          <a:p>
            <a:pPr marL="285750" indent="-285750">
              <a:lnSpc>
                <a:spcPct val="12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Must advise patient of risks and benefits</a:t>
            </a:r>
          </a:p>
          <a:p>
            <a:pPr marL="285750" indent="-285750">
              <a:lnSpc>
                <a:spcPct val="120000"/>
              </a:lnSpc>
              <a:spcBef>
                <a:spcPts val="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Recombinant EPO first available in 1989 to treat anemia in end-stage renal disease (ESRD)</a:t>
            </a:r>
          </a:p>
          <a:p>
            <a:pPr marL="742950" lvl="1" indent="-285750">
              <a:lnSpc>
                <a:spcPct val="120000"/>
              </a:lnSpc>
              <a:spcBef>
                <a:spcPts val="0"/>
              </a:spcBef>
              <a:spcAft>
                <a:spcPts val="600"/>
              </a:spcAft>
              <a:buFont typeface="Wingdings" pitchFamily="2" charset="2"/>
              <a:buChar char="§"/>
            </a:pPr>
            <a:r>
              <a:rPr lang="en-US" sz="2200" dirty="0">
                <a:latin typeface="Times New Roman" panose="02020603050405020304" pitchFamily="18" charset="0"/>
                <a:cs typeface="Times New Roman" panose="02020603050405020304" pitchFamily="18" charset="0"/>
              </a:rPr>
              <a:t>Prior to availability, patients often symptomatic with Hemoglobin (</a:t>
            </a:r>
            <a:r>
              <a:rPr lang="en-US" sz="2200" dirty="0" err="1">
                <a:latin typeface="Times New Roman" panose="02020603050405020304" pitchFamily="18" charset="0"/>
                <a:cs typeface="Times New Roman" panose="02020603050405020304" pitchFamily="18" charset="0"/>
              </a:rPr>
              <a:t>Hb</a:t>
            </a:r>
            <a:r>
              <a:rPr lang="en-US" sz="2200" dirty="0">
                <a:latin typeface="Times New Roman" panose="02020603050405020304" pitchFamily="18" charset="0"/>
                <a:cs typeface="Times New Roman" panose="02020603050405020304" pitchFamily="18" charset="0"/>
              </a:rPr>
              <a:t>) in 6-7 g/</a:t>
            </a:r>
            <a:r>
              <a:rPr lang="en-US" sz="2200" dirty="0" err="1">
                <a:latin typeface="Times New Roman" panose="02020603050405020304" pitchFamily="18" charset="0"/>
                <a:cs typeface="Times New Roman" panose="02020603050405020304" pitchFamily="18" charset="0"/>
              </a:rPr>
              <a:t>dL</a:t>
            </a:r>
            <a:r>
              <a:rPr lang="en-US" sz="2200" dirty="0">
                <a:latin typeface="Times New Roman" panose="02020603050405020304" pitchFamily="18" charset="0"/>
                <a:cs typeface="Times New Roman" panose="02020603050405020304" pitchFamily="18" charset="0"/>
              </a:rPr>
              <a:t> range</a:t>
            </a:r>
          </a:p>
          <a:p>
            <a:pPr marL="285750" indent="-285750">
              <a:lnSpc>
                <a:spcPct val="120000"/>
              </a:lnSpc>
              <a:spcBef>
                <a:spcPts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158141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3A6351A-2F39-6341-ADDC-325CCCAE021A}"/>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ESA</a:t>
            </a:r>
          </a:p>
        </p:txBody>
      </p:sp>
      <p:sp>
        <p:nvSpPr>
          <p:cNvPr id="7" name="TextBox 6">
            <a:extLst>
              <a:ext uri="{FF2B5EF4-FFF2-40B4-BE49-F238E27FC236}">
                <a16:creationId xmlns:a16="http://schemas.microsoft.com/office/drawing/2014/main" id="{81472C7E-6766-384A-A26E-C1067C89DB42}"/>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52 of 68 </a:t>
            </a:r>
          </a:p>
        </p:txBody>
      </p:sp>
      <p:graphicFrame>
        <p:nvGraphicFramePr>
          <p:cNvPr id="8" name="Table 7">
            <a:extLst>
              <a:ext uri="{FF2B5EF4-FFF2-40B4-BE49-F238E27FC236}">
                <a16:creationId xmlns:a16="http://schemas.microsoft.com/office/drawing/2014/main" id="{B2D44A85-F95F-0041-BEE3-B06CD8BE4BF7}"/>
              </a:ext>
            </a:extLst>
          </p:cNvPr>
          <p:cNvGraphicFramePr>
            <a:graphicFrameLocks noGrp="1"/>
          </p:cNvGraphicFramePr>
          <p:nvPr>
            <p:extLst>
              <p:ext uri="{D42A27DB-BD31-4B8C-83A1-F6EECF244321}">
                <p14:modId xmlns:p14="http://schemas.microsoft.com/office/powerpoint/2010/main" val="4111283344"/>
              </p:ext>
            </p:extLst>
          </p:nvPr>
        </p:nvGraphicFramePr>
        <p:xfrm>
          <a:off x="712465" y="1314924"/>
          <a:ext cx="10767070" cy="4473338"/>
        </p:xfrm>
        <a:graphic>
          <a:graphicData uri="http://schemas.openxmlformats.org/drawingml/2006/table">
            <a:tbl>
              <a:tblPr firstRow="1" bandRow="1">
                <a:tableStyleId>{5C22544A-7EE6-4342-B048-85BDC9FD1C3A}</a:tableStyleId>
              </a:tblPr>
              <a:tblGrid>
                <a:gridCol w="2180364">
                  <a:extLst>
                    <a:ext uri="{9D8B030D-6E8A-4147-A177-3AD203B41FA5}">
                      <a16:colId xmlns:a16="http://schemas.microsoft.com/office/drawing/2014/main" val="20000"/>
                    </a:ext>
                  </a:extLst>
                </a:gridCol>
                <a:gridCol w="1126828">
                  <a:extLst>
                    <a:ext uri="{9D8B030D-6E8A-4147-A177-3AD203B41FA5}">
                      <a16:colId xmlns:a16="http://schemas.microsoft.com/office/drawing/2014/main" val="20001"/>
                    </a:ext>
                  </a:extLst>
                </a:gridCol>
                <a:gridCol w="4866309">
                  <a:extLst>
                    <a:ext uri="{9D8B030D-6E8A-4147-A177-3AD203B41FA5}">
                      <a16:colId xmlns:a16="http://schemas.microsoft.com/office/drawing/2014/main" val="20002"/>
                    </a:ext>
                  </a:extLst>
                </a:gridCol>
                <a:gridCol w="1077473">
                  <a:extLst>
                    <a:ext uri="{9D8B030D-6E8A-4147-A177-3AD203B41FA5}">
                      <a16:colId xmlns:a16="http://schemas.microsoft.com/office/drawing/2014/main" val="20003"/>
                    </a:ext>
                  </a:extLst>
                </a:gridCol>
                <a:gridCol w="1516096">
                  <a:extLst>
                    <a:ext uri="{9D8B030D-6E8A-4147-A177-3AD203B41FA5}">
                      <a16:colId xmlns:a16="http://schemas.microsoft.com/office/drawing/2014/main" val="20004"/>
                    </a:ext>
                  </a:extLst>
                </a:gridCol>
              </a:tblGrid>
              <a:tr h="801654">
                <a:tc>
                  <a:txBody>
                    <a:bodyPr/>
                    <a:lstStyle/>
                    <a:p>
                      <a:pPr algn="ctr"/>
                      <a:r>
                        <a:rPr lang="en-US" sz="2000" dirty="0">
                          <a:latin typeface="Times New Roman" panose="02020603050405020304" pitchFamily="18" charset="0"/>
                          <a:cs typeface="Times New Roman" panose="02020603050405020304" pitchFamily="18" charset="0"/>
                        </a:rPr>
                        <a:t>Drug</a:t>
                      </a:r>
                    </a:p>
                  </a:txBody>
                  <a:tcPr marL="125814" marR="125814" marT="62906" marB="62906" anchor="ctr"/>
                </a:tc>
                <a:tc>
                  <a:txBody>
                    <a:bodyPr/>
                    <a:lstStyle/>
                    <a:p>
                      <a:pPr algn="ctr"/>
                      <a:r>
                        <a:rPr lang="en-US" sz="2000" dirty="0">
                          <a:latin typeface="Times New Roman" panose="02020603050405020304" pitchFamily="18" charset="0"/>
                          <a:cs typeface="Times New Roman" panose="02020603050405020304" pitchFamily="18" charset="0"/>
                        </a:rPr>
                        <a:t>Brand Name</a:t>
                      </a:r>
                    </a:p>
                  </a:txBody>
                  <a:tcPr marL="125814" marR="125814" marT="62906" marB="62906" anchor="ctr"/>
                </a:tc>
                <a:tc>
                  <a:txBody>
                    <a:bodyPr/>
                    <a:lstStyle/>
                    <a:p>
                      <a:pPr algn="ctr"/>
                      <a:r>
                        <a:rPr lang="en-US" sz="2000" dirty="0">
                          <a:latin typeface="Times New Roman" panose="02020603050405020304" pitchFamily="18" charset="0"/>
                          <a:cs typeface="Times New Roman" panose="02020603050405020304" pitchFamily="18" charset="0"/>
                        </a:rPr>
                        <a:t>Starting Dose in Adults</a:t>
                      </a:r>
                    </a:p>
                  </a:txBody>
                  <a:tcPr marL="125814" marR="125814" marT="62906" marB="62906" anchor="ctr"/>
                </a:tc>
                <a:tc>
                  <a:txBody>
                    <a:bodyPr/>
                    <a:lstStyle/>
                    <a:p>
                      <a:pPr algn="ctr"/>
                      <a:r>
                        <a:rPr lang="en-US" sz="2000" dirty="0">
                          <a:latin typeface="Times New Roman" panose="02020603050405020304" pitchFamily="18" charset="0"/>
                          <a:cs typeface="Times New Roman" panose="02020603050405020304" pitchFamily="18" charset="0"/>
                        </a:rPr>
                        <a:t>Routes</a:t>
                      </a:r>
                    </a:p>
                  </a:txBody>
                  <a:tcPr marL="125814" marR="125814" marT="62906" marB="62906" anchor="ctr"/>
                </a:tc>
                <a:tc>
                  <a:txBody>
                    <a:bodyPr/>
                    <a:lstStyle/>
                    <a:p>
                      <a:pPr algn="ctr"/>
                      <a:r>
                        <a:rPr lang="en-US" sz="2000" dirty="0">
                          <a:latin typeface="Times New Roman" panose="02020603050405020304" pitchFamily="18" charset="0"/>
                          <a:cs typeface="Times New Roman" panose="02020603050405020304" pitchFamily="18" charset="0"/>
                        </a:rPr>
                        <a:t>Half-Life (h)</a:t>
                      </a:r>
                    </a:p>
                  </a:txBody>
                  <a:tcPr marL="125814" marR="125814" marT="62906" marB="62906" anchor="ctr"/>
                </a:tc>
                <a:extLst>
                  <a:ext uri="{0D108BD9-81ED-4DB2-BD59-A6C34878D82A}">
                    <a16:rowId xmlns:a16="http://schemas.microsoft.com/office/drawing/2014/main" val="10000"/>
                  </a:ext>
                </a:extLst>
              </a:tr>
              <a:tr h="1140752">
                <a:tc>
                  <a:txBody>
                    <a:bodyPr/>
                    <a:lstStyle/>
                    <a:p>
                      <a:pPr algn="ctr"/>
                      <a:r>
                        <a:rPr lang="en-US" sz="1800" b="1" dirty="0" err="1">
                          <a:solidFill>
                            <a:schemeClr val="tx1"/>
                          </a:solidFill>
                          <a:latin typeface="Times New Roman" panose="02020603050405020304" pitchFamily="18" charset="0"/>
                          <a:cs typeface="Times New Roman" panose="02020603050405020304" pitchFamily="18" charset="0"/>
                        </a:rPr>
                        <a:t>Epoetin</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alfa</a:t>
                      </a:r>
                      <a:endParaRPr lang="en-US" sz="1800" b="1"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800" dirty="0" err="1">
                          <a:solidFill>
                            <a:schemeClr val="tx1"/>
                          </a:solidFill>
                          <a:latin typeface="Times New Roman" panose="02020603050405020304" pitchFamily="18" charset="0"/>
                          <a:cs typeface="Times New Roman" panose="02020603050405020304" pitchFamily="18" charset="0"/>
                        </a:rPr>
                        <a:t>Epogen</a:t>
                      </a:r>
                      <a:endParaRPr lang="en-US" sz="1800" dirty="0">
                        <a:solidFill>
                          <a:schemeClr val="tx1"/>
                        </a:solidFill>
                        <a:latin typeface="Times New Roman" panose="02020603050405020304" pitchFamily="18" charset="0"/>
                        <a:cs typeface="Times New Roman" panose="02020603050405020304" pitchFamily="18" charset="0"/>
                      </a:endParaRPr>
                    </a:p>
                    <a:p>
                      <a:pPr algn="ctr"/>
                      <a:r>
                        <a:rPr lang="en-US" sz="1800" dirty="0">
                          <a:solidFill>
                            <a:schemeClr val="tx1"/>
                          </a:solidFill>
                          <a:latin typeface="Times New Roman" panose="02020603050405020304" pitchFamily="18" charset="0"/>
                          <a:cs typeface="Times New Roman" panose="02020603050405020304" pitchFamily="18" charset="0"/>
                        </a:rPr>
                        <a:t>Procrit</a:t>
                      </a:r>
                    </a:p>
                  </a:txBody>
                  <a:tcPr marL="125814" marR="125814" marT="62906" marB="62906"/>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50-100 units/kg once weekly or </a:t>
                      </a:r>
                    </a:p>
                    <a:p>
                      <a:pPr algn="ctr"/>
                      <a:r>
                        <a:rPr lang="en-US" sz="1800" dirty="0">
                          <a:solidFill>
                            <a:schemeClr val="tx1"/>
                          </a:solidFill>
                          <a:latin typeface="Times New Roman" panose="02020603050405020304" pitchFamily="18" charset="0"/>
                          <a:cs typeface="Times New Roman" panose="02020603050405020304" pitchFamily="18" charset="0"/>
                        </a:rPr>
                        <a:t>every 2 weeks (ND-CKD)</a:t>
                      </a:r>
                    </a:p>
                    <a:p>
                      <a:pPr algn="ctr"/>
                      <a:r>
                        <a:rPr lang="en-US" sz="1800" dirty="0">
                          <a:solidFill>
                            <a:schemeClr val="tx1"/>
                          </a:solidFill>
                          <a:latin typeface="Times New Roman" panose="02020603050405020304" pitchFamily="18" charset="0"/>
                          <a:cs typeface="Times New Roman" panose="02020603050405020304" pitchFamily="18" charset="0"/>
                        </a:rPr>
                        <a:t>50-100 units/kg one to three times per week (HD)</a:t>
                      </a:r>
                    </a:p>
                  </a:txBody>
                  <a:tcPr marL="125814" marR="125814" marT="62906" marB="62906"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IV or SQ</a:t>
                      </a:r>
                    </a:p>
                  </a:txBody>
                  <a:tcPr marL="125814" marR="125814" marT="62906" marB="62906"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8.5  (IV)/</a:t>
                      </a:r>
                    </a:p>
                    <a:p>
                      <a:pPr algn="ctr"/>
                      <a:r>
                        <a:rPr lang="en-US" sz="1800" dirty="0">
                          <a:solidFill>
                            <a:schemeClr val="tx1"/>
                          </a:solidFill>
                          <a:latin typeface="Times New Roman" panose="02020603050405020304" pitchFamily="18" charset="0"/>
                          <a:cs typeface="Times New Roman" panose="02020603050405020304" pitchFamily="18" charset="0"/>
                        </a:rPr>
                        <a:t>24 (SQ)</a:t>
                      </a:r>
                    </a:p>
                  </a:txBody>
                  <a:tcPr marL="125814" marR="125814" marT="62906" marB="62906" anchor="ctr"/>
                </a:tc>
                <a:extLst>
                  <a:ext uri="{0D108BD9-81ED-4DB2-BD59-A6C34878D82A}">
                    <a16:rowId xmlns:a16="http://schemas.microsoft.com/office/drawing/2014/main" val="10001"/>
                  </a:ext>
                </a:extLst>
              </a:tr>
              <a:tr h="1582160">
                <a:tc>
                  <a:txBody>
                    <a:bodyPr/>
                    <a:lstStyle/>
                    <a:p>
                      <a:pPr algn="ctr"/>
                      <a:r>
                        <a:rPr lang="en-US" sz="1800" b="1" dirty="0" err="1">
                          <a:solidFill>
                            <a:schemeClr val="tx1"/>
                          </a:solidFill>
                          <a:latin typeface="Times New Roman" panose="02020603050405020304" pitchFamily="18" charset="0"/>
                          <a:cs typeface="Times New Roman" panose="02020603050405020304" pitchFamily="18" charset="0"/>
                        </a:rPr>
                        <a:t>Darbepoetin</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alfa</a:t>
                      </a:r>
                      <a:endParaRPr lang="en-US" sz="1800" b="1"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Times New Roman" panose="02020603050405020304" pitchFamily="18" charset="0"/>
                          <a:cs typeface="Times New Roman" panose="02020603050405020304" pitchFamily="18" charset="0"/>
                        </a:rPr>
                        <a:t>Aranesp</a:t>
                      </a:r>
                      <a:endParaRPr lang="en-US" sz="18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0.45 mcg/kg once</a:t>
                      </a:r>
                      <a:r>
                        <a:rPr lang="en-US" sz="1800" baseline="0" dirty="0">
                          <a:solidFill>
                            <a:schemeClr val="tx1"/>
                          </a:solidFill>
                          <a:latin typeface="Times New Roman" panose="02020603050405020304" pitchFamily="18" charset="0"/>
                          <a:cs typeface="Times New Roman" panose="02020603050405020304" pitchFamily="18" charset="0"/>
                        </a:rPr>
                        <a:t> every 4 weeks (ND-CKD)</a:t>
                      </a:r>
                    </a:p>
                    <a:p>
                      <a:pPr algn="ctr"/>
                      <a:r>
                        <a:rPr lang="en-US" sz="1800" baseline="0" dirty="0">
                          <a:solidFill>
                            <a:schemeClr val="tx1"/>
                          </a:solidFill>
                          <a:latin typeface="Times New Roman" panose="02020603050405020304" pitchFamily="18" charset="0"/>
                          <a:cs typeface="Times New Roman" panose="02020603050405020304" pitchFamily="18" charset="0"/>
                        </a:rPr>
                        <a:t>0.45 mcg/kg once per week </a:t>
                      </a:r>
                    </a:p>
                    <a:p>
                      <a:pPr algn="ctr"/>
                      <a:r>
                        <a:rPr lang="en-US" sz="1800" baseline="0" dirty="0">
                          <a:solidFill>
                            <a:schemeClr val="tx1"/>
                          </a:solidFill>
                          <a:latin typeface="Times New Roman" panose="02020603050405020304" pitchFamily="18" charset="0"/>
                          <a:cs typeface="Times New Roman" panose="02020603050405020304" pitchFamily="18" charset="0"/>
                        </a:rPr>
                        <a:t>or </a:t>
                      </a:r>
                    </a:p>
                    <a:p>
                      <a:pPr algn="ctr"/>
                      <a:r>
                        <a:rPr lang="en-US" sz="1800" baseline="0" dirty="0">
                          <a:solidFill>
                            <a:schemeClr val="tx1"/>
                          </a:solidFill>
                          <a:latin typeface="Times New Roman" panose="02020603050405020304" pitchFamily="18" charset="0"/>
                          <a:cs typeface="Times New Roman" panose="02020603050405020304" pitchFamily="18" charset="0"/>
                        </a:rPr>
                        <a:t>0.75 mcg/kg every 2 weeks (HD)</a:t>
                      </a:r>
                      <a:endParaRPr lang="en-US" sz="18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IV or SQ</a:t>
                      </a:r>
                    </a:p>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25 (IV)/</a:t>
                      </a:r>
                    </a:p>
                    <a:p>
                      <a:pPr algn="ctr"/>
                      <a:r>
                        <a:rPr lang="en-US" sz="1800" dirty="0">
                          <a:solidFill>
                            <a:schemeClr val="tx1"/>
                          </a:solidFill>
                          <a:latin typeface="Times New Roman" panose="02020603050405020304" pitchFamily="18" charset="0"/>
                          <a:cs typeface="Times New Roman" panose="02020603050405020304" pitchFamily="18" charset="0"/>
                        </a:rPr>
                        <a:t>48 (SQ)</a:t>
                      </a:r>
                    </a:p>
                  </a:txBody>
                  <a:tcPr marL="125814" marR="125814" marT="62906" marB="62906" anchor="ctr"/>
                </a:tc>
                <a:extLst>
                  <a:ext uri="{0D108BD9-81ED-4DB2-BD59-A6C34878D82A}">
                    <a16:rowId xmlns:a16="http://schemas.microsoft.com/office/drawing/2014/main" val="10002"/>
                  </a:ext>
                </a:extLst>
              </a:tr>
              <a:tr h="899483">
                <a:tc>
                  <a:txBody>
                    <a:bodyPr/>
                    <a:lstStyle/>
                    <a:p>
                      <a:pPr algn="ctr"/>
                      <a:r>
                        <a:rPr lang="en-US" sz="1800" b="1" dirty="0" err="1">
                          <a:latin typeface="Times New Roman" panose="02020603050405020304" pitchFamily="18" charset="0"/>
                          <a:cs typeface="Times New Roman" panose="02020603050405020304" pitchFamily="18" charset="0"/>
                        </a:rPr>
                        <a:t>Methoxy</a:t>
                      </a:r>
                      <a:r>
                        <a:rPr lang="en-US" sz="1800" b="1" baseline="0" dirty="0">
                          <a:latin typeface="Times New Roman" panose="02020603050405020304" pitchFamily="18" charset="0"/>
                          <a:cs typeface="Times New Roman" panose="02020603050405020304" pitchFamily="18" charset="0"/>
                        </a:rPr>
                        <a:t> polyethylene </a:t>
                      </a:r>
                      <a:r>
                        <a:rPr lang="en-US" sz="1800" b="1" dirty="0">
                          <a:latin typeface="Times New Roman" panose="02020603050405020304" pitchFamily="18" charset="0"/>
                          <a:cs typeface="Times New Roman" panose="02020603050405020304" pitchFamily="18" charset="0"/>
                        </a:rPr>
                        <a:t>Glycol-</a:t>
                      </a:r>
                      <a:r>
                        <a:rPr lang="en-US" sz="1800" b="1" dirty="0" err="1">
                          <a:latin typeface="Times New Roman" panose="02020603050405020304" pitchFamily="18" charset="0"/>
                          <a:cs typeface="Times New Roman" panose="02020603050405020304" pitchFamily="18" charset="0"/>
                        </a:rPr>
                        <a:t>epoetin</a:t>
                      </a:r>
                      <a:r>
                        <a:rPr lang="en-US" sz="1800" b="1" dirty="0">
                          <a:latin typeface="Times New Roman" panose="02020603050405020304" pitchFamily="18" charset="0"/>
                          <a:cs typeface="Times New Roman" panose="02020603050405020304" pitchFamily="18" charset="0"/>
                        </a:rPr>
                        <a:t> beta</a:t>
                      </a:r>
                      <a:endParaRPr lang="en-US" sz="1800" b="1"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Times New Roman" panose="02020603050405020304" pitchFamily="18" charset="0"/>
                          <a:cs typeface="Times New Roman" panose="02020603050405020304" pitchFamily="18" charset="0"/>
                        </a:rPr>
                        <a:t>Mircera</a:t>
                      </a:r>
                      <a:endParaRPr lang="en-US" sz="18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0.6 mcg/kg SQ or </a:t>
                      </a:r>
                    </a:p>
                    <a:p>
                      <a:pPr algn="ctr"/>
                      <a:r>
                        <a:rPr lang="en-US" sz="1800" dirty="0">
                          <a:solidFill>
                            <a:schemeClr val="tx1"/>
                          </a:solidFill>
                          <a:latin typeface="Times New Roman" panose="02020603050405020304" pitchFamily="18" charset="0"/>
                          <a:cs typeface="Times New Roman" panose="02020603050405020304" pitchFamily="18" charset="0"/>
                        </a:rPr>
                        <a:t>IV once every 2 weeks </a:t>
                      </a:r>
                    </a:p>
                    <a:p>
                      <a:pPr algn="ctr"/>
                      <a:r>
                        <a:rPr lang="en-US" sz="1800" dirty="0">
                          <a:solidFill>
                            <a:schemeClr val="tx1"/>
                          </a:solidFill>
                          <a:latin typeface="Times New Roman" panose="02020603050405020304" pitchFamily="18" charset="0"/>
                          <a:cs typeface="Times New Roman" panose="02020603050405020304" pitchFamily="18" charset="0"/>
                        </a:rPr>
                        <a:t>(ND-CKD or HD)</a:t>
                      </a:r>
                    </a:p>
                  </a:txBody>
                  <a:tcPr marL="125814" marR="125814" marT="62906" marB="6290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IV or SQ</a:t>
                      </a:r>
                    </a:p>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134 (IV)/</a:t>
                      </a:r>
                    </a:p>
                    <a:p>
                      <a:pPr algn="ctr"/>
                      <a:r>
                        <a:rPr lang="en-US" sz="1800" dirty="0">
                          <a:solidFill>
                            <a:schemeClr val="tx1"/>
                          </a:solidFill>
                          <a:latin typeface="Times New Roman" panose="02020603050405020304" pitchFamily="18" charset="0"/>
                          <a:cs typeface="Times New Roman" panose="02020603050405020304" pitchFamily="18" charset="0"/>
                        </a:rPr>
                        <a:t>139 (SQ)</a:t>
                      </a:r>
                    </a:p>
                  </a:txBody>
                  <a:tcPr marL="125814" marR="125814" marT="62906" marB="62906"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AE7A66-9D7B-734B-BF8F-8C9F664F4DAB}"/>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53 of 68 </a:t>
            </a:r>
          </a:p>
        </p:txBody>
      </p:sp>
      <p:sp>
        <p:nvSpPr>
          <p:cNvPr id="9" name="Title 2">
            <a:extLst>
              <a:ext uri="{FF2B5EF4-FFF2-40B4-BE49-F238E27FC236}">
                <a16:creationId xmlns:a16="http://schemas.microsoft.com/office/drawing/2014/main" id="{D6F84B3C-A3CB-2F4B-85F4-3703E129BF53}"/>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Verdana" panose="020B0604030504040204" pitchFamily="34" charset="0"/>
                <a:cs typeface="Times New Roman" panose="02020603050405020304" pitchFamily="18" charset="0"/>
              </a:rPr>
              <a:t>Dosing Conversion for ESAs</a:t>
            </a:r>
          </a:p>
        </p:txBody>
      </p:sp>
      <p:graphicFrame>
        <p:nvGraphicFramePr>
          <p:cNvPr id="5" name="Table 4">
            <a:extLst>
              <a:ext uri="{FF2B5EF4-FFF2-40B4-BE49-F238E27FC236}">
                <a16:creationId xmlns:a16="http://schemas.microsoft.com/office/drawing/2014/main" id="{31E59E70-D2D5-7549-AAB1-DE8E4A3A3C65}"/>
              </a:ext>
            </a:extLst>
          </p:cNvPr>
          <p:cNvGraphicFramePr>
            <a:graphicFrameLocks noGrp="1"/>
          </p:cNvGraphicFramePr>
          <p:nvPr>
            <p:extLst>
              <p:ext uri="{D42A27DB-BD31-4B8C-83A1-F6EECF244321}">
                <p14:modId xmlns:p14="http://schemas.microsoft.com/office/powerpoint/2010/main" val="3385907599"/>
              </p:ext>
            </p:extLst>
          </p:nvPr>
        </p:nvGraphicFramePr>
        <p:xfrm>
          <a:off x="1369035" y="1264364"/>
          <a:ext cx="9453930" cy="4468278"/>
        </p:xfrm>
        <a:graphic>
          <a:graphicData uri="http://schemas.openxmlformats.org/drawingml/2006/table">
            <a:tbl>
              <a:tblPr firstRow="1" bandRow="1">
                <a:tableStyleId>{5C22544A-7EE6-4342-B048-85BDC9FD1C3A}</a:tableStyleId>
              </a:tblPr>
              <a:tblGrid>
                <a:gridCol w="2615646">
                  <a:extLst>
                    <a:ext uri="{9D8B030D-6E8A-4147-A177-3AD203B41FA5}">
                      <a16:colId xmlns:a16="http://schemas.microsoft.com/office/drawing/2014/main" val="20000"/>
                    </a:ext>
                  </a:extLst>
                </a:gridCol>
                <a:gridCol w="2615643">
                  <a:extLst>
                    <a:ext uri="{9D8B030D-6E8A-4147-A177-3AD203B41FA5}">
                      <a16:colId xmlns:a16="http://schemas.microsoft.com/office/drawing/2014/main" val="20001"/>
                    </a:ext>
                  </a:extLst>
                </a:gridCol>
                <a:gridCol w="4222641">
                  <a:extLst>
                    <a:ext uri="{9D8B030D-6E8A-4147-A177-3AD203B41FA5}">
                      <a16:colId xmlns:a16="http://schemas.microsoft.com/office/drawing/2014/main" val="20002"/>
                    </a:ext>
                  </a:extLst>
                </a:gridCol>
              </a:tblGrid>
              <a:tr h="1238055">
                <a:tc>
                  <a:txBody>
                    <a:bodyPr/>
                    <a:lstStyle/>
                    <a:p>
                      <a:pPr algn="ctr"/>
                      <a:r>
                        <a:rPr lang="en-US" sz="2000" dirty="0" err="1">
                          <a:latin typeface="Times New Roman" panose="02020603050405020304" pitchFamily="18" charset="0"/>
                          <a:cs typeface="Times New Roman" panose="02020603050405020304" pitchFamily="18" charset="0"/>
                        </a:rPr>
                        <a:t>Epoetin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alfa</a:t>
                      </a:r>
                      <a:r>
                        <a:rPr lang="en-US" sz="2000" dirty="0">
                          <a:latin typeface="Times New Roman" panose="02020603050405020304" pitchFamily="18" charset="0"/>
                          <a:cs typeface="Times New Roman" panose="02020603050405020304" pitchFamily="18" charset="0"/>
                        </a:rPr>
                        <a:t> dose</a:t>
                      </a:r>
                    </a:p>
                    <a:p>
                      <a:pPr algn="ctr"/>
                      <a:r>
                        <a:rPr lang="en-US" sz="2000" dirty="0">
                          <a:latin typeface="Times New Roman" panose="02020603050405020304" pitchFamily="18" charset="0"/>
                          <a:cs typeface="Times New Roman" panose="02020603050405020304" pitchFamily="18" charset="0"/>
                        </a:rPr>
                        <a:t>(units/week)</a:t>
                      </a:r>
                    </a:p>
                  </a:txBody>
                  <a:tcPr marL="125814" marR="125814" marT="62906" marB="62906" anchor="ctr"/>
                </a:tc>
                <a:tc>
                  <a:txBody>
                    <a:bodyPr/>
                    <a:lstStyle/>
                    <a:p>
                      <a:pPr algn="ctr"/>
                      <a:r>
                        <a:rPr lang="en-US" sz="2000" dirty="0" err="1">
                          <a:latin typeface="Times New Roman" panose="02020603050405020304" pitchFamily="18" charset="0"/>
                          <a:cs typeface="Times New Roman" panose="02020603050405020304" pitchFamily="18" charset="0"/>
                        </a:rPr>
                        <a:t>Darbepoetin</a:t>
                      </a:r>
                      <a:r>
                        <a:rPr lang="en-US" sz="2000" baseline="0" dirty="0">
                          <a:latin typeface="Times New Roman" panose="02020603050405020304" pitchFamily="18" charset="0"/>
                          <a:cs typeface="Times New Roman" panose="02020603050405020304" pitchFamily="18" charset="0"/>
                        </a:rPr>
                        <a:t> </a:t>
                      </a:r>
                      <a:r>
                        <a:rPr lang="en-US" sz="2000" baseline="0" dirty="0" err="1">
                          <a:latin typeface="Times New Roman" panose="02020603050405020304" pitchFamily="18" charset="0"/>
                          <a:cs typeface="Times New Roman" panose="02020603050405020304" pitchFamily="18" charset="0"/>
                        </a:rPr>
                        <a:t>alfa</a:t>
                      </a:r>
                      <a:r>
                        <a:rPr lang="en-US" sz="2000" baseline="0" dirty="0">
                          <a:latin typeface="Times New Roman" panose="02020603050405020304" pitchFamily="18" charset="0"/>
                          <a:cs typeface="Times New Roman" panose="02020603050405020304" pitchFamily="18" charset="0"/>
                        </a:rPr>
                        <a:t> dose</a:t>
                      </a:r>
                    </a:p>
                    <a:p>
                      <a:pPr algn="ctr"/>
                      <a:r>
                        <a:rPr lang="en-US" sz="2000" baseline="0" dirty="0">
                          <a:latin typeface="Times New Roman" panose="02020603050405020304" pitchFamily="18" charset="0"/>
                          <a:cs typeface="Times New Roman" panose="02020603050405020304" pitchFamily="18" charset="0"/>
                        </a:rPr>
                        <a:t>(mcg/week)</a:t>
                      </a:r>
                      <a:endParaRPr lang="en-US" sz="2000" dirty="0">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2000" dirty="0">
                          <a:latin typeface="Times New Roman" panose="02020603050405020304" pitchFamily="18" charset="0"/>
                          <a:cs typeface="Times New Roman" panose="02020603050405020304" pitchFamily="18" charset="0"/>
                        </a:rPr>
                        <a:t>Methoxy Polyethylene </a:t>
                      </a:r>
                    </a:p>
                    <a:p>
                      <a:pPr algn="ctr"/>
                      <a:r>
                        <a:rPr lang="en-US" sz="2000" dirty="0">
                          <a:latin typeface="Times New Roman" panose="02020603050405020304" pitchFamily="18" charset="0"/>
                          <a:cs typeface="Times New Roman" panose="02020603050405020304" pitchFamily="18" charset="0"/>
                        </a:rPr>
                        <a:t>Glycol-Epoetin Beta</a:t>
                      </a:r>
                    </a:p>
                  </a:txBody>
                  <a:tcPr marL="125814" marR="125814" marT="62906" marB="62906" anchor="ctr"/>
                </a:tc>
                <a:extLst>
                  <a:ext uri="{0D108BD9-81ED-4DB2-BD59-A6C34878D82A}">
                    <a16:rowId xmlns:a16="http://schemas.microsoft.com/office/drawing/2014/main" val="10000"/>
                  </a:ext>
                </a:extLst>
              </a:tr>
              <a:tr h="1076741">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&lt; 8,000</a:t>
                      </a:r>
                    </a:p>
                  </a:txBody>
                  <a:tcPr marL="125814" marR="125814" marT="62906" marB="62906" anchor="ct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&lt;40</a:t>
                      </a:r>
                    </a:p>
                  </a:txBody>
                  <a:tcPr marL="125814" marR="125814" marT="62906" marB="62906" anchor="ct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120 mcg IV/SQ</a:t>
                      </a:r>
                      <a:r>
                        <a:rPr lang="en-US" sz="2000" b="0" i="0" baseline="0" dirty="0">
                          <a:solidFill>
                            <a:schemeClr val="tx1"/>
                          </a:solidFill>
                          <a:latin typeface="Times New Roman" panose="02020603050405020304" pitchFamily="18" charset="0"/>
                          <a:cs typeface="Times New Roman" panose="02020603050405020304" pitchFamily="18" charset="0"/>
                        </a:rPr>
                        <a:t> once a month or </a:t>
                      </a:r>
                    </a:p>
                    <a:p>
                      <a:pPr algn="ctr"/>
                      <a:r>
                        <a:rPr lang="en-US" sz="2000" b="0" i="0" baseline="0" dirty="0">
                          <a:solidFill>
                            <a:schemeClr val="tx1"/>
                          </a:solidFill>
                          <a:latin typeface="Times New Roman" panose="02020603050405020304" pitchFamily="18" charset="0"/>
                          <a:cs typeface="Times New Roman" panose="02020603050405020304" pitchFamily="18" charset="0"/>
                        </a:rPr>
                        <a:t>60 mcg IV/SQ every 2 weeks</a:t>
                      </a:r>
                      <a:endParaRPr lang="en-US" sz="2000" b="0" i="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1"/>
                  </a:ext>
                </a:extLst>
              </a:tr>
              <a:tr h="1076741">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8,000 to</a:t>
                      </a:r>
                      <a:r>
                        <a:rPr lang="en-US" sz="2000" b="0" i="0" baseline="0" dirty="0">
                          <a:solidFill>
                            <a:schemeClr val="tx1"/>
                          </a:solidFill>
                          <a:latin typeface="Times New Roman" panose="02020603050405020304" pitchFamily="18" charset="0"/>
                          <a:cs typeface="Times New Roman" panose="02020603050405020304" pitchFamily="18" charset="0"/>
                        </a:rPr>
                        <a:t> 16,000</a:t>
                      </a:r>
                      <a:endParaRPr lang="en-US" sz="2000" b="0" i="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40-80</a:t>
                      </a:r>
                    </a:p>
                  </a:txBody>
                  <a:tcPr marL="125814" marR="125814" marT="62906" marB="62906" anchor="ct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200 mcg IV/SQ</a:t>
                      </a:r>
                      <a:r>
                        <a:rPr lang="en-US" sz="2000" b="0" i="0" baseline="0" dirty="0">
                          <a:solidFill>
                            <a:schemeClr val="tx1"/>
                          </a:solidFill>
                          <a:latin typeface="Times New Roman" panose="02020603050405020304" pitchFamily="18" charset="0"/>
                          <a:cs typeface="Times New Roman" panose="02020603050405020304" pitchFamily="18" charset="0"/>
                        </a:rPr>
                        <a:t> once a month or </a:t>
                      </a:r>
                    </a:p>
                    <a:p>
                      <a:pPr algn="ctr"/>
                      <a:r>
                        <a:rPr lang="en-US" sz="2000" b="0" i="0" baseline="0" dirty="0">
                          <a:solidFill>
                            <a:schemeClr val="tx1"/>
                          </a:solidFill>
                          <a:latin typeface="Times New Roman" panose="02020603050405020304" pitchFamily="18" charset="0"/>
                          <a:cs typeface="Times New Roman" panose="02020603050405020304" pitchFamily="18" charset="0"/>
                        </a:rPr>
                        <a:t>100 mcg IV/SQ every 2 weeks</a:t>
                      </a:r>
                      <a:endParaRPr lang="en-US" sz="2000" b="0" i="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2"/>
                  </a:ext>
                </a:extLst>
              </a:tr>
              <a:tr h="1076741">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&gt;16,000</a:t>
                      </a:r>
                    </a:p>
                  </a:txBody>
                  <a:tcPr marL="125814" marR="125814" marT="62906" marB="62906" anchor="ct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&gt;80</a:t>
                      </a:r>
                    </a:p>
                  </a:txBody>
                  <a:tcPr marL="125814" marR="125814" marT="62906" marB="62906" anchor="ctr"/>
                </a:tc>
                <a:tc>
                  <a:txBody>
                    <a:bodyPr/>
                    <a:lstStyle/>
                    <a:p>
                      <a:pPr algn="ctr"/>
                      <a:r>
                        <a:rPr lang="en-US" sz="2000" b="0" i="0" dirty="0">
                          <a:solidFill>
                            <a:schemeClr val="tx1"/>
                          </a:solidFill>
                          <a:latin typeface="Times New Roman" panose="02020603050405020304" pitchFamily="18" charset="0"/>
                          <a:cs typeface="Times New Roman" panose="02020603050405020304" pitchFamily="18" charset="0"/>
                        </a:rPr>
                        <a:t>360 mcg IV/SQ</a:t>
                      </a:r>
                      <a:r>
                        <a:rPr lang="en-US" sz="2000" b="0" i="0" baseline="0" dirty="0">
                          <a:solidFill>
                            <a:schemeClr val="tx1"/>
                          </a:solidFill>
                          <a:latin typeface="Times New Roman" panose="02020603050405020304" pitchFamily="18" charset="0"/>
                          <a:cs typeface="Times New Roman" panose="02020603050405020304" pitchFamily="18" charset="0"/>
                        </a:rPr>
                        <a:t> once a month or </a:t>
                      </a:r>
                    </a:p>
                    <a:p>
                      <a:pPr algn="ctr"/>
                      <a:r>
                        <a:rPr lang="en-US" sz="2000" b="0" i="0" baseline="0" dirty="0">
                          <a:solidFill>
                            <a:schemeClr val="tx1"/>
                          </a:solidFill>
                          <a:latin typeface="Times New Roman" panose="02020603050405020304" pitchFamily="18" charset="0"/>
                          <a:cs typeface="Times New Roman" panose="02020603050405020304" pitchFamily="18" charset="0"/>
                        </a:rPr>
                        <a:t>180 mcg IV/SQ every 2 weeks</a:t>
                      </a:r>
                      <a:endParaRPr lang="en-US" sz="2000" b="0" i="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97959874-8530-954F-836F-93879CDB61C1}"/>
              </a:ext>
            </a:extLst>
          </p:cNvPr>
          <p:cNvSpPr/>
          <p:nvPr/>
        </p:nvSpPr>
        <p:spPr>
          <a:xfrm>
            <a:off x="10543186" y="5710517"/>
            <a:ext cx="1682064" cy="276999"/>
          </a:xfrm>
          <a:prstGeom prst="rect">
            <a:avLst/>
          </a:prstGeom>
        </p:spPr>
        <p:txBody>
          <a:bodyPr wrap="none">
            <a:spAutoFit/>
          </a:bodyPr>
          <a:lstStyle/>
          <a:p>
            <a:r>
              <a:rPr lang="en-US" sz="1200" dirty="0">
                <a:solidFill>
                  <a:schemeClr val="bg2">
                    <a:lumMod val="50000"/>
                  </a:schemeClr>
                </a:solidFill>
                <a:latin typeface="Times New Roman" panose="02020603050405020304" pitchFamily="18" charset="0"/>
                <a:cs typeface="Times New Roman" panose="02020603050405020304" pitchFamily="18" charset="0"/>
              </a:rPr>
              <a:t>Package Insert. </a:t>
            </a:r>
            <a:r>
              <a:rPr lang="en-US" sz="1200" dirty="0" err="1">
                <a:solidFill>
                  <a:schemeClr val="bg2">
                    <a:lumMod val="50000"/>
                  </a:schemeClr>
                </a:solidFill>
                <a:latin typeface="Times New Roman" panose="02020603050405020304" pitchFamily="18" charset="0"/>
                <a:cs typeface="Times New Roman" panose="02020603050405020304" pitchFamily="18" charset="0"/>
              </a:rPr>
              <a:t>Mircera</a:t>
            </a:r>
            <a:r>
              <a:rPr lang="en-US" sz="1200" dirty="0">
                <a:solidFill>
                  <a:schemeClr val="bg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3646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109E20F-C465-4E4D-9A34-5C3F7FEEF6CE}"/>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Case Question</a:t>
            </a:r>
          </a:p>
        </p:txBody>
      </p:sp>
      <p:sp>
        <p:nvSpPr>
          <p:cNvPr id="6" name="TextBox 5">
            <a:extLst>
              <a:ext uri="{FF2B5EF4-FFF2-40B4-BE49-F238E27FC236}">
                <a16:creationId xmlns:a16="http://schemas.microsoft.com/office/drawing/2014/main" id="{A7625583-FAF6-1944-99B4-2A0A41AD9508}"/>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54 of 68 </a:t>
            </a:r>
          </a:p>
        </p:txBody>
      </p:sp>
      <p:sp>
        <p:nvSpPr>
          <p:cNvPr id="2" name="Rectangle 1">
            <a:extLst>
              <a:ext uri="{FF2B5EF4-FFF2-40B4-BE49-F238E27FC236}">
                <a16:creationId xmlns:a16="http://schemas.microsoft.com/office/drawing/2014/main" id="{FFB64B28-D988-C648-8471-09116612F969}"/>
              </a:ext>
            </a:extLst>
          </p:cNvPr>
          <p:cNvSpPr/>
          <p:nvPr/>
        </p:nvSpPr>
        <p:spPr>
          <a:xfrm>
            <a:off x="3048000" y="1532326"/>
            <a:ext cx="7426036" cy="3231654"/>
          </a:xfrm>
          <a:prstGeom prst="rect">
            <a:avLst/>
          </a:prstGeom>
        </p:spPr>
        <p:txBody>
          <a:bodyPr wrap="square">
            <a:spAutoFit/>
          </a:bodyPr>
          <a:lstStyle/>
          <a:p>
            <a:pPr marL="0" lvl="0" indent="0">
              <a:buNone/>
            </a:pPr>
            <a:r>
              <a:rPr lang="en-US" sz="2200" dirty="0">
                <a:latin typeface="Times New Roman" panose="02020603050405020304" pitchFamily="18" charset="0"/>
                <a:cs typeface="Times New Roman" panose="02020603050405020304" pitchFamily="18" charset="0"/>
              </a:rPr>
              <a:t>A 58 year old male (185 </a:t>
            </a:r>
            <a:r>
              <a:rPr lang="en-US" sz="2200" dirty="0" err="1">
                <a:latin typeface="Times New Roman" panose="02020603050405020304" pitchFamily="18" charset="0"/>
                <a:cs typeface="Times New Roman" panose="02020603050405020304" pitchFamily="18" charset="0"/>
              </a:rPr>
              <a:t>lb</a:t>
            </a:r>
            <a:r>
              <a:rPr lang="en-US" sz="2200" dirty="0">
                <a:latin typeface="Times New Roman" panose="02020603050405020304" pitchFamily="18" charset="0"/>
                <a:cs typeface="Times New Roman" panose="02020603050405020304" pitchFamily="18" charset="0"/>
              </a:rPr>
              <a:t>) currently receiving thrice weekly dialysis and 75units/kg of epoetin alfa three times per week is being switched to darbepoetin alfa in the hospital. What is the appropriate dose of darbepoetin alfa? </a:t>
            </a:r>
          </a:p>
          <a:p>
            <a:pPr marL="0" lvl="0" indent="0">
              <a:buNone/>
            </a:pPr>
            <a:endParaRPr lang="en-US" dirty="0">
              <a:latin typeface="Times New Roman" panose="02020603050405020304" pitchFamily="18" charset="0"/>
              <a:cs typeface="Times New Roman" panose="02020603050405020304" pitchFamily="18" charset="0"/>
            </a:endParaRPr>
          </a:p>
          <a:p>
            <a:pPr lvl="1">
              <a:buFont typeface="+mj-lt"/>
              <a:buAutoNum type="alphaLcParenR"/>
            </a:pPr>
            <a:r>
              <a:rPr lang="en-US" sz="2000" dirty="0">
                <a:latin typeface="Times New Roman" panose="02020603050405020304" pitchFamily="18" charset="0"/>
                <a:cs typeface="Times New Roman" panose="02020603050405020304" pitchFamily="18" charset="0"/>
              </a:rPr>
              <a:t>25mcg/week</a:t>
            </a:r>
          </a:p>
          <a:p>
            <a:pPr lvl="1">
              <a:buFont typeface="+mj-lt"/>
              <a:buAutoNum type="alphaLcParenR"/>
            </a:pPr>
            <a:r>
              <a:rPr lang="en-US" sz="2000" dirty="0">
                <a:latin typeface="Times New Roman" panose="02020603050405020304" pitchFamily="18" charset="0"/>
                <a:cs typeface="Times New Roman" panose="02020603050405020304" pitchFamily="18" charset="0"/>
              </a:rPr>
              <a:t>40mcg/week</a:t>
            </a:r>
          </a:p>
          <a:p>
            <a:pPr lvl="1">
              <a:buFont typeface="+mj-lt"/>
              <a:buAutoNum type="alphaLcParenR"/>
            </a:pPr>
            <a:r>
              <a:rPr lang="en-US" sz="2000" dirty="0">
                <a:latin typeface="Times New Roman" panose="02020603050405020304" pitchFamily="18" charset="0"/>
                <a:cs typeface="Times New Roman" panose="02020603050405020304" pitchFamily="18" charset="0"/>
              </a:rPr>
              <a:t>60mcg/week</a:t>
            </a:r>
          </a:p>
          <a:p>
            <a:pPr lvl="1">
              <a:buFont typeface="+mj-lt"/>
              <a:buAutoNum type="alphaLcParenR"/>
            </a:pPr>
            <a:r>
              <a:rPr lang="en-US" sz="2000" dirty="0">
                <a:latin typeface="Times New Roman" panose="02020603050405020304" pitchFamily="18" charset="0"/>
                <a:cs typeface="Times New Roman" panose="02020603050405020304" pitchFamily="18" charset="0"/>
              </a:rPr>
              <a:t>100mcg/week</a:t>
            </a:r>
          </a:p>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a:extLst>
              <a:ext uri="{FF2B5EF4-FFF2-40B4-BE49-F238E27FC236}">
                <a16:creationId xmlns:a16="http://schemas.microsoft.com/office/drawing/2014/main" id="{6E7D5352-EBC3-7D4A-AC83-A557840035D1}"/>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Case Answer</a:t>
            </a:r>
          </a:p>
        </p:txBody>
      </p:sp>
      <p:sp>
        <p:nvSpPr>
          <p:cNvPr id="8" name="TextBox 7">
            <a:extLst>
              <a:ext uri="{FF2B5EF4-FFF2-40B4-BE49-F238E27FC236}">
                <a16:creationId xmlns:a16="http://schemas.microsoft.com/office/drawing/2014/main" id="{0091C6C2-7B95-F040-8C8B-3D890311D0EE}"/>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55 of 68 </a:t>
            </a:r>
          </a:p>
        </p:txBody>
      </p:sp>
      <p:sp>
        <p:nvSpPr>
          <p:cNvPr id="10" name="Rectangle 9">
            <a:extLst>
              <a:ext uri="{FF2B5EF4-FFF2-40B4-BE49-F238E27FC236}">
                <a16:creationId xmlns:a16="http://schemas.microsoft.com/office/drawing/2014/main" id="{908F63F4-1948-3F47-BEE0-D50F739846BF}"/>
              </a:ext>
            </a:extLst>
          </p:cNvPr>
          <p:cNvSpPr/>
          <p:nvPr/>
        </p:nvSpPr>
        <p:spPr>
          <a:xfrm>
            <a:off x="3048000" y="1532326"/>
            <a:ext cx="7426036" cy="3231654"/>
          </a:xfrm>
          <a:prstGeom prst="rect">
            <a:avLst/>
          </a:prstGeom>
        </p:spPr>
        <p:txBody>
          <a:bodyPr wrap="square">
            <a:spAutoFit/>
          </a:bodyPr>
          <a:lstStyle/>
          <a:p>
            <a:pPr marL="0" lvl="0" indent="0">
              <a:buNone/>
            </a:pPr>
            <a:r>
              <a:rPr lang="en-US" sz="2200" dirty="0">
                <a:latin typeface="Times New Roman" panose="02020603050405020304" pitchFamily="18" charset="0"/>
                <a:cs typeface="Times New Roman" panose="02020603050405020304" pitchFamily="18" charset="0"/>
              </a:rPr>
              <a:t>A 58 year old male (185 </a:t>
            </a:r>
            <a:r>
              <a:rPr lang="en-US" sz="2200" dirty="0" err="1">
                <a:latin typeface="Times New Roman" panose="02020603050405020304" pitchFamily="18" charset="0"/>
                <a:cs typeface="Times New Roman" panose="02020603050405020304" pitchFamily="18" charset="0"/>
              </a:rPr>
              <a:t>lb</a:t>
            </a:r>
            <a:r>
              <a:rPr lang="en-US" sz="2200" dirty="0">
                <a:latin typeface="Times New Roman" panose="02020603050405020304" pitchFamily="18" charset="0"/>
                <a:cs typeface="Times New Roman" panose="02020603050405020304" pitchFamily="18" charset="0"/>
              </a:rPr>
              <a:t>) currently receiving thrice weekly dialysis and 75units/kg of epoetin alfa three times per week is being switched to darbepoetin alfa in the hospital. What is the appropriate dose of darbepoetin alfa? </a:t>
            </a:r>
          </a:p>
          <a:p>
            <a:pPr marL="0" lvl="0" indent="0">
              <a:buNone/>
            </a:pPr>
            <a:endParaRPr lang="en-US" dirty="0">
              <a:latin typeface="Times New Roman" panose="02020603050405020304" pitchFamily="18" charset="0"/>
              <a:cs typeface="Times New Roman" panose="02020603050405020304" pitchFamily="18" charset="0"/>
            </a:endParaRPr>
          </a:p>
          <a:p>
            <a:pPr lvl="1">
              <a:buFont typeface="+mj-lt"/>
              <a:buAutoNum type="alphaLcParenR"/>
            </a:pPr>
            <a:r>
              <a:rPr lang="en-US" sz="2000" dirty="0">
                <a:latin typeface="Times New Roman" panose="02020603050405020304" pitchFamily="18" charset="0"/>
                <a:cs typeface="Times New Roman" panose="02020603050405020304" pitchFamily="18" charset="0"/>
              </a:rPr>
              <a:t>25mcg/week</a:t>
            </a:r>
          </a:p>
          <a:p>
            <a:pPr lvl="1">
              <a:buFont typeface="+mj-lt"/>
              <a:buAutoNum type="alphaLcParenR"/>
            </a:pPr>
            <a:r>
              <a:rPr lang="en-US" sz="2000" dirty="0">
                <a:latin typeface="Times New Roman" panose="02020603050405020304" pitchFamily="18" charset="0"/>
                <a:cs typeface="Times New Roman" panose="02020603050405020304" pitchFamily="18" charset="0"/>
              </a:rPr>
              <a:t>40mcg/week</a:t>
            </a:r>
          </a:p>
          <a:p>
            <a:pPr lvl="1">
              <a:buFont typeface="+mj-lt"/>
              <a:buAutoNum type="alphaLcParenR"/>
            </a:pPr>
            <a:r>
              <a:rPr lang="en-US" sz="2000" dirty="0">
                <a:latin typeface="Times New Roman" panose="02020603050405020304" pitchFamily="18" charset="0"/>
                <a:cs typeface="Times New Roman" panose="02020603050405020304" pitchFamily="18" charset="0"/>
              </a:rPr>
              <a:t>60mcg/week</a:t>
            </a:r>
          </a:p>
          <a:p>
            <a:pPr lvl="1">
              <a:buFont typeface="+mj-lt"/>
              <a:buAutoNum type="alphaLcParenR"/>
            </a:pPr>
            <a:r>
              <a:rPr lang="en-US" sz="2000" dirty="0">
                <a:latin typeface="Times New Roman" panose="02020603050405020304" pitchFamily="18" charset="0"/>
                <a:cs typeface="Times New Roman" panose="02020603050405020304" pitchFamily="18" charset="0"/>
              </a:rPr>
              <a:t>100mcg/week</a:t>
            </a:r>
          </a:p>
          <a:p>
            <a:pPr marL="0" indent="0">
              <a:buNone/>
            </a:pPr>
            <a:endParaRPr lang="en-US"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B0964EC-0F75-1A4D-89C2-CAD58495BD41}"/>
              </a:ext>
            </a:extLst>
          </p:cNvPr>
          <p:cNvSpPr txBox="1"/>
          <p:nvPr/>
        </p:nvSpPr>
        <p:spPr>
          <a:xfrm>
            <a:off x="7733652" y="3769645"/>
            <a:ext cx="4200043" cy="1754326"/>
          </a:xfrm>
          <a:prstGeom prst="rect">
            <a:avLst/>
          </a:prstGeom>
          <a:solidFill>
            <a:schemeClr val="accent1">
              <a:lumMod val="75000"/>
              <a:alpha val="36000"/>
            </a:schemeClr>
          </a:solidFill>
        </p:spPr>
        <p:txBody>
          <a:bodyPr wrap="square" rtlCol="0">
            <a:spAutoFit/>
          </a:bodyPr>
          <a:lstStyle/>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Answer: C</a:t>
            </a:r>
          </a:p>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Patient weighs 83.9 kg, so his weekly dose of epoetin alfa equals 12,585 units (50 units/kg x 83.9 kg x 3times/week). This converts to 60 mcg/weekly of darbepoetin alfa by using the conversion table.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a:extLst>
              <a:ext uri="{FF2B5EF4-FFF2-40B4-BE49-F238E27FC236}">
                <a16:creationId xmlns:a16="http://schemas.microsoft.com/office/drawing/2014/main" id="{5CE2FE35-090E-5E4D-9C48-4151C172CC40}"/>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ESA</a:t>
            </a:r>
          </a:p>
        </p:txBody>
      </p:sp>
      <p:sp>
        <p:nvSpPr>
          <p:cNvPr id="8" name="TextBox 7">
            <a:extLst>
              <a:ext uri="{FF2B5EF4-FFF2-40B4-BE49-F238E27FC236}">
                <a16:creationId xmlns:a16="http://schemas.microsoft.com/office/drawing/2014/main" id="{4D161D8B-A15E-D740-A152-CB1AB45D8C26}"/>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56 of 68 </a:t>
            </a:r>
          </a:p>
        </p:txBody>
      </p:sp>
      <p:sp>
        <p:nvSpPr>
          <p:cNvPr id="5" name="Rectangle 4">
            <a:extLst>
              <a:ext uri="{FF2B5EF4-FFF2-40B4-BE49-F238E27FC236}">
                <a16:creationId xmlns:a16="http://schemas.microsoft.com/office/drawing/2014/main" id="{B3E803F8-DB58-0140-9E94-5E7E5E0ED7AC}"/>
              </a:ext>
            </a:extLst>
          </p:cNvPr>
          <p:cNvSpPr/>
          <p:nvPr/>
        </p:nvSpPr>
        <p:spPr>
          <a:xfrm>
            <a:off x="2249978" y="1404956"/>
            <a:ext cx="7692044" cy="4154984"/>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Common adverse events (≥20%)</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Hypertension (most common)</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Infection</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Hypotension</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Myalgia</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Nausea</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Diarrhea</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Monitoring Parameters</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Hemoglobin once weekly upon initiation of an ESA and until stable; then once monthly</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Evaluate transferrin saturation and serum ferritin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a:extLst>
              <a:ext uri="{FF2B5EF4-FFF2-40B4-BE49-F238E27FC236}">
                <a16:creationId xmlns:a16="http://schemas.microsoft.com/office/drawing/2014/main" id="{0CF1FCE6-0A61-5F45-A349-B6BBF486FB81}"/>
              </a:ext>
            </a:extLst>
          </p:cNvPr>
          <p:cNvSpPr>
            <a:spLocks noGrp="1" noChangeArrowheads="1"/>
          </p:cNvSpPr>
          <p:nvPr>
            <p:ph type="title"/>
          </p:nvPr>
        </p:nvSpPr>
        <p:spPr>
          <a:xfrm>
            <a:off x="0" y="0"/>
            <a:ext cx="12188952" cy="1197864"/>
          </a:xfrm>
        </p:spPr>
        <p:txBody>
          <a:bodyPr>
            <a:normAutofit fontScale="90000"/>
          </a:bodyPr>
          <a:lstStyle/>
          <a:p>
            <a:pPr algn="ctr" eaLnBrk="1" hangingPunct="1"/>
            <a:r>
              <a:rPr lang="en-US" altLang="en-US" b="1" dirty="0">
                <a:latin typeface="Times New Roman" panose="02020603050405020304" pitchFamily="18" charset="0"/>
                <a:cs typeface="Times New Roman" panose="02020603050405020304" pitchFamily="18" charset="0"/>
              </a:rPr>
              <a:t>Blood transfusions are associated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with many risks</a:t>
            </a:r>
          </a:p>
        </p:txBody>
      </p:sp>
      <p:sp>
        <p:nvSpPr>
          <p:cNvPr id="10" name="TextBox 9">
            <a:extLst>
              <a:ext uri="{FF2B5EF4-FFF2-40B4-BE49-F238E27FC236}">
                <a16:creationId xmlns:a16="http://schemas.microsoft.com/office/drawing/2014/main" id="{7511FD8C-E27B-064F-BB3B-0C2FD96CF1F0}"/>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57 of 68 </a:t>
            </a:r>
          </a:p>
        </p:txBody>
      </p:sp>
      <p:sp>
        <p:nvSpPr>
          <p:cNvPr id="2" name="Rectangle 1">
            <a:extLst>
              <a:ext uri="{FF2B5EF4-FFF2-40B4-BE49-F238E27FC236}">
                <a16:creationId xmlns:a16="http://schemas.microsoft.com/office/drawing/2014/main" id="{21A861EE-4935-444B-9B20-EF610383CC8B}"/>
              </a:ext>
            </a:extLst>
          </p:cNvPr>
          <p:cNvSpPr/>
          <p:nvPr/>
        </p:nvSpPr>
        <p:spPr>
          <a:xfrm>
            <a:off x="2398083" y="1664790"/>
            <a:ext cx="7392785" cy="3170099"/>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Patients required frequent blood transfusions before ESA were available.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Risks associated with blood transfusions include:</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Volume overload</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Iron overload</a:t>
            </a:r>
          </a:p>
          <a:p>
            <a:pPr marL="742950" lvl="1" indent="-285750">
              <a:buFont typeface="Wingdings" pitchFamily="2" charset="2"/>
              <a:buChar char="§"/>
            </a:pPr>
            <a:r>
              <a:rPr lang="en-US" sz="2200" dirty="0" err="1">
                <a:latin typeface="Times New Roman" panose="02020603050405020304" pitchFamily="18" charset="0"/>
                <a:cs typeface="Times New Roman" panose="02020603050405020304" pitchFamily="18" charset="0"/>
              </a:rPr>
              <a:t>Allosensitization</a:t>
            </a:r>
            <a:r>
              <a:rPr lang="en-US" sz="2200" dirty="0">
                <a:latin typeface="Times New Roman" panose="02020603050405020304" pitchFamily="18" charset="0"/>
                <a:cs typeface="Times New Roman" panose="02020603050405020304" pitchFamily="18" charset="0"/>
              </a:rPr>
              <a:t> (i.e. sensitization to donor blood)</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Transfusion reactions</a:t>
            </a:r>
          </a:p>
          <a:p>
            <a:pPr marL="742950" lvl="1" indent="-285750">
              <a:buFont typeface="Wingdings" pitchFamily="2" charset="2"/>
              <a:buChar char="§"/>
            </a:pPr>
            <a:r>
              <a:rPr lang="en-US" sz="2200" dirty="0">
                <a:latin typeface="Times New Roman" panose="02020603050405020304" pitchFamily="18" charset="0"/>
                <a:cs typeface="Times New Roman" panose="02020603050405020304" pitchFamily="18" charset="0"/>
              </a:rPr>
              <a:t>Bloodborne infection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2">
            <a:extLst>
              <a:ext uri="{FF2B5EF4-FFF2-40B4-BE49-F238E27FC236}">
                <a16:creationId xmlns:a16="http://schemas.microsoft.com/office/drawing/2014/main" id="{66F56450-001B-D742-82B4-A44DEE851713}"/>
              </a:ext>
            </a:extLst>
          </p:cNvPr>
          <p:cNvSpPr>
            <a:spLocks noGrp="1" noChangeArrowheads="1"/>
          </p:cNvSpPr>
          <p:nvPr>
            <p:ph type="title"/>
          </p:nvPr>
        </p:nvSpPr>
        <p:spPr>
          <a:xfrm>
            <a:off x="0" y="0"/>
            <a:ext cx="12188952"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CHOIR Study</a:t>
            </a:r>
          </a:p>
        </p:txBody>
      </p:sp>
      <p:sp>
        <p:nvSpPr>
          <p:cNvPr id="11" name="TextBox 10">
            <a:extLst>
              <a:ext uri="{FF2B5EF4-FFF2-40B4-BE49-F238E27FC236}">
                <a16:creationId xmlns:a16="http://schemas.microsoft.com/office/drawing/2014/main" id="{C76BA642-2C5B-DE45-B268-2BDC27F78F24}"/>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58 of 68 </a:t>
            </a:r>
          </a:p>
        </p:txBody>
      </p:sp>
      <p:sp>
        <p:nvSpPr>
          <p:cNvPr id="4" name="Rectangle 3">
            <a:extLst>
              <a:ext uri="{FF2B5EF4-FFF2-40B4-BE49-F238E27FC236}">
                <a16:creationId xmlns:a16="http://schemas.microsoft.com/office/drawing/2014/main" id="{3C426C83-48B0-1340-A8A9-788F5FBBC778}"/>
              </a:ext>
            </a:extLst>
          </p:cNvPr>
          <p:cNvSpPr/>
          <p:nvPr/>
        </p:nvSpPr>
        <p:spPr>
          <a:xfrm>
            <a:off x="2323268" y="1626583"/>
            <a:ext cx="7542415" cy="3508653"/>
          </a:xfrm>
          <a:prstGeom prst="rect">
            <a:avLst/>
          </a:prstGeom>
        </p:spPr>
        <p:txBody>
          <a:bodyPr wrap="square">
            <a:spAutoFit/>
          </a:bodyPr>
          <a:lstStyle/>
          <a:p>
            <a:pPr marL="0" indent="0">
              <a:buNone/>
            </a:pPr>
            <a:r>
              <a:rPr lang="en-US" sz="2200" dirty="0">
                <a:latin typeface="Times New Roman" panose="02020603050405020304" pitchFamily="18" charset="0"/>
                <a:cs typeface="Times New Roman" panose="02020603050405020304" pitchFamily="18" charset="0"/>
              </a:rPr>
              <a:t>Correction of Anemia with Epoetin Alfa in Chronic Kidney Disease (CHOIR study)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Randomized Controlled Trial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N=1432 patients with CKD stage 3 and 4 patients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Dosing of epoetin alfa targeted to achieve a </a:t>
            </a:r>
            <a:r>
              <a:rPr lang="en-US" sz="2000" dirty="0" err="1">
                <a:latin typeface="Times New Roman" panose="02020603050405020304" pitchFamily="18" charset="0"/>
                <a:cs typeface="Times New Roman" panose="02020603050405020304" pitchFamily="18" charset="0"/>
              </a:rPr>
              <a:t>Hb</a:t>
            </a:r>
            <a:r>
              <a:rPr lang="en-US" sz="2000" dirty="0">
                <a:latin typeface="Times New Roman" panose="02020603050405020304" pitchFamily="18" charset="0"/>
                <a:cs typeface="Times New Roman" panose="02020603050405020304" pitchFamily="18" charset="0"/>
              </a:rPr>
              <a:t> of 13.5 vs 11.3 g/</a:t>
            </a:r>
            <a:r>
              <a:rPr lang="en-US" sz="2000" dirty="0" err="1">
                <a:latin typeface="Times New Roman" panose="02020603050405020304" pitchFamily="18" charset="0"/>
                <a:cs typeface="Times New Roman" panose="02020603050405020304" pitchFamily="18" charset="0"/>
              </a:rPr>
              <a:t>dL</a:t>
            </a:r>
            <a:r>
              <a:rPr lang="en-US" sz="2000" dirty="0">
                <a:latin typeface="Times New Roman" panose="02020603050405020304" pitchFamily="18" charset="0"/>
                <a:cs typeface="Times New Roman" panose="02020603050405020304" pitchFamily="18" charset="0"/>
              </a:rPr>
              <a:t> for an intended 36 month follow up period</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Primary end point time to composite of death, MI, hospitalization for CHF or stroke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Secondary endpoints include time to RRT, hospitalization for any cause and quality of life</a:t>
            </a:r>
          </a:p>
          <a:p>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6AD16C2-601C-6A4F-A7FD-26D941AEFEF1}"/>
              </a:ext>
            </a:extLst>
          </p:cNvPr>
          <p:cNvSpPr/>
          <p:nvPr/>
        </p:nvSpPr>
        <p:spPr>
          <a:xfrm>
            <a:off x="9016579" y="5663705"/>
            <a:ext cx="3175421" cy="276999"/>
          </a:xfrm>
          <a:prstGeom prst="rect">
            <a:avLst/>
          </a:prstGeom>
        </p:spPr>
        <p:txBody>
          <a:bodyPr wrap="none">
            <a:spAutoFit/>
          </a:bodyPr>
          <a:lstStyle/>
          <a:p>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Singh A, et al. N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Engl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J Med 2006;355:2085-98.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a:extLst>
              <a:ext uri="{FF2B5EF4-FFF2-40B4-BE49-F238E27FC236}">
                <a16:creationId xmlns:a16="http://schemas.microsoft.com/office/drawing/2014/main" id="{AB9496E6-8B68-E444-85C5-DFE59D322F6B}"/>
              </a:ext>
            </a:extLst>
          </p:cNvPr>
          <p:cNvSpPr>
            <a:spLocks noGrp="1" noChangeArrowheads="1"/>
          </p:cNvSpPr>
          <p:nvPr>
            <p:ph type="title"/>
          </p:nvPr>
        </p:nvSpPr>
        <p:spPr>
          <a:xfrm>
            <a:off x="0" y="0"/>
            <a:ext cx="12188952" cy="1197864"/>
          </a:xfrm>
        </p:spPr>
        <p:txBody>
          <a:bodyPr>
            <a:noAutofit/>
          </a:bodyPr>
          <a:lstStyle/>
          <a:p>
            <a:pPr algn="ctr" eaLnBrk="1" hangingPunct="1"/>
            <a:r>
              <a:rPr lang="en-US" altLang="en-US" sz="4000" b="1" dirty="0">
                <a:latin typeface="Times New Roman" panose="02020603050405020304" pitchFamily="18" charset="0"/>
                <a:cs typeface="Times New Roman" panose="02020603050405020304" pitchFamily="18" charset="0"/>
              </a:rPr>
              <a:t>CHOIR outcome</a:t>
            </a:r>
          </a:p>
        </p:txBody>
      </p:sp>
      <p:sp>
        <p:nvSpPr>
          <p:cNvPr id="92" name="TextBox 91">
            <a:extLst>
              <a:ext uri="{FF2B5EF4-FFF2-40B4-BE49-F238E27FC236}">
                <a16:creationId xmlns:a16="http://schemas.microsoft.com/office/drawing/2014/main" id="{53760442-349D-484C-9340-D78CA45C1C96}"/>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59 of 68 </a:t>
            </a:r>
          </a:p>
        </p:txBody>
      </p:sp>
      <p:sp>
        <p:nvSpPr>
          <p:cNvPr id="3" name="Rectangle 2">
            <a:extLst>
              <a:ext uri="{FF2B5EF4-FFF2-40B4-BE49-F238E27FC236}">
                <a16:creationId xmlns:a16="http://schemas.microsoft.com/office/drawing/2014/main" id="{9B21CEBA-F891-0A4B-BD30-845AD1C65527}"/>
              </a:ext>
            </a:extLst>
          </p:cNvPr>
          <p:cNvSpPr/>
          <p:nvPr/>
        </p:nvSpPr>
        <p:spPr>
          <a:xfrm>
            <a:off x="2416231" y="1388486"/>
            <a:ext cx="8124307" cy="1323439"/>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Early termination with median follow up of 16 months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CV events (MI, stroke, CHF hospitalization) in higher Hgb group</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Similar QOL scores between the groups</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2A7355-C3F3-A949-BA40-2C0AED55FBAA}"/>
              </a:ext>
            </a:extLst>
          </p:cNvPr>
          <p:cNvPicPr>
            <a:picLocks noChangeAspect="1"/>
          </p:cNvPicPr>
          <p:nvPr/>
        </p:nvPicPr>
        <p:blipFill>
          <a:blip r:embed="rId2"/>
          <a:stretch>
            <a:fillRect/>
          </a:stretch>
        </p:blipFill>
        <p:spPr>
          <a:xfrm rot="5400000">
            <a:off x="4671380" y="1235725"/>
            <a:ext cx="2794000" cy="5613400"/>
          </a:xfrm>
          <a:prstGeom prst="rect">
            <a:avLst/>
          </a:prstGeom>
        </p:spPr>
      </p:pic>
      <p:sp>
        <p:nvSpPr>
          <p:cNvPr id="5" name="Rectangle 4">
            <a:extLst>
              <a:ext uri="{FF2B5EF4-FFF2-40B4-BE49-F238E27FC236}">
                <a16:creationId xmlns:a16="http://schemas.microsoft.com/office/drawing/2014/main" id="{36F0B32B-6C5E-1B4F-A5CA-65DFE6A03BFF}"/>
              </a:ext>
            </a:extLst>
          </p:cNvPr>
          <p:cNvSpPr/>
          <p:nvPr/>
        </p:nvSpPr>
        <p:spPr>
          <a:xfrm>
            <a:off x="8875080" y="3119095"/>
            <a:ext cx="2180849" cy="923330"/>
          </a:xfrm>
          <a:prstGeom prst="rect">
            <a:avLst/>
          </a:prstGeom>
        </p:spPr>
        <p:txBody>
          <a:bodyPr wrap="square">
            <a:spAutoFit/>
          </a:bodyPr>
          <a:lstStyle/>
          <a:p>
            <a:r>
              <a:rPr lang="en-US" dirty="0">
                <a:latin typeface="Times New Roman" panose="02020603050405020304" pitchFamily="18" charset="0"/>
                <a:ea typeface="Verdana" panose="020B0604030504040204" pitchFamily="34" charset="0"/>
                <a:cs typeface="Times New Roman" panose="02020603050405020304" pitchFamily="18" charset="0"/>
              </a:rPr>
              <a:t>Hazard Ratio (95% CI)  1.34 </a:t>
            </a:r>
          </a:p>
          <a:p>
            <a:r>
              <a:rPr lang="en-US" dirty="0">
                <a:latin typeface="Times New Roman" panose="02020603050405020304" pitchFamily="18" charset="0"/>
                <a:ea typeface="Verdana" panose="020B0604030504040204" pitchFamily="34" charset="0"/>
                <a:cs typeface="Times New Roman" panose="02020603050405020304" pitchFamily="18" charset="0"/>
              </a:rPr>
              <a:t>(1.03-1.74) p=0.03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2D4A172B-B447-3A40-8499-A8A9EA809E83}"/>
              </a:ext>
            </a:extLst>
          </p:cNvPr>
          <p:cNvSpPr>
            <a:spLocks noChangeArrowheads="1"/>
          </p:cNvSpPr>
          <p:nvPr/>
        </p:nvSpPr>
        <p:spPr bwMode="auto">
          <a:xfrm>
            <a:off x="0" y="0"/>
            <a:ext cx="12192000" cy="11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After completing this module, you will be able to:</a:t>
            </a:r>
          </a:p>
        </p:txBody>
      </p:sp>
      <p:sp>
        <p:nvSpPr>
          <p:cNvPr id="19459" name="Rectangle 3">
            <a:extLst>
              <a:ext uri="{FF2B5EF4-FFF2-40B4-BE49-F238E27FC236}">
                <a16:creationId xmlns:a16="http://schemas.microsoft.com/office/drawing/2014/main" id="{9FE5FECD-1C90-8246-B38C-1E8F3AF9DDE9}"/>
              </a:ext>
            </a:extLst>
          </p:cNvPr>
          <p:cNvSpPr>
            <a:spLocks noChangeArrowheads="1"/>
          </p:cNvSpPr>
          <p:nvPr/>
        </p:nvSpPr>
        <p:spPr bwMode="auto">
          <a:xfrm>
            <a:off x="794463" y="1414840"/>
            <a:ext cx="10603074"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accent1"/>
              </a:buClr>
              <a:buFont typeface="Arial" panose="020B0604020202020204" pitchFamily="34" charset="0"/>
              <a:buChar char="•"/>
              <a:tabLst>
                <a:tab pos="403225" algn="l"/>
              </a:tabLst>
              <a:defRPr sz="3200">
                <a:solidFill>
                  <a:schemeClr val="tx1"/>
                </a:solidFill>
                <a:latin typeface="Calibri" panose="020F0502020204030204" pitchFamily="34" charset="0"/>
              </a:defRPr>
            </a:lvl1pPr>
            <a:lvl2pPr marL="914400" indent="-457200">
              <a:spcBef>
                <a:spcPct val="20000"/>
              </a:spcBef>
              <a:buClr>
                <a:schemeClr val="accent1"/>
              </a:buClr>
              <a:buFont typeface="Arial" panose="020B0604020202020204" pitchFamily="34" charset="0"/>
              <a:buChar char="•"/>
              <a:tabLst>
                <a:tab pos="403225" algn="l"/>
              </a:tabLst>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tabLst>
                <a:tab pos="403225" algn="l"/>
              </a:tabLst>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tabLst>
                <a:tab pos="403225" algn="l"/>
              </a:tabLst>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tabLst>
                <a:tab pos="4032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tabLst>
                <a:tab pos="4032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tabLst>
                <a:tab pos="4032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tabLst>
                <a:tab pos="4032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tabLst>
                <a:tab pos="403225" algn="l"/>
              </a:tabLst>
              <a:defRPr sz="2000">
                <a:solidFill>
                  <a:schemeClr val="tx1"/>
                </a:solidFill>
                <a:latin typeface="Calibri" panose="020F0502020204030204" pitchFamily="34" charset="0"/>
              </a:defRPr>
            </a:lvl9pPr>
          </a:lstStyle>
          <a:p>
            <a:pPr eaLnBrk="1" hangingPunct="1">
              <a:spcBef>
                <a:spcPct val="0"/>
              </a:spcBef>
              <a:spcAft>
                <a:spcPts val="1200"/>
              </a:spcAft>
              <a:buClrTx/>
            </a:pPr>
            <a:r>
              <a:rPr lang="en-US" altLang="en-US" sz="2400" dirty="0">
                <a:latin typeface="Times New Roman" panose="02020603050405020304" pitchFamily="18" charset="0"/>
                <a:ea typeface="MS PGothic" panose="020B0600070205080204" pitchFamily="34" charset="-128"/>
                <a:cs typeface="Times New Roman" panose="02020603050405020304" pitchFamily="18" charset="0"/>
              </a:rPr>
              <a:t>Describe applications of erythropoiesis and iron metabolism in treating anemia of CKD and the role of the pharmacist in addressing current controversies in care. </a:t>
            </a:r>
          </a:p>
          <a:p>
            <a:pPr eaLnBrk="1" hangingPunct="1">
              <a:spcBef>
                <a:spcPct val="0"/>
              </a:spcBef>
              <a:spcAft>
                <a:spcPts val="1200"/>
              </a:spcAft>
              <a:buClrTx/>
            </a:pPr>
            <a:r>
              <a:rPr lang="en-US" altLang="en-US" sz="2400" dirty="0">
                <a:latin typeface="Times New Roman" panose="02020603050405020304" pitchFamily="18" charset="0"/>
                <a:ea typeface="MS PGothic" panose="020B0600070205080204" pitchFamily="34" charset="-128"/>
                <a:cs typeface="Times New Roman" panose="02020603050405020304" pitchFamily="18" charset="0"/>
              </a:rPr>
              <a:t>Discuss how laboratory, clinical, and medication data are used to assess and monitor anemia in chronic kidney disease (CKD) and identify optimal management strategies.  </a:t>
            </a:r>
          </a:p>
          <a:p>
            <a:pPr eaLnBrk="1" hangingPunct="1">
              <a:spcBef>
                <a:spcPct val="0"/>
              </a:spcBef>
              <a:spcAft>
                <a:spcPts val="1200"/>
              </a:spcAft>
              <a:buClrTx/>
            </a:pPr>
            <a:r>
              <a:rPr lang="en-US" altLang="en-US" sz="2400" dirty="0">
                <a:latin typeface="Times New Roman" panose="02020603050405020304" pitchFamily="18" charset="0"/>
                <a:ea typeface="MS PGothic" panose="020B0600070205080204" pitchFamily="34" charset="-128"/>
                <a:cs typeface="Times New Roman" panose="02020603050405020304" pitchFamily="18" charset="0"/>
              </a:rPr>
              <a:t>Review the key differences in formulation, pharmacokinetics, pharmacodynamics and immunogenicity between the available intravenous iron products. </a:t>
            </a:r>
          </a:p>
          <a:p>
            <a:pPr eaLnBrk="1" hangingPunct="1">
              <a:spcBef>
                <a:spcPct val="0"/>
              </a:spcBef>
              <a:spcAft>
                <a:spcPts val="1200"/>
              </a:spcAft>
              <a:buClrTx/>
            </a:pPr>
            <a:r>
              <a:rPr lang="en-US" altLang="en-US" sz="2400" dirty="0">
                <a:latin typeface="Times New Roman" panose="02020603050405020304" pitchFamily="18" charset="0"/>
                <a:ea typeface="MS PGothic" panose="020B0600070205080204" pitchFamily="34" charset="-128"/>
                <a:cs typeface="Times New Roman" panose="02020603050405020304" pitchFamily="18" charset="0"/>
              </a:rPr>
              <a:t>Integrate the evidence-base for erythropoiesis stimulating agents (ESA) into care paradigms for different CKD settings (e.g. pre-dialysis vs. dialysis vs. transplant) </a:t>
            </a:r>
          </a:p>
        </p:txBody>
      </p:sp>
      <p:sp>
        <p:nvSpPr>
          <p:cNvPr id="5" name="TextBox 7">
            <a:extLst>
              <a:ext uri="{FF2B5EF4-FFF2-40B4-BE49-F238E27FC236}">
                <a16:creationId xmlns:a16="http://schemas.microsoft.com/office/drawing/2014/main" id="{94BFCD1C-2884-E444-925E-9DAD4E7F76A7}"/>
              </a:ext>
            </a:extLst>
          </p:cNvPr>
          <p:cNvSpPr txBox="1">
            <a:spLocks noChangeArrowheads="1"/>
          </p:cNvSpPr>
          <p:nvPr/>
        </p:nvSpPr>
        <p:spPr bwMode="auto">
          <a:xfrm>
            <a:off x="5600700" y="603832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 of 68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2">
            <a:extLst>
              <a:ext uri="{FF2B5EF4-FFF2-40B4-BE49-F238E27FC236}">
                <a16:creationId xmlns:a16="http://schemas.microsoft.com/office/drawing/2014/main" id="{50803BFD-717D-E842-8776-81D806501CE3}"/>
              </a:ext>
            </a:extLst>
          </p:cNvPr>
          <p:cNvSpPr>
            <a:spLocks noGrp="1" noChangeArrowheads="1"/>
          </p:cNvSpPr>
          <p:nvPr>
            <p:ph type="title"/>
          </p:nvPr>
        </p:nvSpPr>
        <p:spPr>
          <a:xfrm>
            <a:off x="1" y="0"/>
            <a:ext cx="12188952"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CREATE Study</a:t>
            </a:r>
          </a:p>
        </p:txBody>
      </p:sp>
      <p:sp>
        <p:nvSpPr>
          <p:cNvPr id="6" name="TextBox 5">
            <a:extLst>
              <a:ext uri="{FF2B5EF4-FFF2-40B4-BE49-F238E27FC236}">
                <a16:creationId xmlns:a16="http://schemas.microsoft.com/office/drawing/2014/main" id="{A6E4C2B4-B3CA-3343-B597-70748B0CFA24}"/>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60 of 68 </a:t>
            </a:r>
          </a:p>
        </p:txBody>
      </p:sp>
      <p:sp>
        <p:nvSpPr>
          <p:cNvPr id="3" name="Rectangle 2">
            <a:extLst>
              <a:ext uri="{FF2B5EF4-FFF2-40B4-BE49-F238E27FC236}">
                <a16:creationId xmlns:a16="http://schemas.microsoft.com/office/drawing/2014/main" id="{2C3C6B03-C7BA-A34B-8C70-F25D92419198}"/>
              </a:ext>
            </a:extLst>
          </p:cNvPr>
          <p:cNvSpPr/>
          <p:nvPr/>
        </p:nvSpPr>
        <p:spPr>
          <a:xfrm>
            <a:off x="6121830" y="5678108"/>
            <a:ext cx="6096000" cy="276999"/>
          </a:xfrm>
          <a:prstGeom prst="rect">
            <a:avLst/>
          </a:prstGeom>
        </p:spPr>
        <p:txBody>
          <a:bodyPr>
            <a:spAutoFit/>
          </a:bodyPr>
          <a:lstStyle/>
          <a:p>
            <a:pPr algn="r"/>
            <a:r>
              <a:rPr lang="en-US" sz="1200" dirty="0" err="1">
                <a:solidFill>
                  <a:schemeClr val="bg2">
                    <a:lumMod val="50000"/>
                  </a:schemeClr>
                </a:solidFill>
                <a:latin typeface="Times New Roman" panose="02020603050405020304" pitchFamily="18" charset="0"/>
                <a:ea typeface="Verdana"/>
                <a:cs typeface="Times New Roman" panose="02020603050405020304" pitchFamily="18" charset="0"/>
              </a:rPr>
              <a:t>Drueke</a:t>
            </a:r>
            <a:r>
              <a:rPr lang="en-US" sz="1200" dirty="0">
                <a:solidFill>
                  <a:schemeClr val="bg2">
                    <a:lumMod val="50000"/>
                  </a:schemeClr>
                </a:solidFill>
                <a:latin typeface="Times New Roman" panose="02020603050405020304" pitchFamily="18" charset="0"/>
                <a:ea typeface="Verdana"/>
                <a:cs typeface="Times New Roman" panose="02020603050405020304" pitchFamily="18" charset="0"/>
              </a:rPr>
              <a:t> TB, et al. N </a:t>
            </a:r>
            <a:r>
              <a:rPr lang="en-US" sz="1200" dirty="0" err="1">
                <a:solidFill>
                  <a:schemeClr val="bg2">
                    <a:lumMod val="50000"/>
                  </a:schemeClr>
                </a:solidFill>
                <a:latin typeface="Times New Roman" panose="02020603050405020304" pitchFamily="18" charset="0"/>
                <a:ea typeface="Verdana"/>
                <a:cs typeface="Times New Roman" panose="02020603050405020304" pitchFamily="18" charset="0"/>
              </a:rPr>
              <a:t>Engl</a:t>
            </a:r>
            <a:r>
              <a:rPr lang="en-US" sz="1200" dirty="0">
                <a:solidFill>
                  <a:schemeClr val="bg2">
                    <a:lumMod val="50000"/>
                  </a:schemeClr>
                </a:solidFill>
                <a:latin typeface="Times New Roman" panose="02020603050405020304" pitchFamily="18" charset="0"/>
                <a:ea typeface="Verdana"/>
                <a:cs typeface="Times New Roman" panose="02020603050405020304" pitchFamily="18" charset="0"/>
              </a:rPr>
              <a:t> J Med 2006;355:2071-84.</a:t>
            </a:r>
          </a:p>
        </p:txBody>
      </p:sp>
      <p:sp>
        <p:nvSpPr>
          <p:cNvPr id="2" name="Rectangle 1">
            <a:extLst>
              <a:ext uri="{FF2B5EF4-FFF2-40B4-BE49-F238E27FC236}">
                <a16:creationId xmlns:a16="http://schemas.microsoft.com/office/drawing/2014/main" id="{3D675029-E8FC-D14F-87D4-884386EE00EA}"/>
              </a:ext>
            </a:extLst>
          </p:cNvPr>
          <p:cNvSpPr/>
          <p:nvPr/>
        </p:nvSpPr>
        <p:spPr>
          <a:xfrm>
            <a:off x="2898371" y="1688219"/>
            <a:ext cx="6711142" cy="3139321"/>
          </a:xfrm>
          <a:prstGeom prst="rect">
            <a:avLst/>
          </a:prstGeom>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Cardiovascular Risk Reduction by Early Anemia Treatment with Epoetin Beta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 = 603 CKD patients (primarily stage 4)</a:t>
            </a:r>
          </a:p>
          <a:p>
            <a:pPr marL="285750" indent="-28575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Hb</a:t>
            </a:r>
            <a:r>
              <a:rPr lang="en-US" sz="2200" dirty="0">
                <a:latin typeface="Times New Roman" panose="02020603050405020304" pitchFamily="18" charset="0"/>
                <a:cs typeface="Times New Roman" panose="02020603050405020304" pitchFamily="18" charset="0"/>
              </a:rPr>
              <a:t> 10.5-11.5 g/</a:t>
            </a:r>
            <a:r>
              <a:rPr lang="en-US" sz="2200" dirty="0" err="1">
                <a:latin typeface="Times New Roman" panose="02020603050405020304" pitchFamily="18" charset="0"/>
                <a:cs typeface="Times New Roman" panose="02020603050405020304" pitchFamily="18" charset="0"/>
              </a:rPr>
              <a:t>dL</a:t>
            </a:r>
            <a:r>
              <a:rPr lang="en-US" sz="2200" dirty="0">
                <a:latin typeface="Times New Roman" panose="02020603050405020304" pitchFamily="18" charset="0"/>
                <a:cs typeface="Times New Roman" panose="02020603050405020304" pitchFamily="18" charset="0"/>
              </a:rPr>
              <a:t> vs. 13-15 g/</a:t>
            </a:r>
            <a:r>
              <a:rPr lang="en-US" sz="2200" dirty="0" err="1">
                <a:latin typeface="Times New Roman" panose="02020603050405020304" pitchFamily="18" charset="0"/>
                <a:cs typeface="Times New Roman" panose="02020603050405020304" pitchFamily="18" charset="0"/>
              </a:rPr>
              <a:t>dL</a:t>
            </a: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Primary endpoint: Composite cardiovascular events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Secondary endpoint: left ventricular mass index, the progression of chronic kidney disease, and the quality of life</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2">
            <a:extLst>
              <a:ext uri="{FF2B5EF4-FFF2-40B4-BE49-F238E27FC236}">
                <a16:creationId xmlns:a16="http://schemas.microsoft.com/office/drawing/2014/main" id="{42177120-9291-4D42-A149-A3AFF046E6BA}"/>
              </a:ext>
            </a:extLst>
          </p:cNvPr>
          <p:cNvSpPr>
            <a:spLocks noGrp="1" noChangeArrowheads="1"/>
          </p:cNvSpPr>
          <p:nvPr>
            <p:ph type="title"/>
          </p:nvPr>
        </p:nvSpPr>
        <p:spPr>
          <a:xfrm>
            <a:off x="-2" y="0"/>
            <a:ext cx="12192001"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CREATE Outcome</a:t>
            </a:r>
          </a:p>
        </p:txBody>
      </p:sp>
      <p:sp>
        <p:nvSpPr>
          <p:cNvPr id="10" name="TextBox 9">
            <a:extLst>
              <a:ext uri="{FF2B5EF4-FFF2-40B4-BE49-F238E27FC236}">
                <a16:creationId xmlns:a16="http://schemas.microsoft.com/office/drawing/2014/main" id="{7B009524-F371-6540-AF24-713B71145AE2}"/>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61 of 68 </a:t>
            </a:r>
          </a:p>
        </p:txBody>
      </p:sp>
      <p:sp>
        <p:nvSpPr>
          <p:cNvPr id="2" name="Rectangle 1">
            <a:extLst>
              <a:ext uri="{FF2B5EF4-FFF2-40B4-BE49-F238E27FC236}">
                <a16:creationId xmlns:a16="http://schemas.microsoft.com/office/drawing/2014/main" id="{6B5314DB-5EB4-E04B-9B47-D68D56BF26EC}"/>
              </a:ext>
            </a:extLst>
          </p:cNvPr>
          <p:cNvSpPr/>
          <p:nvPr/>
        </p:nvSpPr>
        <p:spPr>
          <a:xfrm>
            <a:off x="2806929" y="1197864"/>
            <a:ext cx="7151718" cy="1938992"/>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 significant difference in the risk of a first cardiovascular (CV) event between the complete correction and partial correction groups (hazard ratio 0.78; 95% CI 0.53-1.14; P = 0.20)</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frequent dialysis initiation and hypertensive episodes and headaches were more frequently reported in the higher </a:t>
            </a:r>
            <a:r>
              <a:rPr lang="en-US" sz="2000" dirty="0" err="1">
                <a:latin typeface="Times New Roman" panose="02020603050405020304" pitchFamily="18" charset="0"/>
                <a:cs typeface="Times New Roman" panose="02020603050405020304" pitchFamily="18" charset="0"/>
              </a:rPr>
              <a:t>Hb</a:t>
            </a:r>
            <a:r>
              <a:rPr lang="en-US" sz="2000" dirty="0">
                <a:latin typeface="Times New Roman" panose="02020603050405020304" pitchFamily="18" charset="0"/>
                <a:cs typeface="Times New Roman" panose="02020603050405020304" pitchFamily="18" charset="0"/>
              </a:rPr>
              <a:t> group</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CCB5F07F-9C18-9640-A91D-3A17A0CDA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47" b="17789"/>
          <a:stretch/>
        </p:blipFill>
        <p:spPr bwMode="auto">
          <a:xfrm>
            <a:off x="3763840" y="2897033"/>
            <a:ext cx="4025242" cy="287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94084BD5-0A3D-4241-931D-4259865E8ABF}"/>
              </a:ext>
            </a:extLst>
          </p:cNvPr>
          <p:cNvSpPr/>
          <p:nvPr/>
        </p:nvSpPr>
        <p:spPr>
          <a:xfrm>
            <a:off x="7946967" y="3134391"/>
            <a:ext cx="2676698" cy="1200329"/>
          </a:xfrm>
          <a:prstGeom prst="rect">
            <a:avLst/>
          </a:prstGeom>
        </p:spPr>
        <p:txBody>
          <a:bodyPr wrap="square">
            <a:spAutoFit/>
          </a:bodyPr>
          <a:lstStyle/>
          <a:p>
            <a:r>
              <a:rPr lang="en-US" dirty="0">
                <a:latin typeface="Times New Roman" panose="02020603050405020304" pitchFamily="18" charset="0"/>
                <a:ea typeface="Verdana" panose="020B0604030504040204" pitchFamily="34" charset="0"/>
                <a:cs typeface="Times New Roman" panose="02020603050405020304" pitchFamily="18" charset="0"/>
              </a:rPr>
              <a:t>Time to primary first CV event after censoring data of patients at the time of dialysis initiation</a:t>
            </a:r>
          </a:p>
        </p:txBody>
      </p:sp>
      <p:sp>
        <p:nvSpPr>
          <p:cNvPr id="4" name="Rectangle 3">
            <a:extLst>
              <a:ext uri="{FF2B5EF4-FFF2-40B4-BE49-F238E27FC236}">
                <a16:creationId xmlns:a16="http://schemas.microsoft.com/office/drawing/2014/main" id="{ACBF0072-4763-F54B-AA74-7D69B924E746}"/>
              </a:ext>
            </a:extLst>
          </p:cNvPr>
          <p:cNvSpPr/>
          <p:nvPr/>
        </p:nvSpPr>
        <p:spPr>
          <a:xfrm>
            <a:off x="7946967" y="4651983"/>
            <a:ext cx="2227811" cy="646331"/>
          </a:xfrm>
          <a:prstGeom prst="rect">
            <a:avLst/>
          </a:prstGeom>
        </p:spPr>
        <p:txBody>
          <a:bodyPr wrap="square">
            <a:spAutoFit/>
          </a:bodyPr>
          <a:lstStyle/>
          <a:p>
            <a:r>
              <a:rPr lang="en-US" dirty="0">
                <a:latin typeface="Times New Roman" panose="02020603050405020304" pitchFamily="18" charset="0"/>
                <a:ea typeface="Verdana" panose="020B0604030504040204" pitchFamily="34" charset="0"/>
                <a:cs typeface="Times New Roman" panose="02020603050405020304" pitchFamily="18" charset="0"/>
              </a:rPr>
              <a:t>Group 1= higher </a:t>
            </a:r>
            <a:r>
              <a:rPr lang="en-US" dirty="0" err="1">
                <a:latin typeface="Times New Roman" panose="02020603050405020304" pitchFamily="18" charset="0"/>
                <a:ea typeface="Verdana" panose="020B0604030504040204" pitchFamily="34" charset="0"/>
                <a:cs typeface="Times New Roman" panose="02020603050405020304" pitchFamily="18" charset="0"/>
              </a:rPr>
              <a:t>Hb</a:t>
            </a:r>
            <a:endParaRPr lang="en-US" dirty="0">
              <a:latin typeface="Times New Roman" panose="02020603050405020304" pitchFamily="18" charset="0"/>
              <a:ea typeface="Verdana" panose="020B0604030504040204" pitchFamily="34" charset="0"/>
              <a:cs typeface="Times New Roman" panose="02020603050405020304" pitchFamily="18" charset="0"/>
            </a:endParaRPr>
          </a:p>
          <a:p>
            <a:r>
              <a:rPr lang="en-US" dirty="0">
                <a:latin typeface="Times New Roman" panose="02020603050405020304" pitchFamily="18" charset="0"/>
                <a:ea typeface="Verdana" panose="020B0604030504040204" pitchFamily="34" charset="0"/>
                <a:cs typeface="Times New Roman" panose="02020603050405020304" pitchFamily="18" charset="0"/>
              </a:rPr>
              <a:t>Group 2= lower </a:t>
            </a:r>
            <a:r>
              <a:rPr lang="en-US" dirty="0" err="1">
                <a:latin typeface="Times New Roman" panose="02020603050405020304" pitchFamily="18" charset="0"/>
                <a:ea typeface="Verdana" panose="020B0604030504040204" pitchFamily="34" charset="0"/>
                <a:cs typeface="Times New Roman" panose="02020603050405020304" pitchFamily="18" charset="0"/>
              </a:rPr>
              <a:t>Hb</a:t>
            </a:r>
            <a:endParaRPr lang="en-US" dirty="0">
              <a:latin typeface="Times New Roman" panose="02020603050405020304" pitchFamily="18" charset="0"/>
              <a:ea typeface="Verdana" panose="020B0604030504040204" pitchFamily="34"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a:extLst>
              <a:ext uri="{FF2B5EF4-FFF2-40B4-BE49-F238E27FC236}">
                <a16:creationId xmlns:a16="http://schemas.microsoft.com/office/drawing/2014/main" id="{5CE2FE35-090E-5E4D-9C48-4151C172CC40}"/>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TREAT Study</a:t>
            </a:r>
          </a:p>
        </p:txBody>
      </p:sp>
      <p:sp>
        <p:nvSpPr>
          <p:cNvPr id="18" name="TextBox 17">
            <a:extLst>
              <a:ext uri="{FF2B5EF4-FFF2-40B4-BE49-F238E27FC236}">
                <a16:creationId xmlns:a16="http://schemas.microsoft.com/office/drawing/2014/main" id="{1B75DC77-82AC-8A4A-BC4B-9124C6753BF8}"/>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62 of 68 </a:t>
            </a:r>
          </a:p>
        </p:txBody>
      </p:sp>
      <p:sp>
        <p:nvSpPr>
          <p:cNvPr id="2" name="Rectangle 1">
            <a:extLst>
              <a:ext uri="{FF2B5EF4-FFF2-40B4-BE49-F238E27FC236}">
                <a16:creationId xmlns:a16="http://schemas.microsoft.com/office/drawing/2014/main" id="{9F165801-3C3F-CC4A-8767-008DF929632B}"/>
              </a:ext>
            </a:extLst>
          </p:cNvPr>
          <p:cNvSpPr/>
          <p:nvPr/>
        </p:nvSpPr>
        <p:spPr>
          <a:xfrm>
            <a:off x="2740200" y="1582202"/>
            <a:ext cx="7775171" cy="3477875"/>
          </a:xfrm>
          <a:prstGeom prst="rect">
            <a:avLst/>
          </a:prstGeom>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A Trial of Darbepoetin Alfa in Type 2 Diabetes and Chronic Kidney Disease (TREAT study)</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 =4038 CKD stage 3 and 4 patients with diabetes</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Hgb 13 vs &lt; 9.0 g/</a:t>
            </a:r>
            <a:r>
              <a:rPr lang="en-US" sz="2200" dirty="0" err="1">
                <a:latin typeface="Times New Roman" panose="02020603050405020304" pitchFamily="18" charset="0"/>
                <a:cs typeface="Times New Roman" panose="02020603050405020304" pitchFamily="18" charset="0"/>
              </a:rPr>
              <a:t>dL</a:t>
            </a:r>
            <a:r>
              <a:rPr lang="en-US" sz="2200" dirty="0">
                <a:latin typeface="Times New Roman" panose="02020603050405020304" pitchFamily="18" charset="0"/>
                <a:cs typeface="Times New Roman" panose="02020603050405020304" pitchFamily="18" charset="0"/>
              </a:rPr>
              <a:t> (placebo group with rescue darbepoetin when Hgb)</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Primary endpoints: Time to the composite outcome of death or a cardiovascular event and the time to the composite outcome of death or ESRD</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4BDEA6D-313B-614B-B745-459A1CB39020}"/>
              </a:ext>
            </a:extLst>
          </p:cNvPr>
          <p:cNvSpPr/>
          <p:nvPr/>
        </p:nvSpPr>
        <p:spPr>
          <a:xfrm>
            <a:off x="6087457" y="5684134"/>
            <a:ext cx="6096000" cy="276999"/>
          </a:xfrm>
          <a:prstGeom prst="rect">
            <a:avLst/>
          </a:prstGeom>
        </p:spPr>
        <p:txBody>
          <a:bodyPr>
            <a:spAutoFit/>
          </a:bodyPr>
          <a:lstStyle/>
          <a:p>
            <a:pPr algn="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Pfeffer M, et al. N </a:t>
            </a:r>
            <a:r>
              <a:rPr lang="en-US" sz="1200" dirty="0" err="1">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Engl</a:t>
            </a:r>
            <a:r>
              <a:rPr lang="en-US" sz="1200" dirty="0">
                <a:solidFill>
                  <a:schemeClr val="bg2">
                    <a:lumMod val="50000"/>
                  </a:schemeClr>
                </a:solidFill>
                <a:latin typeface="Times New Roman" panose="02020603050405020304" pitchFamily="18" charset="0"/>
                <a:ea typeface="Verdana" panose="020B0604030504040204" pitchFamily="34" charset="0"/>
                <a:cs typeface="Times New Roman" panose="02020603050405020304" pitchFamily="18" charset="0"/>
              </a:rPr>
              <a:t> J Med 2009;361:2019-32.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4581B2F-A36F-FE41-867F-865787708F90}"/>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63 of 68 </a:t>
            </a:r>
          </a:p>
        </p:txBody>
      </p:sp>
      <p:sp>
        <p:nvSpPr>
          <p:cNvPr id="11" name="Title 2">
            <a:extLst>
              <a:ext uri="{FF2B5EF4-FFF2-40B4-BE49-F238E27FC236}">
                <a16:creationId xmlns:a16="http://schemas.microsoft.com/office/drawing/2014/main" id="{AE0352AF-415C-8649-AB71-96156E8B388B}"/>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TREAT outcome</a:t>
            </a:r>
          </a:p>
        </p:txBody>
      </p:sp>
      <p:sp>
        <p:nvSpPr>
          <p:cNvPr id="2" name="Rectangle 1">
            <a:extLst>
              <a:ext uri="{FF2B5EF4-FFF2-40B4-BE49-F238E27FC236}">
                <a16:creationId xmlns:a16="http://schemas.microsoft.com/office/drawing/2014/main" id="{E624EA81-5BD2-4147-90A5-524B525AB254}"/>
              </a:ext>
            </a:extLst>
          </p:cNvPr>
          <p:cNvSpPr/>
          <p:nvPr/>
        </p:nvSpPr>
        <p:spPr>
          <a:xfrm>
            <a:off x="346134" y="1396585"/>
            <a:ext cx="4703718" cy="3708708"/>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 difference in primary CV composite endpoint</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risks of fatal/non-fatal strokes in normal Hgb group ( 5% vs 2.6% HR 1.92, P &lt; 0.001)</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patients in the rescue group required transfusions in the placebo group (496 vs 297 p&lt;0.001)</a:t>
            </a:r>
          </a:p>
          <a:p>
            <a:pPr marL="285750" indent="-28575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Patients with a history of cancer in the </a:t>
            </a:r>
            <a:r>
              <a:rPr lang="en-US" sz="2000" dirty="0" err="1">
                <a:latin typeface="Times New Roman" panose="02020603050405020304" pitchFamily="18" charset="0"/>
                <a:cs typeface="Times New Roman" panose="02020603050405020304" pitchFamily="18" charset="0"/>
              </a:rPr>
              <a:t>higherHb</a:t>
            </a:r>
            <a:r>
              <a:rPr lang="en-US" sz="2000" dirty="0">
                <a:latin typeface="Times New Roman" panose="02020603050405020304" pitchFamily="18" charset="0"/>
                <a:cs typeface="Times New Roman" panose="02020603050405020304" pitchFamily="18" charset="0"/>
              </a:rPr>
              <a:t> group also had a higher risk of death</a:t>
            </a:r>
          </a:p>
        </p:txBody>
      </p:sp>
      <p:pic>
        <p:nvPicPr>
          <p:cNvPr id="8" name="Picture 2">
            <a:extLst>
              <a:ext uri="{FF2B5EF4-FFF2-40B4-BE49-F238E27FC236}">
                <a16:creationId xmlns:a16="http://schemas.microsoft.com/office/drawing/2014/main" id="{5CD079D8-86F6-7F49-A74C-5406E77AC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852" y="1624577"/>
            <a:ext cx="6723204" cy="325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2">
            <a:extLst>
              <a:ext uri="{FF2B5EF4-FFF2-40B4-BE49-F238E27FC236}">
                <a16:creationId xmlns:a16="http://schemas.microsoft.com/office/drawing/2014/main" id="{E4AA9D2F-F26C-8941-BDDF-542818A6BE65}"/>
              </a:ext>
            </a:extLst>
          </p:cNvPr>
          <p:cNvSpPr>
            <a:spLocks noGrp="1" noChangeArrowheads="1"/>
          </p:cNvSpPr>
          <p:nvPr>
            <p:ph type="title"/>
          </p:nvPr>
        </p:nvSpPr>
        <p:spPr>
          <a:xfrm>
            <a:off x="-2" y="0"/>
            <a:ext cx="12192001"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Hemoglobin in CKD: Guidelines Suggestions</a:t>
            </a:r>
          </a:p>
        </p:txBody>
      </p:sp>
      <p:sp>
        <p:nvSpPr>
          <p:cNvPr id="7" name="TextBox 6">
            <a:extLst>
              <a:ext uri="{FF2B5EF4-FFF2-40B4-BE49-F238E27FC236}">
                <a16:creationId xmlns:a16="http://schemas.microsoft.com/office/drawing/2014/main" id="{267236E7-76E0-1E47-90F6-4B6ACBE99BF7}"/>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64 of 68 </a:t>
            </a:r>
          </a:p>
        </p:txBody>
      </p:sp>
      <p:graphicFrame>
        <p:nvGraphicFramePr>
          <p:cNvPr id="8" name="Table 7">
            <a:extLst>
              <a:ext uri="{FF2B5EF4-FFF2-40B4-BE49-F238E27FC236}">
                <a16:creationId xmlns:a16="http://schemas.microsoft.com/office/drawing/2014/main" id="{AAD0F8C7-4F9F-CE45-AEA3-1C123A04D12B}"/>
              </a:ext>
            </a:extLst>
          </p:cNvPr>
          <p:cNvGraphicFramePr>
            <a:graphicFrameLocks noGrp="1"/>
          </p:cNvGraphicFramePr>
          <p:nvPr>
            <p:extLst>
              <p:ext uri="{D42A27DB-BD31-4B8C-83A1-F6EECF244321}">
                <p14:modId xmlns:p14="http://schemas.microsoft.com/office/powerpoint/2010/main" val="2485451042"/>
              </p:ext>
            </p:extLst>
          </p:nvPr>
        </p:nvGraphicFramePr>
        <p:xfrm>
          <a:off x="1967482" y="1327962"/>
          <a:ext cx="8257032" cy="2541516"/>
        </p:xfrm>
        <a:graphic>
          <a:graphicData uri="http://schemas.openxmlformats.org/drawingml/2006/table">
            <a:tbl>
              <a:tblPr firstRow="1" bandRow="1">
                <a:tableStyleId>{5C22544A-7EE6-4342-B048-85BDC9FD1C3A}</a:tableStyleId>
              </a:tblPr>
              <a:tblGrid>
                <a:gridCol w="5241336">
                  <a:extLst>
                    <a:ext uri="{9D8B030D-6E8A-4147-A177-3AD203B41FA5}">
                      <a16:colId xmlns:a16="http://schemas.microsoft.com/office/drawing/2014/main" val="20000"/>
                    </a:ext>
                  </a:extLst>
                </a:gridCol>
                <a:gridCol w="3015696">
                  <a:extLst>
                    <a:ext uri="{9D8B030D-6E8A-4147-A177-3AD203B41FA5}">
                      <a16:colId xmlns:a16="http://schemas.microsoft.com/office/drawing/2014/main" val="20001"/>
                    </a:ext>
                  </a:extLst>
                </a:gridCol>
              </a:tblGrid>
              <a:tr h="328820">
                <a:tc gridSpan="2">
                  <a:txBody>
                    <a:bodyPr/>
                    <a:lstStyle/>
                    <a:p>
                      <a:pPr algn="ctr"/>
                      <a:r>
                        <a:rPr lang="en-US" sz="1600" dirty="0">
                          <a:latin typeface="Times New Roman" panose="02020603050405020304" pitchFamily="18" charset="0"/>
                          <a:cs typeface="Times New Roman" panose="02020603050405020304" pitchFamily="18" charset="0"/>
                        </a:rPr>
                        <a:t>KDIGO (2012)</a:t>
                      </a:r>
                      <a:endParaRPr lang="en-US" sz="1600" baseline="30000" dirty="0">
                        <a:latin typeface="Times New Roman" panose="02020603050405020304" pitchFamily="18" charset="0"/>
                        <a:cs typeface="Times New Roman" panose="02020603050405020304" pitchFamily="18" charset="0"/>
                      </a:endParaRPr>
                    </a:p>
                  </a:txBody>
                  <a:tcPr marL="125814" marR="125814" marT="62906" marB="62906" anchor="ctr">
                    <a:lnB w="12700" cap="flat" cmpd="sng" algn="ctr">
                      <a:solidFill>
                        <a:srgbClr val="2C7C9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24201">
                <a:tc>
                  <a:txBody>
                    <a:bodyPr/>
                    <a:lstStyle/>
                    <a:p>
                      <a:pPr algn="ctr"/>
                      <a:r>
                        <a:rPr lang="en-US" sz="1400" b="1" dirty="0">
                          <a:solidFill>
                            <a:schemeClr val="bg1"/>
                          </a:solidFill>
                          <a:latin typeface="Times New Roman" panose="02020603050405020304" pitchFamily="18" charset="0"/>
                          <a:cs typeface="Times New Roman" panose="02020603050405020304" pitchFamily="18" charset="0"/>
                        </a:rPr>
                        <a:t>ND-CKD</a:t>
                      </a:r>
                    </a:p>
                  </a:txBody>
                  <a:tcPr marL="125814" marR="125814" marT="62906" marB="62906" anchor="ctr">
                    <a:lnT w="12700" cap="flat" cmpd="sng" algn="ctr">
                      <a:solidFill>
                        <a:srgbClr val="2C7C9F"/>
                      </a:solidFill>
                      <a:prstDash val="solid"/>
                      <a:round/>
                      <a:headEnd type="none" w="med" len="med"/>
                      <a:tailEnd type="none" w="med" len="med"/>
                    </a:lnT>
                    <a:solidFill>
                      <a:schemeClr val="accent1"/>
                    </a:solidFill>
                  </a:tcPr>
                </a:tc>
                <a:tc>
                  <a:txBody>
                    <a:bodyPr/>
                    <a:lstStyle/>
                    <a:p>
                      <a:pPr algn="ctr"/>
                      <a:r>
                        <a:rPr lang="en-US" sz="1400" b="1" dirty="0">
                          <a:solidFill>
                            <a:schemeClr val="bg1"/>
                          </a:solidFill>
                          <a:latin typeface="Times New Roman" panose="02020603050405020304" pitchFamily="18" charset="0"/>
                          <a:cs typeface="Times New Roman" panose="02020603050405020304" pitchFamily="18" charset="0"/>
                        </a:rPr>
                        <a:t>HD-CKD</a:t>
                      </a:r>
                    </a:p>
                  </a:txBody>
                  <a:tcPr marL="125814" marR="125814" marT="62906" marB="62906" anchor="ctr">
                    <a:lnT w="12700" cap="flat" cmpd="sng" algn="ctr">
                      <a:solidFill>
                        <a:srgbClr val="2C7C9F"/>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0">
                <a:tc>
                  <a:txBody>
                    <a:bodyPr/>
                    <a:lstStyle/>
                    <a:p>
                      <a:pPr algn="ctr"/>
                      <a:r>
                        <a:rPr lang="en-US" sz="1600" i="0" baseline="0" dirty="0">
                          <a:solidFill>
                            <a:schemeClr val="tx1"/>
                          </a:solidFill>
                          <a:latin typeface="Times New Roman" panose="02020603050405020304" pitchFamily="18" charset="0"/>
                          <a:cs typeface="Times New Roman" panose="02020603050405020304" pitchFamily="18" charset="0"/>
                        </a:rPr>
                        <a:t>If </a:t>
                      </a:r>
                      <a:r>
                        <a:rPr lang="en-US" sz="1600" i="0" baseline="0" dirty="0" err="1">
                          <a:solidFill>
                            <a:schemeClr val="tx1"/>
                          </a:solidFill>
                          <a:latin typeface="Times New Roman" panose="02020603050405020304" pitchFamily="18" charset="0"/>
                          <a:cs typeface="Times New Roman" panose="02020603050405020304" pitchFamily="18" charset="0"/>
                        </a:rPr>
                        <a:t>Hb</a:t>
                      </a:r>
                      <a:r>
                        <a:rPr lang="en-US" sz="1600" i="0" baseline="0" dirty="0">
                          <a:solidFill>
                            <a:schemeClr val="tx1"/>
                          </a:solidFill>
                          <a:latin typeface="Times New Roman" panose="02020603050405020304" pitchFamily="18" charset="0"/>
                          <a:cs typeface="Times New Roman" panose="02020603050405020304" pitchFamily="18" charset="0"/>
                        </a:rPr>
                        <a:t> ≥ 10 g/</a:t>
                      </a:r>
                      <a:r>
                        <a:rPr lang="en-US" sz="1600" i="0" baseline="0" dirty="0" err="1">
                          <a:solidFill>
                            <a:schemeClr val="tx1"/>
                          </a:solidFill>
                          <a:latin typeface="Times New Roman" panose="02020603050405020304" pitchFamily="18" charset="0"/>
                          <a:cs typeface="Times New Roman" panose="02020603050405020304" pitchFamily="18" charset="0"/>
                        </a:rPr>
                        <a:t>dL</a:t>
                      </a:r>
                      <a:r>
                        <a:rPr lang="en-US" sz="1600" i="0" baseline="0" dirty="0">
                          <a:solidFill>
                            <a:schemeClr val="tx1"/>
                          </a:solidFill>
                          <a:latin typeface="Times New Roman" panose="02020603050405020304" pitchFamily="18" charset="0"/>
                          <a:cs typeface="Times New Roman" panose="02020603050405020304" pitchFamily="18" charset="0"/>
                        </a:rPr>
                        <a:t> do not initiate an ESA</a:t>
                      </a:r>
                    </a:p>
                    <a:p>
                      <a:pPr algn="ctr"/>
                      <a:endParaRPr lang="en-US" sz="1600" i="0" baseline="0" dirty="0">
                        <a:solidFill>
                          <a:schemeClr val="tx1"/>
                        </a:solidFill>
                        <a:latin typeface="Times New Roman" panose="02020603050405020304" pitchFamily="18" charset="0"/>
                        <a:cs typeface="Times New Roman" panose="02020603050405020304" pitchFamily="18" charset="0"/>
                      </a:endParaRPr>
                    </a:p>
                    <a:p>
                      <a:pPr algn="ctr"/>
                      <a:r>
                        <a:rPr lang="en-US" sz="1600" i="0" baseline="0" dirty="0">
                          <a:solidFill>
                            <a:schemeClr val="tx1"/>
                          </a:solidFill>
                          <a:latin typeface="Times New Roman" panose="02020603050405020304" pitchFamily="18" charset="0"/>
                          <a:cs typeface="Times New Roman" panose="02020603050405020304" pitchFamily="18" charset="0"/>
                        </a:rPr>
                        <a:t>If </a:t>
                      </a:r>
                      <a:r>
                        <a:rPr lang="en-US" sz="1600" i="0" baseline="0" dirty="0" err="1">
                          <a:solidFill>
                            <a:schemeClr val="tx1"/>
                          </a:solidFill>
                          <a:latin typeface="Times New Roman" panose="02020603050405020304" pitchFamily="18" charset="0"/>
                          <a:cs typeface="Times New Roman" panose="02020603050405020304" pitchFamily="18" charset="0"/>
                        </a:rPr>
                        <a:t>Hb</a:t>
                      </a:r>
                      <a:r>
                        <a:rPr lang="en-US" sz="1600" i="0" baseline="0" dirty="0">
                          <a:solidFill>
                            <a:schemeClr val="tx1"/>
                          </a:solidFill>
                          <a:latin typeface="Times New Roman" panose="02020603050405020304" pitchFamily="18" charset="0"/>
                          <a:cs typeface="Times New Roman" panose="02020603050405020304" pitchFamily="18" charset="0"/>
                        </a:rPr>
                        <a:t> &lt; 10 g/</a:t>
                      </a:r>
                      <a:r>
                        <a:rPr lang="en-US" sz="1600" i="0" baseline="0" dirty="0" err="1">
                          <a:solidFill>
                            <a:schemeClr val="tx1"/>
                          </a:solidFill>
                          <a:latin typeface="Times New Roman" panose="02020603050405020304" pitchFamily="18" charset="0"/>
                          <a:cs typeface="Times New Roman" panose="02020603050405020304" pitchFamily="18" charset="0"/>
                        </a:rPr>
                        <a:t>dL</a:t>
                      </a:r>
                      <a:r>
                        <a:rPr lang="en-US" sz="1600" i="0" baseline="0" dirty="0">
                          <a:solidFill>
                            <a:schemeClr val="tx1"/>
                          </a:solidFill>
                          <a:latin typeface="Times New Roman" panose="02020603050405020304" pitchFamily="18" charset="0"/>
                          <a:cs typeface="Times New Roman" panose="02020603050405020304" pitchFamily="18" charset="0"/>
                        </a:rPr>
                        <a:t>, consider rate of fall of </a:t>
                      </a:r>
                      <a:r>
                        <a:rPr lang="en-US" sz="1600" i="0" baseline="0" dirty="0" err="1">
                          <a:solidFill>
                            <a:schemeClr val="tx1"/>
                          </a:solidFill>
                          <a:latin typeface="Times New Roman" panose="02020603050405020304" pitchFamily="18" charset="0"/>
                          <a:cs typeface="Times New Roman" panose="02020603050405020304" pitchFamily="18" charset="0"/>
                        </a:rPr>
                        <a:t>Hb</a:t>
                      </a:r>
                      <a:r>
                        <a:rPr lang="en-US" sz="1600" i="0" baseline="0" dirty="0">
                          <a:solidFill>
                            <a:schemeClr val="tx1"/>
                          </a:solidFill>
                          <a:latin typeface="Times New Roman" panose="02020603050405020304" pitchFamily="18" charset="0"/>
                          <a:cs typeface="Times New Roman" panose="02020603050405020304" pitchFamily="18" charset="0"/>
                        </a:rPr>
                        <a:t>, prior response to iron, risk of needing a transfusion, risk of ESA therapy, and presence of anemia symptoms before initiating an ESA</a:t>
                      </a:r>
                    </a:p>
                    <a:p>
                      <a:pPr algn="ctr"/>
                      <a:endParaRPr lang="en-US" sz="1600" i="0" baseline="0" dirty="0">
                        <a:solidFill>
                          <a:schemeClr val="tx1"/>
                        </a:solidFill>
                        <a:latin typeface="Times New Roman" panose="02020603050405020304" pitchFamily="18" charset="0"/>
                        <a:cs typeface="Times New Roman" panose="02020603050405020304" pitchFamily="18" charset="0"/>
                      </a:endParaRPr>
                    </a:p>
                    <a:p>
                      <a:pPr algn="ctr"/>
                      <a:r>
                        <a:rPr lang="en-US" sz="1600" i="0" baseline="0" dirty="0">
                          <a:solidFill>
                            <a:schemeClr val="tx1"/>
                          </a:solidFill>
                          <a:latin typeface="Times New Roman" panose="02020603050405020304" pitchFamily="18" charset="0"/>
                          <a:cs typeface="Times New Roman" panose="02020603050405020304" pitchFamily="18" charset="0"/>
                        </a:rPr>
                        <a:t>Do not use ESAs to maintain </a:t>
                      </a:r>
                      <a:r>
                        <a:rPr lang="en-US" sz="1600" i="0" baseline="0" dirty="0" err="1">
                          <a:solidFill>
                            <a:schemeClr val="tx1"/>
                          </a:solidFill>
                          <a:latin typeface="Times New Roman" panose="02020603050405020304" pitchFamily="18" charset="0"/>
                          <a:cs typeface="Times New Roman" panose="02020603050405020304" pitchFamily="18" charset="0"/>
                        </a:rPr>
                        <a:t>Hb</a:t>
                      </a:r>
                      <a:r>
                        <a:rPr lang="en-US" sz="1600" i="0" baseline="0" dirty="0">
                          <a:solidFill>
                            <a:schemeClr val="tx1"/>
                          </a:solidFill>
                          <a:latin typeface="Times New Roman" panose="02020603050405020304" pitchFamily="18" charset="0"/>
                          <a:cs typeface="Times New Roman" panose="02020603050405020304" pitchFamily="18" charset="0"/>
                        </a:rPr>
                        <a:t> above 11.5 g/</a:t>
                      </a:r>
                      <a:r>
                        <a:rPr lang="en-US" sz="1600" i="0" baseline="0" dirty="0" err="1">
                          <a:solidFill>
                            <a:schemeClr val="tx1"/>
                          </a:solidFill>
                          <a:latin typeface="Times New Roman" panose="02020603050405020304" pitchFamily="18" charset="0"/>
                          <a:cs typeface="Times New Roman" panose="02020603050405020304" pitchFamily="18" charset="0"/>
                        </a:rPr>
                        <a:t>dL</a:t>
                      </a:r>
                      <a:endParaRPr lang="en-US" sz="1600" i="0" baseline="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tc>
                  <a:txBody>
                    <a:bodyPr/>
                    <a:lstStyle/>
                    <a:p>
                      <a:pPr algn="ctr"/>
                      <a:r>
                        <a:rPr lang="en-US" sz="1600" i="0" baseline="0" dirty="0">
                          <a:solidFill>
                            <a:schemeClr val="tx1"/>
                          </a:solidFill>
                          <a:latin typeface="Times New Roman" panose="02020603050405020304" pitchFamily="18" charset="0"/>
                          <a:cs typeface="Times New Roman" panose="02020603050405020304" pitchFamily="18" charset="0"/>
                        </a:rPr>
                        <a:t>Use ESAs to avoid drop in </a:t>
                      </a:r>
                      <a:r>
                        <a:rPr lang="en-US" sz="1600" i="0" baseline="0" dirty="0" err="1">
                          <a:solidFill>
                            <a:schemeClr val="tx1"/>
                          </a:solidFill>
                          <a:latin typeface="Times New Roman" panose="02020603050405020304" pitchFamily="18" charset="0"/>
                          <a:cs typeface="Times New Roman" panose="02020603050405020304" pitchFamily="18" charset="0"/>
                        </a:rPr>
                        <a:t>Hb</a:t>
                      </a:r>
                      <a:r>
                        <a:rPr lang="en-US" sz="1600" i="0" baseline="0" dirty="0">
                          <a:solidFill>
                            <a:schemeClr val="tx1"/>
                          </a:solidFill>
                          <a:latin typeface="Times New Roman" panose="02020603050405020304" pitchFamily="18" charset="0"/>
                          <a:cs typeface="Times New Roman" panose="02020603050405020304" pitchFamily="18" charset="0"/>
                        </a:rPr>
                        <a:t> to </a:t>
                      </a:r>
                    </a:p>
                    <a:p>
                      <a:pPr algn="ctr"/>
                      <a:r>
                        <a:rPr lang="en-US" sz="1600" i="0" baseline="0" dirty="0">
                          <a:solidFill>
                            <a:schemeClr val="tx1"/>
                          </a:solidFill>
                          <a:latin typeface="Times New Roman" panose="02020603050405020304" pitchFamily="18" charset="0"/>
                          <a:cs typeface="Times New Roman" panose="02020603050405020304" pitchFamily="18" charset="0"/>
                        </a:rPr>
                        <a:t>&lt;9 g/</a:t>
                      </a:r>
                      <a:r>
                        <a:rPr lang="en-US" sz="1600" i="0" baseline="0" dirty="0" err="1">
                          <a:solidFill>
                            <a:schemeClr val="tx1"/>
                          </a:solidFill>
                          <a:latin typeface="Times New Roman" panose="02020603050405020304" pitchFamily="18" charset="0"/>
                          <a:cs typeface="Times New Roman" panose="02020603050405020304" pitchFamily="18" charset="0"/>
                        </a:rPr>
                        <a:t>dL</a:t>
                      </a:r>
                      <a:r>
                        <a:rPr lang="en-US" sz="1600" i="0" baseline="0" dirty="0">
                          <a:solidFill>
                            <a:schemeClr val="tx1"/>
                          </a:solidFill>
                          <a:latin typeface="Times New Roman" panose="02020603050405020304" pitchFamily="18" charset="0"/>
                          <a:cs typeface="Times New Roman" panose="02020603050405020304" pitchFamily="18" charset="0"/>
                        </a:rPr>
                        <a:t> by starting ESA when </a:t>
                      </a:r>
                      <a:r>
                        <a:rPr lang="en-US" sz="1600" i="0" baseline="0" dirty="0" err="1">
                          <a:solidFill>
                            <a:schemeClr val="tx1"/>
                          </a:solidFill>
                          <a:latin typeface="Times New Roman" panose="02020603050405020304" pitchFamily="18" charset="0"/>
                          <a:cs typeface="Times New Roman" panose="02020603050405020304" pitchFamily="18" charset="0"/>
                        </a:rPr>
                        <a:t>Hb</a:t>
                      </a:r>
                      <a:r>
                        <a:rPr lang="en-US" sz="1600" i="0" baseline="0" dirty="0">
                          <a:solidFill>
                            <a:schemeClr val="tx1"/>
                          </a:solidFill>
                          <a:latin typeface="Times New Roman" panose="02020603050405020304" pitchFamily="18" charset="0"/>
                          <a:cs typeface="Times New Roman" panose="02020603050405020304" pitchFamily="18" charset="0"/>
                        </a:rPr>
                        <a:t> is between </a:t>
                      </a:r>
                    </a:p>
                    <a:p>
                      <a:pPr algn="ctr"/>
                      <a:r>
                        <a:rPr lang="en-US" sz="1600" i="0" baseline="0" dirty="0">
                          <a:solidFill>
                            <a:schemeClr val="tx1"/>
                          </a:solidFill>
                          <a:latin typeface="Times New Roman" panose="02020603050405020304" pitchFamily="18" charset="0"/>
                          <a:cs typeface="Times New Roman" panose="02020603050405020304" pitchFamily="18" charset="0"/>
                        </a:rPr>
                        <a:t>9 and 10 g/</a:t>
                      </a:r>
                      <a:r>
                        <a:rPr lang="en-US" sz="1600" i="0" baseline="0" dirty="0" err="1">
                          <a:solidFill>
                            <a:schemeClr val="tx1"/>
                          </a:solidFill>
                          <a:latin typeface="Times New Roman" panose="02020603050405020304" pitchFamily="18" charset="0"/>
                          <a:cs typeface="Times New Roman" panose="02020603050405020304" pitchFamily="18" charset="0"/>
                        </a:rPr>
                        <a:t>dL</a:t>
                      </a:r>
                      <a:endParaRPr lang="en-US" sz="1600" i="0" baseline="0" dirty="0">
                        <a:solidFill>
                          <a:schemeClr val="tx1"/>
                        </a:solidFill>
                        <a:latin typeface="Times New Roman" panose="02020603050405020304" pitchFamily="18" charset="0"/>
                        <a:cs typeface="Times New Roman" panose="02020603050405020304" pitchFamily="18" charset="0"/>
                      </a:endParaRPr>
                    </a:p>
                    <a:p>
                      <a:pPr algn="ctr"/>
                      <a:endParaRPr lang="en-US" sz="1600" i="0" baseline="0" dirty="0">
                        <a:solidFill>
                          <a:schemeClr val="tx1"/>
                        </a:solidFill>
                        <a:latin typeface="Times New Roman" panose="02020603050405020304" pitchFamily="18" charset="0"/>
                        <a:cs typeface="Times New Roman" panose="02020603050405020304" pitchFamily="18" charset="0"/>
                      </a:endParaRPr>
                    </a:p>
                    <a:p>
                      <a:pPr algn="ctr"/>
                      <a:r>
                        <a:rPr lang="en-US" sz="1600" i="0" baseline="0" dirty="0">
                          <a:solidFill>
                            <a:schemeClr val="tx1"/>
                          </a:solidFill>
                          <a:latin typeface="Times New Roman" panose="02020603050405020304" pitchFamily="18" charset="0"/>
                          <a:cs typeface="Times New Roman" panose="02020603050405020304" pitchFamily="18" charset="0"/>
                        </a:rPr>
                        <a:t>Do not use ESAs to maintain </a:t>
                      </a:r>
                      <a:r>
                        <a:rPr lang="en-US" sz="1600" i="0" baseline="0" dirty="0" err="1">
                          <a:solidFill>
                            <a:schemeClr val="tx1"/>
                          </a:solidFill>
                          <a:latin typeface="Times New Roman" panose="02020603050405020304" pitchFamily="18" charset="0"/>
                          <a:cs typeface="Times New Roman" panose="02020603050405020304" pitchFamily="18" charset="0"/>
                        </a:rPr>
                        <a:t>Hb</a:t>
                      </a:r>
                      <a:r>
                        <a:rPr lang="en-US" sz="1600" i="0" baseline="0" dirty="0">
                          <a:solidFill>
                            <a:schemeClr val="tx1"/>
                          </a:solidFill>
                          <a:latin typeface="Times New Roman" panose="02020603050405020304" pitchFamily="18" charset="0"/>
                          <a:cs typeface="Times New Roman" panose="02020603050405020304" pitchFamily="18" charset="0"/>
                        </a:rPr>
                        <a:t> above 11.5 g/</a:t>
                      </a:r>
                      <a:r>
                        <a:rPr lang="en-US" sz="1600" i="0" baseline="0" dirty="0" err="1">
                          <a:solidFill>
                            <a:schemeClr val="tx1"/>
                          </a:solidFill>
                          <a:latin typeface="Times New Roman" panose="02020603050405020304" pitchFamily="18" charset="0"/>
                          <a:cs typeface="Times New Roman" panose="02020603050405020304" pitchFamily="18" charset="0"/>
                        </a:rPr>
                        <a:t>dL</a:t>
                      </a:r>
                      <a:endParaRPr lang="en-US" sz="1600" i="0" baseline="0" dirty="0">
                        <a:solidFill>
                          <a:schemeClr val="tx1"/>
                        </a:solidFill>
                        <a:latin typeface="Times New Roman" panose="02020603050405020304" pitchFamily="18" charset="0"/>
                        <a:cs typeface="Times New Roman" panose="02020603050405020304" pitchFamily="18" charset="0"/>
                      </a:endParaRPr>
                    </a:p>
                  </a:txBody>
                  <a:tcPr marL="125814" marR="125814" marT="62906" marB="62906" anchor="ct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B735F31B-214E-3940-9081-288FA7608F7E}"/>
              </a:ext>
            </a:extLst>
          </p:cNvPr>
          <p:cNvSpPr txBox="1"/>
          <p:nvPr/>
        </p:nvSpPr>
        <p:spPr>
          <a:xfrm>
            <a:off x="7700401" y="4076737"/>
            <a:ext cx="4200043" cy="1754326"/>
          </a:xfrm>
          <a:prstGeom prst="rect">
            <a:avLst/>
          </a:prstGeom>
          <a:solidFill>
            <a:schemeClr val="accent1">
              <a:lumMod val="75000"/>
              <a:alpha val="36000"/>
            </a:schemeClr>
          </a:solidFill>
        </p:spPr>
        <p:txBody>
          <a:bodyPr wrap="square" rtlCol="0">
            <a:spAutoFit/>
          </a:bodyPr>
          <a:lstStyle/>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Note: Most institutions utilize their own ESA dosing protocol with more detailed dosing changes recommended based on </a:t>
            </a:r>
            <a:r>
              <a:rPr lang="en-US" dirty="0" err="1">
                <a:solidFill>
                  <a:srgbClr val="4D4141"/>
                </a:solidFill>
                <a:latin typeface="Times New Roman" panose="02020603050405020304" pitchFamily="18" charset="0"/>
                <a:ea typeface="Verdana" panose="020B0604030504040204" pitchFamily="34" charset="0"/>
                <a:cs typeface="Times New Roman" panose="02020603050405020304" pitchFamily="18" charset="0"/>
              </a:rPr>
              <a:t>Hb</a:t>
            </a:r>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 response. Some protocols have lower and upper limits of </a:t>
            </a:r>
            <a:r>
              <a:rPr lang="en-US" dirty="0" err="1">
                <a:solidFill>
                  <a:srgbClr val="4D4141"/>
                </a:solidFill>
                <a:latin typeface="Times New Roman" panose="02020603050405020304" pitchFamily="18" charset="0"/>
                <a:ea typeface="Verdana" panose="020B0604030504040204" pitchFamily="34" charset="0"/>
                <a:cs typeface="Times New Roman" panose="02020603050405020304" pitchFamily="18" charset="0"/>
              </a:rPr>
              <a:t>Hb</a:t>
            </a:r>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 that differ from guideline suggestions.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2">
            <a:extLst>
              <a:ext uri="{FF2B5EF4-FFF2-40B4-BE49-F238E27FC236}">
                <a16:creationId xmlns:a16="http://schemas.microsoft.com/office/drawing/2014/main" id="{9779B022-0B6F-274A-940A-9FAB81D397FB}"/>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Question</a:t>
            </a:r>
          </a:p>
        </p:txBody>
      </p:sp>
      <p:sp>
        <p:nvSpPr>
          <p:cNvPr id="6" name="TextBox 5">
            <a:extLst>
              <a:ext uri="{FF2B5EF4-FFF2-40B4-BE49-F238E27FC236}">
                <a16:creationId xmlns:a16="http://schemas.microsoft.com/office/drawing/2014/main" id="{589A551B-38B7-6F47-A791-773E273BAE62}"/>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65 of 68 </a:t>
            </a:r>
          </a:p>
        </p:txBody>
      </p:sp>
      <p:sp>
        <p:nvSpPr>
          <p:cNvPr id="2" name="Rectangle 1">
            <a:extLst>
              <a:ext uri="{FF2B5EF4-FFF2-40B4-BE49-F238E27FC236}">
                <a16:creationId xmlns:a16="http://schemas.microsoft.com/office/drawing/2014/main" id="{DCFD6A2A-E4AD-DB45-826B-DAD6790B94C2}"/>
              </a:ext>
            </a:extLst>
          </p:cNvPr>
          <p:cNvSpPr/>
          <p:nvPr/>
        </p:nvSpPr>
        <p:spPr>
          <a:xfrm>
            <a:off x="2333105" y="1432879"/>
            <a:ext cx="7525789" cy="4370427"/>
          </a:xfrm>
          <a:prstGeom prst="rect">
            <a:avLst/>
          </a:prstGeom>
        </p:spPr>
        <p:txBody>
          <a:bodyPr wrap="square">
            <a:spAutoFit/>
          </a:bodyPr>
          <a:lstStyle/>
          <a:p>
            <a:pPr marL="0" lvl="0" indent="0">
              <a:buNone/>
            </a:pPr>
            <a:r>
              <a:rPr lang="en-US" sz="2200" dirty="0">
                <a:latin typeface="Times New Roman" panose="02020603050405020304" pitchFamily="18" charset="0"/>
                <a:cs typeface="Times New Roman" panose="02020603050405020304" pitchFamily="18" charset="0"/>
              </a:rPr>
              <a:t>A 71 year old female presents to the CKD clinic with the following laboratory data complaining of increasing fatigue and shortness of breath.  She recently received 2 doses of 100 mg of iron sucrose IV.</a:t>
            </a:r>
          </a:p>
          <a:p>
            <a:pPr marL="0" lvl="0" indent="0">
              <a:buNone/>
            </a:pPr>
            <a:endParaRPr lang="en-US" sz="2200" dirty="0">
              <a:latin typeface="Times New Roman" panose="02020603050405020304" pitchFamily="18" charset="0"/>
              <a:cs typeface="Times New Roman" panose="02020603050405020304" pitchFamily="18" charset="0"/>
            </a:endParaRPr>
          </a:p>
          <a:p>
            <a:pPr marL="0" lvl="0" indent="0">
              <a:buNone/>
            </a:pPr>
            <a:r>
              <a:rPr lang="en-US" sz="2200" dirty="0" err="1">
                <a:latin typeface="Times New Roman" panose="02020603050405020304" pitchFamily="18" charset="0"/>
                <a:cs typeface="Times New Roman" panose="02020603050405020304" pitchFamily="18" charset="0"/>
              </a:rPr>
              <a:t>Hb</a:t>
            </a:r>
            <a:r>
              <a:rPr lang="en-US" sz="2200" dirty="0">
                <a:latin typeface="Times New Roman" panose="02020603050405020304" pitchFamily="18" charset="0"/>
                <a:cs typeface="Times New Roman" panose="02020603050405020304" pitchFamily="18" charset="0"/>
              </a:rPr>
              <a:t> 9.2 g/</a:t>
            </a:r>
            <a:r>
              <a:rPr lang="en-US" sz="2200" dirty="0" err="1">
                <a:latin typeface="Times New Roman" panose="02020603050405020304" pitchFamily="18" charset="0"/>
                <a:cs typeface="Times New Roman" panose="02020603050405020304" pitchFamily="18" charset="0"/>
              </a:rPr>
              <a:t>dL</a:t>
            </a:r>
            <a:r>
              <a:rPr lang="en-US" sz="2200" dirty="0">
                <a:latin typeface="Times New Roman" panose="02020603050405020304" pitchFamily="18" charset="0"/>
                <a:cs typeface="Times New Roman" panose="02020603050405020304" pitchFamily="18" charset="0"/>
              </a:rPr>
              <a:t>; TSAT 40%; Ferritin 550 ng/mL</a:t>
            </a:r>
          </a:p>
          <a:p>
            <a:pPr marL="0" lvl="0" indent="0">
              <a:buNone/>
            </a:pPr>
            <a:endParaRPr lang="en-US" sz="2200" dirty="0">
              <a:latin typeface="Times New Roman" panose="02020603050405020304" pitchFamily="18" charset="0"/>
              <a:cs typeface="Times New Roman" panose="02020603050405020304" pitchFamily="18" charset="0"/>
            </a:endParaRPr>
          </a:p>
          <a:p>
            <a:pPr marL="0" lvl="0" indent="0">
              <a:buNone/>
            </a:pPr>
            <a:r>
              <a:rPr lang="en-US" sz="2200" dirty="0">
                <a:latin typeface="Times New Roman" panose="02020603050405020304" pitchFamily="18" charset="0"/>
                <a:cs typeface="Times New Roman" panose="02020603050405020304" pitchFamily="18" charset="0"/>
              </a:rPr>
              <a:t>Which of the following is the most appropriate therapeutic intervention?</a:t>
            </a:r>
          </a:p>
          <a:p>
            <a:pPr lvl="1">
              <a:buFont typeface="+mj-lt"/>
              <a:buAutoNum type="alphaLcParenR"/>
            </a:pPr>
            <a:r>
              <a:rPr lang="nn-NO" sz="2000" dirty="0" err="1">
                <a:latin typeface="Times New Roman" panose="02020603050405020304" pitchFamily="18" charset="0"/>
                <a:cs typeface="Times New Roman" panose="02020603050405020304" pitchFamily="18" charset="0"/>
              </a:rPr>
              <a:t>Ferrous</a:t>
            </a:r>
            <a:r>
              <a:rPr lang="nn-NO" sz="2000" dirty="0">
                <a:latin typeface="Times New Roman" panose="02020603050405020304" pitchFamily="18" charset="0"/>
                <a:cs typeface="Times New Roman" panose="02020603050405020304" pitchFamily="18" charset="0"/>
              </a:rPr>
              <a:t> </a:t>
            </a:r>
            <a:r>
              <a:rPr lang="nn-NO" sz="2000" dirty="0" err="1">
                <a:latin typeface="Times New Roman" panose="02020603050405020304" pitchFamily="18" charset="0"/>
                <a:cs typeface="Times New Roman" panose="02020603050405020304" pitchFamily="18" charset="0"/>
              </a:rPr>
              <a:t>sulfate</a:t>
            </a:r>
            <a:r>
              <a:rPr lang="nn-NO" sz="2000" dirty="0">
                <a:latin typeface="Times New Roman" panose="02020603050405020304" pitchFamily="18" charset="0"/>
                <a:cs typeface="Times New Roman" panose="02020603050405020304" pitchFamily="18" charset="0"/>
              </a:rPr>
              <a:t> 325mg PO TID</a:t>
            </a:r>
          </a:p>
          <a:p>
            <a:pPr lvl="1">
              <a:buFont typeface="+mj-lt"/>
              <a:buAutoNum type="alphaLcParenR"/>
            </a:pPr>
            <a:r>
              <a:rPr lang="nn-NO" sz="2000" dirty="0">
                <a:latin typeface="Times New Roman" panose="02020603050405020304" pitchFamily="18" charset="0"/>
                <a:cs typeface="Times New Roman" panose="02020603050405020304" pitchFamily="18" charset="0"/>
              </a:rPr>
              <a:t>Iron </a:t>
            </a:r>
            <a:r>
              <a:rPr lang="nn-NO" sz="2000" dirty="0" err="1">
                <a:latin typeface="Times New Roman" panose="02020603050405020304" pitchFamily="18" charset="0"/>
                <a:cs typeface="Times New Roman" panose="02020603050405020304" pitchFamily="18" charset="0"/>
              </a:rPr>
              <a:t>sucrose</a:t>
            </a:r>
            <a:r>
              <a:rPr lang="nn-NO" sz="2000" dirty="0">
                <a:latin typeface="Times New Roman" panose="02020603050405020304" pitchFamily="18" charset="0"/>
                <a:cs typeface="Times New Roman" panose="02020603050405020304" pitchFamily="18" charset="0"/>
              </a:rPr>
              <a:t> 100mg IV X 5 doses</a:t>
            </a:r>
          </a:p>
          <a:p>
            <a:pPr lvl="1">
              <a:buFont typeface="+mj-lt"/>
              <a:buAutoNum type="alphaLcParenR"/>
            </a:pPr>
            <a:r>
              <a:rPr lang="nn-NO" sz="2000" dirty="0">
                <a:latin typeface="Times New Roman" panose="02020603050405020304" pitchFamily="18" charset="0"/>
                <a:cs typeface="Times New Roman" panose="02020603050405020304" pitchFamily="18" charset="0"/>
              </a:rPr>
              <a:t>Start an ESA</a:t>
            </a:r>
          </a:p>
          <a:p>
            <a:pPr lvl="1">
              <a:buFont typeface="+mj-lt"/>
              <a:buAutoNum type="alphaLcParenR"/>
            </a:pPr>
            <a:r>
              <a:rPr lang="nn-NO" sz="2000" dirty="0">
                <a:latin typeface="Times New Roman" panose="02020603050405020304" pitchFamily="18" charset="0"/>
                <a:cs typeface="Times New Roman" panose="02020603050405020304" pitchFamily="18" charset="0"/>
              </a:rPr>
              <a:t>No </a:t>
            </a:r>
            <a:r>
              <a:rPr lang="nn-NO" sz="2000" dirty="0" err="1">
                <a:latin typeface="Times New Roman" panose="02020603050405020304" pitchFamily="18" charset="0"/>
                <a:cs typeface="Times New Roman" panose="02020603050405020304" pitchFamily="18" charset="0"/>
              </a:rPr>
              <a:t>intervention</a:t>
            </a:r>
            <a:r>
              <a:rPr lang="nn-NO" sz="2000" dirty="0">
                <a:latin typeface="Times New Roman" panose="02020603050405020304" pitchFamily="18" charset="0"/>
                <a:cs typeface="Times New Roman" panose="02020603050405020304" pitchFamily="18" charset="0"/>
              </a:rPr>
              <a:t> </a:t>
            </a:r>
            <a:r>
              <a:rPr lang="nn-NO" sz="2000" dirty="0" err="1">
                <a:latin typeface="Times New Roman" panose="02020603050405020304" pitchFamily="18" charset="0"/>
                <a:cs typeface="Times New Roman" panose="02020603050405020304" pitchFamily="18" charset="0"/>
              </a:rPr>
              <a:t>necessary</a:t>
            </a:r>
            <a:endParaRPr lang="nn-NO"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19C30442-08A8-6443-B333-9DE21AB3517D}"/>
              </a:ext>
            </a:extLst>
          </p:cNvPr>
          <p:cNvSpPr>
            <a:spLocks noGrp="1" noChangeArrowheads="1"/>
          </p:cNvSpPr>
          <p:nvPr>
            <p:ph type="title"/>
          </p:nvPr>
        </p:nvSpPr>
        <p:spPr>
          <a:xfrm>
            <a:off x="-2" y="0"/>
            <a:ext cx="12192001" cy="1197864"/>
          </a:xfrm>
        </p:spPr>
        <p:txBody>
          <a:bodyPr>
            <a:normAutofit/>
          </a:bodyPr>
          <a:lstStyle/>
          <a:p>
            <a:pPr algn="ctr" eaLnBrk="1" hangingPunct="1"/>
            <a:r>
              <a:rPr lang="en-US" altLang="en-US" sz="4000" b="1" dirty="0">
                <a:latin typeface="Times New Roman" panose="02020603050405020304" pitchFamily="18" charset="0"/>
                <a:cs typeface="Times New Roman" panose="02020603050405020304" pitchFamily="18" charset="0"/>
              </a:rPr>
              <a:t>Answer</a:t>
            </a:r>
          </a:p>
        </p:txBody>
      </p:sp>
      <p:sp>
        <p:nvSpPr>
          <p:cNvPr id="14" name="TextBox 13">
            <a:extLst>
              <a:ext uri="{FF2B5EF4-FFF2-40B4-BE49-F238E27FC236}">
                <a16:creationId xmlns:a16="http://schemas.microsoft.com/office/drawing/2014/main" id="{AB6B627A-ABDE-694B-88FD-EB556F234650}"/>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66 of 68 </a:t>
            </a:r>
          </a:p>
        </p:txBody>
      </p:sp>
      <p:sp>
        <p:nvSpPr>
          <p:cNvPr id="6" name="Rectangle 5">
            <a:extLst>
              <a:ext uri="{FF2B5EF4-FFF2-40B4-BE49-F238E27FC236}">
                <a16:creationId xmlns:a16="http://schemas.microsoft.com/office/drawing/2014/main" id="{D790127A-B0D1-0C4D-A0AB-2F29241F26EF}"/>
              </a:ext>
            </a:extLst>
          </p:cNvPr>
          <p:cNvSpPr/>
          <p:nvPr/>
        </p:nvSpPr>
        <p:spPr>
          <a:xfrm>
            <a:off x="2333105" y="1432879"/>
            <a:ext cx="7525789" cy="4370427"/>
          </a:xfrm>
          <a:prstGeom prst="rect">
            <a:avLst/>
          </a:prstGeom>
        </p:spPr>
        <p:txBody>
          <a:bodyPr wrap="square">
            <a:spAutoFit/>
          </a:bodyPr>
          <a:lstStyle/>
          <a:p>
            <a:pPr marL="0" lvl="0" indent="0">
              <a:buNone/>
            </a:pPr>
            <a:r>
              <a:rPr lang="en-US" sz="2200" dirty="0">
                <a:latin typeface="Times New Roman" panose="02020603050405020304" pitchFamily="18" charset="0"/>
                <a:cs typeface="Times New Roman" panose="02020603050405020304" pitchFamily="18" charset="0"/>
              </a:rPr>
              <a:t>A 71 year old female presents to the CKD clinic with the following laboratory data complaining of increasing fatigue and shortness of breath.  She recently received 2 doses of 100 mg of iron sucrose IV.</a:t>
            </a:r>
          </a:p>
          <a:p>
            <a:pPr marL="0" lvl="0" indent="0">
              <a:buNone/>
            </a:pPr>
            <a:endParaRPr lang="en-US" sz="2200" dirty="0">
              <a:latin typeface="Times New Roman" panose="02020603050405020304" pitchFamily="18" charset="0"/>
              <a:cs typeface="Times New Roman" panose="02020603050405020304" pitchFamily="18" charset="0"/>
            </a:endParaRPr>
          </a:p>
          <a:p>
            <a:pPr marL="0" lvl="0" indent="0">
              <a:buNone/>
            </a:pPr>
            <a:r>
              <a:rPr lang="en-US" sz="2200" dirty="0" err="1">
                <a:latin typeface="Times New Roman" panose="02020603050405020304" pitchFamily="18" charset="0"/>
                <a:cs typeface="Times New Roman" panose="02020603050405020304" pitchFamily="18" charset="0"/>
              </a:rPr>
              <a:t>Hb</a:t>
            </a:r>
            <a:r>
              <a:rPr lang="en-US" sz="2200" dirty="0">
                <a:latin typeface="Times New Roman" panose="02020603050405020304" pitchFamily="18" charset="0"/>
                <a:cs typeface="Times New Roman" panose="02020603050405020304" pitchFamily="18" charset="0"/>
              </a:rPr>
              <a:t> 9.2 g/</a:t>
            </a:r>
            <a:r>
              <a:rPr lang="en-US" sz="2200" dirty="0" err="1">
                <a:latin typeface="Times New Roman" panose="02020603050405020304" pitchFamily="18" charset="0"/>
                <a:cs typeface="Times New Roman" panose="02020603050405020304" pitchFamily="18" charset="0"/>
              </a:rPr>
              <a:t>dL</a:t>
            </a:r>
            <a:r>
              <a:rPr lang="en-US" sz="2200" dirty="0">
                <a:latin typeface="Times New Roman" panose="02020603050405020304" pitchFamily="18" charset="0"/>
                <a:cs typeface="Times New Roman" panose="02020603050405020304" pitchFamily="18" charset="0"/>
              </a:rPr>
              <a:t>; TSAT 40%; Ferritin 550 ng/mL</a:t>
            </a:r>
          </a:p>
          <a:p>
            <a:pPr marL="0" lvl="0" indent="0">
              <a:buNone/>
            </a:pPr>
            <a:endParaRPr lang="en-US" sz="2200" dirty="0">
              <a:latin typeface="Times New Roman" panose="02020603050405020304" pitchFamily="18" charset="0"/>
              <a:cs typeface="Times New Roman" panose="02020603050405020304" pitchFamily="18" charset="0"/>
            </a:endParaRPr>
          </a:p>
          <a:p>
            <a:pPr marL="0" lvl="0" indent="0">
              <a:buNone/>
            </a:pPr>
            <a:r>
              <a:rPr lang="en-US" sz="2200" dirty="0">
                <a:latin typeface="Times New Roman" panose="02020603050405020304" pitchFamily="18" charset="0"/>
                <a:cs typeface="Times New Roman" panose="02020603050405020304" pitchFamily="18" charset="0"/>
              </a:rPr>
              <a:t>Which of the following is the most appropriate therapeutic intervention?</a:t>
            </a:r>
          </a:p>
          <a:p>
            <a:pPr lvl="1">
              <a:buFont typeface="+mj-lt"/>
              <a:buAutoNum type="alphaLcParenR"/>
            </a:pPr>
            <a:r>
              <a:rPr lang="nn-NO" sz="2000" dirty="0" err="1">
                <a:latin typeface="Times New Roman" panose="02020603050405020304" pitchFamily="18" charset="0"/>
                <a:cs typeface="Times New Roman" panose="02020603050405020304" pitchFamily="18" charset="0"/>
              </a:rPr>
              <a:t>Ferrous</a:t>
            </a:r>
            <a:r>
              <a:rPr lang="nn-NO" sz="2000" dirty="0">
                <a:latin typeface="Times New Roman" panose="02020603050405020304" pitchFamily="18" charset="0"/>
                <a:cs typeface="Times New Roman" panose="02020603050405020304" pitchFamily="18" charset="0"/>
              </a:rPr>
              <a:t> </a:t>
            </a:r>
            <a:r>
              <a:rPr lang="nn-NO" sz="2000" dirty="0" err="1">
                <a:latin typeface="Times New Roman" panose="02020603050405020304" pitchFamily="18" charset="0"/>
                <a:cs typeface="Times New Roman" panose="02020603050405020304" pitchFamily="18" charset="0"/>
              </a:rPr>
              <a:t>sulfate</a:t>
            </a:r>
            <a:r>
              <a:rPr lang="nn-NO" sz="2000" dirty="0">
                <a:latin typeface="Times New Roman" panose="02020603050405020304" pitchFamily="18" charset="0"/>
                <a:cs typeface="Times New Roman" panose="02020603050405020304" pitchFamily="18" charset="0"/>
              </a:rPr>
              <a:t> 325mg PO TID</a:t>
            </a:r>
          </a:p>
          <a:p>
            <a:pPr lvl="1">
              <a:buFont typeface="+mj-lt"/>
              <a:buAutoNum type="alphaLcParenR"/>
            </a:pPr>
            <a:r>
              <a:rPr lang="nn-NO" sz="2000" dirty="0">
                <a:latin typeface="Times New Roman" panose="02020603050405020304" pitchFamily="18" charset="0"/>
                <a:cs typeface="Times New Roman" panose="02020603050405020304" pitchFamily="18" charset="0"/>
              </a:rPr>
              <a:t>Iron </a:t>
            </a:r>
            <a:r>
              <a:rPr lang="nn-NO" sz="2000" dirty="0" err="1">
                <a:latin typeface="Times New Roman" panose="02020603050405020304" pitchFamily="18" charset="0"/>
                <a:cs typeface="Times New Roman" panose="02020603050405020304" pitchFamily="18" charset="0"/>
              </a:rPr>
              <a:t>sucrose</a:t>
            </a:r>
            <a:r>
              <a:rPr lang="nn-NO" sz="2000" dirty="0">
                <a:latin typeface="Times New Roman" panose="02020603050405020304" pitchFamily="18" charset="0"/>
                <a:cs typeface="Times New Roman" panose="02020603050405020304" pitchFamily="18" charset="0"/>
              </a:rPr>
              <a:t> 100mg IV X 5 doses</a:t>
            </a:r>
          </a:p>
          <a:p>
            <a:pPr lvl="1">
              <a:buFont typeface="+mj-lt"/>
              <a:buAutoNum type="alphaLcParenR"/>
            </a:pPr>
            <a:r>
              <a:rPr lang="nn-NO" sz="2000" dirty="0">
                <a:latin typeface="Times New Roman" panose="02020603050405020304" pitchFamily="18" charset="0"/>
                <a:cs typeface="Times New Roman" panose="02020603050405020304" pitchFamily="18" charset="0"/>
              </a:rPr>
              <a:t>Start an ESA</a:t>
            </a:r>
          </a:p>
          <a:p>
            <a:pPr lvl="1">
              <a:buFont typeface="+mj-lt"/>
              <a:buAutoNum type="alphaLcParenR"/>
            </a:pPr>
            <a:r>
              <a:rPr lang="nn-NO" sz="2000" dirty="0">
                <a:latin typeface="Times New Roman" panose="02020603050405020304" pitchFamily="18" charset="0"/>
                <a:cs typeface="Times New Roman" panose="02020603050405020304" pitchFamily="18" charset="0"/>
              </a:rPr>
              <a:t>No </a:t>
            </a:r>
            <a:r>
              <a:rPr lang="nn-NO" sz="2000" dirty="0" err="1">
                <a:latin typeface="Times New Roman" panose="02020603050405020304" pitchFamily="18" charset="0"/>
                <a:cs typeface="Times New Roman" panose="02020603050405020304" pitchFamily="18" charset="0"/>
              </a:rPr>
              <a:t>intervention</a:t>
            </a:r>
            <a:r>
              <a:rPr lang="nn-NO" sz="2000" dirty="0">
                <a:latin typeface="Times New Roman" panose="02020603050405020304" pitchFamily="18" charset="0"/>
                <a:cs typeface="Times New Roman" panose="02020603050405020304" pitchFamily="18" charset="0"/>
              </a:rPr>
              <a:t> </a:t>
            </a:r>
            <a:r>
              <a:rPr lang="nn-NO" sz="2000" dirty="0" err="1">
                <a:latin typeface="Times New Roman" panose="02020603050405020304" pitchFamily="18" charset="0"/>
                <a:cs typeface="Times New Roman" panose="02020603050405020304" pitchFamily="18" charset="0"/>
              </a:rPr>
              <a:t>necessary</a:t>
            </a:r>
            <a:endParaRPr lang="nn-NO"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0C91AA-6563-BB4C-B14D-12B43BBD49FA}"/>
              </a:ext>
            </a:extLst>
          </p:cNvPr>
          <p:cNvSpPr txBox="1"/>
          <p:nvPr/>
        </p:nvSpPr>
        <p:spPr>
          <a:xfrm>
            <a:off x="7600649" y="4475748"/>
            <a:ext cx="4200043" cy="1200329"/>
          </a:xfrm>
          <a:prstGeom prst="rect">
            <a:avLst/>
          </a:prstGeom>
          <a:solidFill>
            <a:schemeClr val="accent1">
              <a:lumMod val="75000"/>
              <a:alpha val="36000"/>
            </a:schemeClr>
          </a:solidFill>
        </p:spPr>
        <p:txBody>
          <a:bodyPr wrap="square" rtlCol="0">
            <a:spAutoFit/>
          </a:bodyPr>
          <a:lstStyle/>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Answer: C</a:t>
            </a:r>
          </a:p>
          <a:p>
            <a:r>
              <a:rPr lang="en-US" dirty="0">
                <a:solidFill>
                  <a:srgbClr val="4D4141"/>
                </a:solidFill>
                <a:latin typeface="Times New Roman" panose="02020603050405020304" pitchFamily="18" charset="0"/>
                <a:ea typeface="Verdana" panose="020B0604030504040204" pitchFamily="34" charset="0"/>
                <a:cs typeface="Times New Roman" panose="02020603050405020304" pitchFamily="18" charset="0"/>
              </a:rPr>
              <a:t>The patient’s iron indices indicate repletion and still anemic and symptomatic therefore an ESA  can be initiated</a:t>
            </a:r>
          </a:p>
        </p:txBody>
      </p:sp>
    </p:spTree>
    <p:extLst>
      <p:ext uri="{BB962C8B-B14F-4D97-AF65-F5344CB8AC3E}">
        <p14:creationId xmlns:p14="http://schemas.microsoft.com/office/powerpoint/2010/main" val="2657671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2">
            <a:extLst>
              <a:ext uri="{FF2B5EF4-FFF2-40B4-BE49-F238E27FC236}">
                <a16:creationId xmlns:a16="http://schemas.microsoft.com/office/drawing/2014/main" id="{F8C34B36-0398-054C-83F3-9D822944BE66}"/>
              </a:ext>
            </a:extLst>
          </p:cNvPr>
          <p:cNvSpPr>
            <a:spLocks noGrp="1" noChangeArrowheads="1"/>
          </p:cNvSpPr>
          <p:nvPr>
            <p:ph type="title"/>
          </p:nvPr>
        </p:nvSpPr>
        <p:spPr>
          <a:xfrm>
            <a:off x="0" y="0"/>
            <a:ext cx="12188952" cy="1197864"/>
          </a:xfrm>
        </p:spPr>
        <p:txBody>
          <a:bodyPr>
            <a:normAutofit/>
          </a:bodyPr>
          <a:lstStyle/>
          <a:p>
            <a:pPr algn="ctr" eaLnBrk="1" hangingPunct="1"/>
            <a:r>
              <a:rPr lang="en-US" altLang="en-US" sz="4000" b="1" dirty="0" err="1">
                <a:latin typeface="Times New Roman" panose="02020603050405020304" pitchFamily="18" charset="0"/>
                <a:cs typeface="Times New Roman" panose="02020603050405020304" pitchFamily="18" charset="0"/>
              </a:rPr>
              <a:t>Hyporesponse</a:t>
            </a:r>
            <a:r>
              <a:rPr lang="en-US" altLang="en-US" sz="4000" b="1" dirty="0">
                <a:latin typeface="Times New Roman" panose="02020603050405020304" pitchFamily="18" charset="0"/>
                <a:cs typeface="Times New Roman" panose="02020603050405020304" pitchFamily="18" charset="0"/>
              </a:rPr>
              <a:t> to anemia treatment in CKD</a:t>
            </a:r>
          </a:p>
        </p:txBody>
      </p:sp>
      <p:sp>
        <p:nvSpPr>
          <p:cNvPr id="8" name="TextBox 7">
            <a:extLst>
              <a:ext uri="{FF2B5EF4-FFF2-40B4-BE49-F238E27FC236}">
                <a16:creationId xmlns:a16="http://schemas.microsoft.com/office/drawing/2014/main" id="{BAF1F152-2406-9B45-9EF1-40792996F9F0}"/>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67 of 68 </a:t>
            </a:r>
          </a:p>
        </p:txBody>
      </p:sp>
      <p:sp>
        <p:nvSpPr>
          <p:cNvPr id="5" name="Rectangle 4">
            <a:extLst>
              <a:ext uri="{FF2B5EF4-FFF2-40B4-BE49-F238E27FC236}">
                <a16:creationId xmlns:a16="http://schemas.microsoft.com/office/drawing/2014/main" id="{BF56DC78-63E3-E94F-8C5C-B19C6BF44663}"/>
              </a:ext>
            </a:extLst>
          </p:cNvPr>
          <p:cNvSpPr/>
          <p:nvPr/>
        </p:nvSpPr>
        <p:spPr>
          <a:xfrm>
            <a:off x="3297939" y="1460203"/>
            <a:ext cx="5590025" cy="2400657"/>
          </a:xfrm>
          <a:prstGeom prst="rect">
            <a:avLst/>
          </a:prstGeom>
        </p:spPr>
        <p:txBody>
          <a:bodyPr wrap="square">
            <a:spAutoFit/>
          </a:bodyPr>
          <a:lstStyle/>
          <a:p>
            <a:pPr marL="342900" indent="-342900">
              <a:spcBef>
                <a:spcPts val="1200"/>
              </a:spcBef>
              <a:spcAft>
                <a:spcPts val="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Decreased responsiveness to erythropoietin</a:t>
            </a:r>
          </a:p>
          <a:p>
            <a:pPr marL="342900" indent="-342900">
              <a:spcBef>
                <a:spcPts val="1200"/>
              </a:spcBef>
              <a:spcAft>
                <a:spcPts val="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Uremia</a:t>
            </a:r>
          </a:p>
          <a:p>
            <a:pPr marL="342900" indent="-342900">
              <a:spcBef>
                <a:spcPts val="1200"/>
              </a:spcBef>
              <a:spcAft>
                <a:spcPts val="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Chronic inflammation</a:t>
            </a:r>
          </a:p>
          <a:p>
            <a:pPr marL="342900" indent="-342900">
              <a:spcBef>
                <a:spcPts val="1200"/>
              </a:spcBef>
              <a:spcAft>
                <a:spcPts val="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Severe hyperparathyroidism </a:t>
            </a:r>
          </a:p>
          <a:p>
            <a:pPr marL="342900" indent="-342900">
              <a:spcBef>
                <a:spcPts val="1200"/>
              </a:spcBef>
              <a:spcAft>
                <a:spcPts val="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Folate deficiency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2">
            <a:extLst>
              <a:ext uri="{FF2B5EF4-FFF2-40B4-BE49-F238E27FC236}">
                <a16:creationId xmlns:a16="http://schemas.microsoft.com/office/drawing/2014/main" id="{FE82F05F-1185-2546-A934-B025F321C723}"/>
              </a:ext>
            </a:extLst>
          </p:cNvPr>
          <p:cNvSpPr>
            <a:spLocks noGrp="1" noChangeArrowheads="1"/>
          </p:cNvSpPr>
          <p:nvPr>
            <p:ph type="title"/>
          </p:nvPr>
        </p:nvSpPr>
        <p:spPr>
          <a:xfrm>
            <a:off x="0" y="0"/>
            <a:ext cx="12192000" cy="1197864"/>
          </a:xfrm>
        </p:spPr>
        <p:txBody>
          <a:bodyPr>
            <a:normAutofit/>
          </a:bodyPr>
          <a:lstStyle/>
          <a:p>
            <a:pPr algn="ctr" eaLnBrk="1" hangingPunct="1">
              <a:defRPr/>
            </a:pPr>
            <a:r>
              <a:rPr lang="en-US" altLang="en-US" sz="4000" b="1" dirty="0">
                <a:latin typeface="Times New Roman" panose="02020603050405020304" pitchFamily="18" charset="0"/>
                <a:cs typeface="Times New Roman" panose="02020603050405020304" pitchFamily="18" charset="0"/>
              </a:rPr>
              <a:t>Summary</a:t>
            </a:r>
          </a:p>
        </p:txBody>
      </p:sp>
      <p:sp>
        <p:nvSpPr>
          <p:cNvPr id="7" name="TextBox 6">
            <a:extLst>
              <a:ext uri="{FF2B5EF4-FFF2-40B4-BE49-F238E27FC236}">
                <a16:creationId xmlns:a16="http://schemas.microsoft.com/office/drawing/2014/main" id="{A8C1E4DC-FDA6-4248-8A45-28AC96D9EE31}"/>
              </a:ext>
            </a:extLst>
          </p:cNvPr>
          <p:cNvSpPr txBox="1">
            <a:spLocks noChangeArrowheads="1"/>
          </p:cNvSpPr>
          <p:nvPr/>
        </p:nvSpPr>
        <p:spPr bwMode="auto">
          <a:xfrm>
            <a:off x="5564215" y="6038322"/>
            <a:ext cx="1063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68 of 68 </a:t>
            </a:r>
          </a:p>
        </p:txBody>
      </p:sp>
      <p:sp>
        <p:nvSpPr>
          <p:cNvPr id="2" name="Rectangle 1">
            <a:extLst>
              <a:ext uri="{FF2B5EF4-FFF2-40B4-BE49-F238E27FC236}">
                <a16:creationId xmlns:a16="http://schemas.microsoft.com/office/drawing/2014/main" id="{294DB769-A774-C74E-BE8E-D67B357F1B92}"/>
              </a:ext>
            </a:extLst>
          </p:cNvPr>
          <p:cNvSpPr/>
          <p:nvPr/>
        </p:nvSpPr>
        <p:spPr>
          <a:xfrm>
            <a:off x="2283229" y="1859202"/>
            <a:ext cx="7625542"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ea typeface="Verdana"/>
                <a:cs typeface="Times New Roman" panose="02020603050405020304" pitchFamily="18" charset="0"/>
              </a:rPr>
              <a:t>ESAs should be used judiciously in CKD</a:t>
            </a:r>
          </a:p>
          <a:p>
            <a:pPr marL="285750" indent="-285750">
              <a:buFont typeface="Arial" panose="020B0604020202020204" pitchFamily="34" charset="0"/>
              <a:buChar char="•"/>
            </a:pPr>
            <a:endParaRPr lang="en-US" sz="2400" dirty="0">
              <a:latin typeface="Times New Roman" panose="02020603050405020304" pitchFamily="18" charset="0"/>
              <a:ea typeface="Verdana"/>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ea typeface="Verdana"/>
                <a:cs typeface="Times New Roman" panose="02020603050405020304" pitchFamily="18" charset="0"/>
              </a:rPr>
              <a:t>Consider potential reasons for </a:t>
            </a:r>
            <a:r>
              <a:rPr lang="en-US" sz="2400" dirty="0" err="1">
                <a:latin typeface="Times New Roman" panose="02020603050405020304" pitchFamily="18" charset="0"/>
                <a:ea typeface="Verdana"/>
                <a:cs typeface="Times New Roman" panose="02020603050405020304" pitchFamily="18" charset="0"/>
              </a:rPr>
              <a:t>hyporesponse</a:t>
            </a:r>
            <a:r>
              <a:rPr lang="en-US" sz="2400" dirty="0">
                <a:latin typeface="Times New Roman" panose="02020603050405020304" pitchFamily="18" charset="0"/>
                <a:ea typeface="Verdana"/>
                <a:cs typeface="Times New Roman" panose="02020603050405020304" pitchFamily="18" charset="0"/>
              </a:rPr>
              <a:t> that may facilitate dose reductions</a:t>
            </a:r>
          </a:p>
          <a:p>
            <a:pPr marL="285750" indent="-285750">
              <a:buFont typeface="Arial" panose="020B0604020202020204" pitchFamily="34" charset="0"/>
              <a:buChar char="•"/>
            </a:pPr>
            <a:endParaRPr lang="en-US" sz="2400" dirty="0">
              <a:latin typeface="Times New Roman" panose="02020603050405020304" pitchFamily="18" charset="0"/>
              <a:ea typeface="Verdana"/>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ea typeface="Verdana"/>
                <a:cs typeface="Times New Roman" panose="02020603050405020304" pitchFamily="18" charset="0"/>
              </a:rPr>
              <a:t>Doses should be individualized and the patient's clinical status desired outcomes from treatment should be integrated in goal setting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Google Shape;520;p76" descr="F:\downloads\working\NIDDK Powerpoint Template\working\NIDDK_Logo_Reflection.jpg">
            <a:extLst>
              <a:ext uri="{FF2B5EF4-FFF2-40B4-BE49-F238E27FC236}">
                <a16:creationId xmlns:a16="http://schemas.microsoft.com/office/drawing/2014/main" id="{E60E2BA3-AC16-7D4F-B767-F5039C7AF946}"/>
              </a:ext>
            </a:extLst>
          </p:cNvPr>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4188" y="2590800"/>
            <a:ext cx="61452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Google Shape;521;p76">
            <a:extLst>
              <a:ext uri="{FF2B5EF4-FFF2-40B4-BE49-F238E27FC236}">
                <a16:creationId xmlns:a16="http://schemas.microsoft.com/office/drawing/2014/main" id="{9C8BF9D5-0451-764B-B66C-1DC6CBE8122C}"/>
              </a:ext>
            </a:extLst>
          </p:cNvPr>
          <p:cNvSpPr/>
          <p:nvPr/>
        </p:nvSpPr>
        <p:spPr>
          <a:xfrm>
            <a:off x="6537325" y="5715000"/>
            <a:ext cx="4114800" cy="1066800"/>
          </a:xfrm>
          <a:prstGeom prst="rect">
            <a:avLst/>
          </a:prstGeom>
          <a:solidFill>
            <a:schemeClr val="lt1"/>
          </a:solidFill>
          <a:ln w="25400" cap="flat" cmpd="sng">
            <a:solidFill>
              <a:schemeClr val="lt1"/>
            </a:solidFill>
            <a:prstDash val="solid"/>
            <a:round/>
            <a:headEnd type="none" w="sm" len="sm"/>
            <a:tailEnd type="none" w="sm" len="sm"/>
          </a:ln>
        </p:spPr>
        <p:txBody>
          <a:bodyPr spcFirstLastPara="1" lIns="91433" tIns="45700" rIns="91433" bIns="45700" anchor="ctr"/>
          <a:lstStyle/>
          <a:p>
            <a:pPr algn="ctr" eaLnBrk="1" fontAlgn="auto" hangingPunct="1">
              <a:spcBef>
                <a:spcPts val="0"/>
              </a:spcBef>
              <a:spcAft>
                <a:spcPts val="0"/>
              </a:spcAft>
              <a:defRPr/>
            </a:pPr>
            <a:endParaRPr sz="1867">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7">
            <a:extLst>
              <a:ext uri="{FF2B5EF4-FFF2-40B4-BE49-F238E27FC236}">
                <a16:creationId xmlns:a16="http://schemas.microsoft.com/office/drawing/2014/main" id="{FE045496-5C8D-0642-9793-0A3434E19A2C}"/>
              </a:ext>
            </a:extLst>
          </p:cNvPr>
          <p:cNvSpPr txBox="1">
            <a:spLocks noChangeArrowheads="1"/>
          </p:cNvSpPr>
          <p:nvPr/>
        </p:nvSpPr>
        <p:spPr bwMode="auto">
          <a:xfrm>
            <a:off x="5600700" y="603832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7 of 68 </a:t>
            </a:r>
          </a:p>
        </p:txBody>
      </p:sp>
      <p:sp>
        <p:nvSpPr>
          <p:cNvPr id="25" name="Rectangle 5">
            <a:extLst>
              <a:ext uri="{FF2B5EF4-FFF2-40B4-BE49-F238E27FC236}">
                <a16:creationId xmlns:a16="http://schemas.microsoft.com/office/drawing/2014/main" id="{5F601579-B551-DE45-A216-08D9C3E67024}"/>
              </a:ext>
            </a:extLst>
          </p:cNvPr>
          <p:cNvSpPr>
            <a:spLocks noChangeArrowheads="1"/>
          </p:cNvSpPr>
          <p:nvPr/>
        </p:nvSpPr>
        <p:spPr bwMode="auto">
          <a:xfrm>
            <a:off x="0" y="0"/>
            <a:ext cx="12192000" cy="11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Tx/>
              <a:buFontTx/>
              <a:buNone/>
            </a:pPr>
            <a:r>
              <a:rPr lang="en-US" altLang="en-US" sz="4000" b="1"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Anemia is a complication of CKD</a:t>
            </a:r>
          </a:p>
        </p:txBody>
      </p:sp>
      <p:sp>
        <p:nvSpPr>
          <p:cNvPr id="4" name="Rectangle 3">
            <a:extLst>
              <a:ext uri="{FF2B5EF4-FFF2-40B4-BE49-F238E27FC236}">
                <a16:creationId xmlns:a16="http://schemas.microsoft.com/office/drawing/2014/main" id="{2691E553-CC0D-0845-8761-65C558849B40}"/>
              </a:ext>
            </a:extLst>
          </p:cNvPr>
          <p:cNvSpPr/>
          <p:nvPr/>
        </p:nvSpPr>
        <p:spPr>
          <a:xfrm>
            <a:off x="529525" y="1700436"/>
            <a:ext cx="5483817" cy="2308324"/>
          </a:xfrm>
          <a:prstGeom prst="rect">
            <a:avLst/>
          </a:prstGeom>
        </p:spPr>
        <p:txBody>
          <a:bodyPr wrap="square">
            <a:spAutoFit/>
          </a:bodyPr>
          <a:lstStyle/>
          <a:p>
            <a:pPr eaLnBrk="1" hangingPunct="1">
              <a:spcAft>
                <a:spcPts val="600"/>
              </a:spcAft>
            </a:pPr>
            <a:r>
              <a:rPr lang="en-US" altLang="en-US" sz="2400" dirty="0">
                <a:latin typeface="Times New Roman" panose="02020603050405020304" pitchFamily="18" charset="0"/>
                <a:ea typeface="ＭＳ Ｐゴシック" pitchFamily="34" charset="-128"/>
                <a:cs typeface="Times New Roman" panose="02020603050405020304" pitchFamily="18" charset="0"/>
              </a:rPr>
              <a:t>Anemia may: </a:t>
            </a:r>
          </a:p>
          <a:p>
            <a:pPr marL="285750" indent="-285750" eaLnBrk="1" hangingPunct="1">
              <a:spcAft>
                <a:spcPts val="600"/>
              </a:spcAft>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R</a:t>
            </a:r>
            <a:r>
              <a:rPr lang="en-US" altLang="en-US" sz="2000" dirty="0">
                <a:latin typeface="Times New Roman" panose="02020603050405020304" pitchFamily="18" charset="0"/>
                <a:ea typeface="ＭＳ Ｐゴシック" pitchFamily="34" charset="-128"/>
                <a:cs typeface="Times New Roman" panose="02020603050405020304" pitchFamily="18" charset="0"/>
              </a:rPr>
              <a:t>esult from inadequate erythropoietin synthesis.</a:t>
            </a:r>
          </a:p>
          <a:p>
            <a:pPr marL="285750" indent="-285750" eaLnBrk="1" hangingPunct="1">
              <a:spcAft>
                <a:spcPts val="600"/>
              </a:spcAft>
              <a:buFont typeface="Arial" panose="020B0604020202020204" pitchFamily="34" charset="0"/>
              <a:buChar char="•"/>
            </a:pPr>
            <a:r>
              <a:rPr lang="en-US" altLang="en-US" sz="2000" dirty="0">
                <a:latin typeface="Times New Roman" panose="02020603050405020304" pitchFamily="18" charset="0"/>
                <a:ea typeface="ＭＳ Ｐゴシック" pitchFamily="34" charset="-128"/>
                <a:cs typeface="Times New Roman" panose="02020603050405020304" pitchFamily="18" charset="0"/>
              </a:rPr>
              <a:t>Develop early and worsen as CKD progresses.</a:t>
            </a:r>
          </a:p>
          <a:p>
            <a:pPr marL="285750" indent="-285750" eaLnBrk="1" hangingPunct="1">
              <a:spcAft>
                <a:spcPts val="600"/>
              </a:spcAft>
              <a:buFont typeface="Arial" panose="020B0604020202020204" pitchFamily="34" charset="0"/>
              <a:buChar char="•"/>
            </a:pPr>
            <a:r>
              <a:rPr lang="en-US" altLang="en-US" sz="2000" dirty="0">
                <a:latin typeface="Times New Roman" panose="02020603050405020304" pitchFamily="18" charset="0"/>
                <a:ea typeface="ＭＳ Ｐゴシック" pitchFamily="34" charset="-128"/>
                <a:cs typeface="Times New Roman" panose="02020603050405020304" pitchFamily="18" charset="0"/>
              </a:rPr>
              <a:t>Occur earlier in people with diabetes.</a:t>
            </a:r>
          </a:p>
          <a:p>
            <a:pPr marL="285750" indent="-285750" eaLnBrk="1" hangingPunct="1">
              <a:spcAft>
                <a:spcPts val="600"/>
              </a:spcAft>
              <a:buFont typeface="Arial" panose="020B0604020202020204" pitchFamily="34" charset="0"/>
              <a:buChar char="•"/>
            </a:pPr>
            <a:r>
              <a:rPr lang="en-US" altLang="en-US" sz="2000" dirty="0">
                <a:latin typeface="Times New Roman" panose="02020603050405020304" pitchFamily="18" charset="0"/>
                <a:ea typeface="ＭＳ Ｐゴシック" pitchFamily="34" charset="-128"/>
                <a:cs typeface="Times New Roman" panose="02020603050405020304" pitchFamily="18" charset="0"/>
              </a:rPr>
              <a:t>Involve inadequate iron intake, impaired iron absorption and chronic inflammation.</a:t>
            </a:r>
          </a:p>
        </p:txBody>
      </p:sp>
      <p:pic>
        <p:nvPicPr>
          <p:cNvPr id="27" name="Picture 26">
            <a:extLst>
              <a:ext uri="{FF2B5EF4-FFF2-40B4-BE49-F238E27FC236}">
                <a16:creationId xmlns:a16="http://schemas.microsoft.com/office/drawing/2014/main" id="{42A15B5B-891D-7E48-A862-F7A9377EAF71}"/>
              </a:ext>
            </a:extLst>
          </p:cNvPr>
          <p:cNvPicPr>
            <a:picLocks noChangeAspect="1"/>
          </p:cNvPicPr>
          <p:nvPr/>
        </p:nvPicPr>
        <p:blipFill>
          <a:blip r:embed="rId2"/>
          <a:stretch>
            <a:fillRect/>
          </a:stretch>
        </p:blipFill>
        <p:spPr>
          <a:xfrm>
            <a:off x="5885481" y="2459360"/>
            <a:ext cx="5257800" cy="309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98ADC531-D54D-1C4A-A06A-68F4B654A92D}"/>
              </a:ext>
            </a:extLst>
          </p:cNvPr>
          <p:cNvSpPr>
            <a:spLocks noGrp="1" noChangeArrowheads="1"/>
          </p:cNvSpPr>
          <p:nvPr>
            <p:ph type="title"/>
          </p:nvPr>
        </p:nvSpPr>
        <p:spPr>
          <a:xfrm>
            <a:off x="0" y="0"/>
            <a:ext cx="12192000" cy="1197864"/>
          </a:xfrm>
        </p:spPr>
        <p:txBody>
          <a:bodyPr>
            <a:normAutofit/>
          </a:bodyPr>
          <a:lstStyle/>
          <a:p>
            <a:pPr algn="ctr" eaLnBrk="1" hangingPunct="1"/>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Anemia may develop as eGFR declines</a:t>
            </a:r>
          </a:p>
        </p:txBody>
      </p:sp>
      <p:sp>
        <p:nvSpPr>
          <p:cNvPr id="3" name="Rectangle 2">
            <a:extLst>
              <a:ext uri="{FF2B5EF4-FFF2-40B4-BE49-F238E27FC236}">
                <a16:creationId xmlns:a16="http://schemas.microsoft.com/office/drawing/2014/main" id="{3980AA60-B946-2D4A-9028-F19514B70445}"/>
              </a:ext>
            </a:extLst>
          </p:cNvPr>
          <p:cNvSpPr/>
          <p:nvPr/>
        </p:nvSpPr>
        <p:spPr>
          <a:xfrm>
            <a:off x="8794916" y="5647281"/>
            <a:ext cx="3397084" cy="276999"/>
          </a:xfrm>
          <a:prstGeom prst="rect">
            <a:avLst/>
          </a:prstGeom>
        </p:spPr>
        <p:txBody>
          <a:bodyPr wrap="none">
            <a:spAutoFit/>
          </a:bodyPr>
          <a:lstStyle/>
          <a:p>
            <a:pPr algn="r">
              <a:defRPr/>
            </a:pPr>
            <a:r>
              <a:rPr lang="en-US" sz="1200" dirty="0">
                <a:solidFill>
                  <a:schemeClr val="bg2">
                    <a:lumMod val="50000"/>
                  </a:schemeClr>
                </a:solidFill>
                <a:latin typeface="Times New Roman" panose="02020603050405020304" pitchFamily="18" charset="0"/>
                <a:cs typeface="Times New Roman" panose="02020603050405020304" pitchFamily="18" charset="0"/>
              </a:rPr>
              <a:t>Reference: Adapted from Stauffer </a:t>
            </a:r>
            <a:r>
              <a:rPr lang="en-US" sz="1200" dirty="0" err="1">
                <a:solidFill>
                  <a:schemeClr val="bg2">
                    <a:lumMod val="50000"/>
                  </a:schemeClr>
                </a:solidFill>
                <a:latin typeface="Times New Roman" panose="02020603050405020304" pitchFamily="18" charset="0"/>
                <a:cs typeface="Times New Roman" panose="02020603050405020304" pitchFamily="18" charset="0"/>
              </a:rPr>
              <a:t>PLoS</a:t>
            </a:r>
            <a:r>
              <a:rPr lang="en-US" sz="1200" dirty="0">
                <a:solidFill>
                  <a:schemeClr val="bg2">
                    <a:lumMod val="50000"/>
                  </a:schemeClr>
                </a:solidFill>
                <a:latin typeface="Times New Roman" panose="02020603050405020304" pitchFamily="18" charset="0"/>
                <a:cs typeface="Times New Roman" panose="02020603050405020304" pitchFamily="18" charset="0"/>
              </a:rPr>
              <a:t> ONE 2014 </a:t>
            </a:r>
          </a:p>
        </p:txBody>
      </p:sp>
      <p:sp>
        <p:nvSpPr>
          <p:cNvPr id="23" name="TextBox 7">
            <a:extLst>
              <a:ext uri="{FF2B5EF4-FFF2-40B4-BE49-F238E27FC236}">
                <a16:creationId xmlns:a16="http://schemas.microsoft.com/office/drawing/2014/main" id="{1176E951-2AF7-6D4A-B079-64E50448B649}"/>
              </a:ext>
            </a:extLst>
          </p:cNvPr>
          <p:cNvSpPr txBox="1">
            <a:spLocks noChangeArrowheads="1"/>
          </p:cNvSpPr>
          <p:nvPr/>
        </p:nvSpPr>
        <p:spPr bwMode="auto">
          <a:xfrm>
            <a:off x="5600700" y="6038322"/>
            <a:ext cx="990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8 of 68 </a:t>
            </a:r>
          </a:p>
        </p:txBody>
      </p:sp>
      <p:graphicFrame>
        <p:nvGraphicFramePr>
          <p:cNvPr id="25" name="Content Placeholder 4">
            <a:extLst>
              <a:ext uri="{FF2B5EF4-FFF2-40B4-BE49-F238E27FC236}">
                <a16:creationId xmlns:a16="http://schemas.microsoft.com/office/drawing/2014/main" id="{87F97973-9D33-074C-91EB-BE7C66EE005D}"/>
              </a:ext>
            </a:extLst>
          </p:cNvPr>
          <p:cNvGraphicFramePr>
            <a:graphicFrameLocks noGrp="1"/>
          </p:cNvGraphicFramePr>
          <p:nvPr>
            <p:ph idx="1"/>
            <p:extLst>
              <p:ext uri="{D42A27DB-BD31-4B8C-83A1-F6EECF244321}">
                <p14:modId xmlns:p14="http://schemas.microsoft.com/office/powerpoint/2010/main" val="2279399232"/>
              </p:ext>
            </p:extLst>
          </p:nvPr>
        </p:nvGraphicFramePr>
        <p:xfrm>
          <a:off x="1706482" y="1311905"/>
          <a:ext cx="6802088" cy="4612375"/>
        </p:xfrm>
        <a:graphic>
          <a:graphicData uri="http://schemas.openxmlformats.org/presentationml/2006/ole">
            <mc:AlternateContent xmlns:mc="http://schemas.openxmlformats.org/markup-compatibility/2006">
              <mc:Choice xmlns:v="urn:schemas-microsoft-com:vml" Requires="v">
                <p:oleObj spid="_x0000_s21534" name="Chart" r:id="rId3" imgW="7416800" imgH="5029200" progId="Excel.Chart.8">
                  <p:embed/>
                </p:oleObj>
              </mc:Choice>
              <mc:Fallback>
                <p:oleObj name="Chart" r:id="rId3" imgW="7416800" imgH="5029200" progId="Excel.Chart.8">
                  <p:embed/>
                  <p:pic>
                    <p:nvPicPr>
                      <p:cNvPr id="44033" name="Content Placeholder 4"/>
                      <p:cNvPicPr>
                        <a:picLocks noGrp="1" noChangeArrowheads="1"/>
                      </p:cNvPicPr>
                      <p:nvPr/>
                    </p:nvPicPr>
                    <p:blipFill>
                      <a:blip r:embed="rId4"/>
                      <a:srcRect/>
                      <a:stretch>
                        <a:fillRect/>
                      </a:stretch>
                    </p:blipFill>
                    <p:spPr bwMode="auto">
                      <a:xfrm>
                        <a:off x="1706482" y="1311905"/>
                        <a:ext cx="6802088" cy="4612375"/>
                      </a:xfrm>
                      <a:prstGeom prst="rect">
                        <a:avLst/>
                      </a:prstGeom>
                      <a:noFill/>
                      <a:ln>
                        <a:noFill/>
                      </a:ln>
                      <a:extLst/>
                    </p:spPr>
                  </p:pic>
                </p:oleObj>
              </mc:Fallback>
            </mc:AlternateContent>
          </a:graphicData>
        </a:graphic>
      </p:graphicFrame>
      <p:sp>
        <p:nvSpPr>
          <p:cNvPr id="4" name="Rectangle 3">
            <a:extLst>
              <a:ext uri="{FF2B5EF4-FFF2-40B4-BE49-F238E27FC236}">
                <a16:creationId xmlns:a16="http://schemas.microsoft.com/office/drawing/2014/main" id="{66B0836C-6B20-2843-BDD0-B3AF5863D04D}"/>
              </a:ext>
            </a:extLst>
          </p:cNvPr>
          <p:cNvSpPr/>
          <p:nvPr/>
        </p:nvSpPr>
        <p:spPr>
          <a:xfrm>
            <a:off x="6096000" y="1570517"/>
            <a:ext cx="2178802" cy="369332"/>
          </a:xfrm>
          <a:prstGeom prst="rect">
            <a:avLst/>
          </a:prstGeom>
        </p:spPr>
        <p:txBody>
          <a:bodyPr wrap="none">
            <a:spAutoFit/>
          </a:bodyPr>
          <a:lstStyle/>
          <a:p>
            <a:pPr eaLnBrk="1" hangingPunct="1"/>
            <a:r>
              <a:rPr lang="en-US" altLang="en-US" sz="1800" dirty="0">
                <a:latin typeface="Times New Roman" panose="02020603050405020304" pitchFamily="18" charset="0"/>
                <a:cs typeface="Times New Roman" panose="02020603050405020304" pitchFamily="18" charset="0"/>
              </a:rPr>
              <a:t>NHANES 2007-2010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A4BED428-3B5F-454F-84B1-AA9A66F8C2F6}"/>
              </a:ext>
            </a:extLst>
          </p:cNvPr>
          <p:cNvSpPr>
            <a:spLocks noGrp="1" noChangeArrowheads="1"/>
          </p:cNvSpPr>
          <p:nvPr>
            <p:ph type="title"/>
          </p:nvPr>
        </p:nvSpPr>
        <p:spPr>
          <a:xfrm>
            <a:off x="0" y="-1"/>
            <a:ext cx="12192000" cy="1197864"/>
          </a:xfrm>
        </p:spPr>
        <p:txBody>
          <a:bodyPr anchor="ctr" anchorCtr="0">
            <a:normAutofit/>
          </a:bodyPr>
          <a:lstStyle/>
          <a:p>
            <a:pPr algn="ctr" eaLnBrk="1" hangingPunct="1"/>
            <a:r>
              <a:rPr lang="en-US" altLang="en-US" sz="4000" b="1" dirty="0">
                <a:latin typeface="Times New Roman" panose="02020603050405020304" pitchFamily="18" charset="0"/>
                <a:ea typeface="MS PGothic" panose="020B0600070205080204" pitchFamily="34" charset="-128"/>
                <a:cs typeface="Times New Roman" panose="02020603050405020304" pitchFamily="18" charset="0"/>
              </a:rPr>
              <a:t>Kidneys act as oxygen sensors in the body</a:t>
            </a:r>
          </a:p>
        </p:txBody>
      </p:sp>
      <p:sp>
        <p:nvSpPr>
          <p:cNvPr id="23" name="TextBox 7">
            <a:extLst>
              <a:ext uri="{FF2B5EF4-FFF2-40B4-BE49-F238E27FC236}">
                <a16:creationId xmlns:a16="http://schemas.microsoft.com/office/drawing/2014/main" id="{1C15DBFF-6EB0-1243-942F-C38CDB78C7F0}"/>
              </a:ext>
            </a:extLst>
          </p:cNvPr>
          <p:cNvSpPr txBox="1">
            <a:spLocks noChangeArrowheads="1"/>
          </p:cNvSpPr>
          <p:nvPr/>
        </p:nvSpPr>
        <p:spPr bwMode="auto">
          <a:xfrm>
            <a:off x="5600700" y="6038322"/>
            <a:ext cx="990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Clr>
                <a:schemeClr val="accent1"/>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chemeClr val="accent1"/>
              </a:buClr>
              <a:buSzPct val="100000"/>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buFontTx/>
              <a:buNone/>
            </a:pPr>
            <a:r>
              <a:rPr lang="en-US" altLang="en-US" sz="1200" dirty="0">
                <a:solidFill>
                  <a:schemeClr val="bg1"/>
                </a:solidFill>
                <a:latin typeface="Times New Roman" panose="02020603050405020304" pitchFamily="18" charset="0"/>
                <a:cs typeface="Times New Roman" panose="02020603050405020304" pitchFamily="18" charset="0"/>
              </a:rPr>
              <a:t>Slide 9 of 68 </a:t>
            </a:r>
          </a:p>
        </p:txBody>
      </p:sp>
      <p:sp>
        <p:nvSpPr>
          <p:cNvPr id="10" name="Rectangle 9">
            <a:extLst>
              <a:ext uri="{FF2B5EF4-FFF2-40B4-BE49-F238E27FC236}">
                <a16:creationId xmlns:a16="http://schemas.microsoft.com/office/drawing/2014/main" id="{E1C5A0CA-DFBB-3944-B594-5566EBB2AECE}"/>
              </a:ext>
            </a:extLst>
          </p:cNvPr>
          <p:cNvSpPr/>
          <p:nvPr/>
        </p:nvSpPr>
        <p:spPr>
          <a:xfrm>
            <a:off x="2242088" y="1628716"/>
            <a:ext cx="7707824" cy="3237168"/>
          </a:xfrm>
          <a:prstGeom prst="rect">
            <a:avLst/>
          </a:prstGeom>
        </p:spPr>
        <p:txBody>
          <a:bodyPr wrap="square">
            <a:spAutoFit/>
          </a:bodyPr>
          <a:lstStyle/>
          <a:p>
            <a:pPr marL="285750" indent="-285750" eaLnBrk="1" fontAlgn="auto" hangingPunct="1">
              <a:lnSpc>
                <a:spcPct val="114000"/>
              </a:lnSpc>
              <a:spcBef>
                <a:spcPts val="0"/>
              </a:spcBef>
              <a:spcAft>
                <a:spcPts val="6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Renal tissue hypoxia triggers erythropoietin production. </a:t>
            </a:r>
          </a:p>
          <a:p>
            <a:pPr marL="285750" indent="-285750" eaLnBrk="1" fontAlgn="auto" hangingPunct="1">
              <a:lnSpc>
                <a:spcPct val="114000"/>
              </a:lnSpc>
              <a:spcBef>
                <a:spcPts val="0"/>
              </a:spcBef>
              <a:spcAft>
                <a:spcPts val="6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Erythropoietin stimulates erythrocyte (red blood cell) synthesis in bone marrow.</a:t>
            </a:r>
          </a:p>
          <a:p>
            <a:pPr marL="285750" indent="-285750" eaLnBrk="1" fontAlgn="auto" hangingPunct="1">
              <a:lnSpc>
                <a:spcPct val="114000"/>
              </a:lnSpc>
              <a:spcBef>
                <a:spcPts val="0"/>
              </a:spcBef>
              <a:spcAft>
                <a:spcPts val="6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Hemoglobin is the primary iron-containing protein in erythrocytes that transports and delivers oxygen to tissues.</a:t>
            </a:r>
          </a:p>
          <a:p>
            <a:pPr marL="285750" indent="-285750" eaLnBrk="1" fontAlgn="auto" hangingPunct="1">
              <a:lnSpc>
                <a:spcPct val="114000"/>
              </a:lnSpc>
              <a:spcBef>
                <a:spcPts val="0"/>
              </a:spcBef>
              <a:spcAft>
                <a:spcPts val="600"/>
              </a:spcAft>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Both erythropoietin and iron are required to produce hemoglobin (Hgb) and correct hypoxia.</a:t>
            </a:r>
          </a:p>
        </p:txBody>
      </p:sp>
    </p:spTree>
  </p:cSld>
  <p:clrMapOvr>
    <a:masterClrMapping/>
  </p:clrMapOvr>
</p:sld>
</file>

<file path=ppt/theme/theme1.xml><?xml version="1.0" encoding="utf-8"?>
<a:theme xmlns:a="http://schemas.openxmlformats.org/drawingml/2006/main" name="NIDDK -- Blue -- Wide">
  <a:themeElements>
    <a:clrScheme name="NIH Colors">
      <a:dk1>
        <a:sysClr val="windowText" lastClr="000000"/>
      </a:dk1>
      <a:lt1>
        <a:srgbClr val="FFFFFF"/>
      </a:lt1>
      <a:dk2>
        <a:srgbClr val="616265"/>
      </a:dk2>
      <a:lt2>
        <a:srgbClr val="F2F2F2"/>
      </a:lt2>
      <a:accent1>
        <a:srgbClr val="20558A"/>
      </a:accent1>
      <a:accent2>
        <a:srgbClr val="5F9BAF"/>
      </a:accent2>
      <a:accent3>
        <a:srgbClr val="719500"/>
      </a:accent3>
      <a:accent4>
        <a:srgbClr val="C0143C"/>
      </a:accent4>
      <a:accent5>
        <a:srgbClr val="E57200"/>
      </a:accent5>
      <a:accent6>
        <a:srgbClr val="6C3A77"/>
      </a:accent6>
      <a:hlink>
        <a:srgbClr val="5F9BAF"/>
      </a:hlink>
      <a:folHlink>
        <a:srgbClr val="E572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IDDK -- Blue -- Wide" id="{B738FF71-A075-41B0-B594-B4E8D33C6898}" vid="{8A5AF7B3-D081-4463-BD16-387928FE4C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NIDDK -- Blue -- Wide</Template>
  <TotalTime>57285</TotalTime>
  <Words>5079</Words>
  <Application>Microsoft Macintosh PowerPoint</Application>
  <PresentationFormat>Widescreen</PresentationFormat>
  <Paragraphs>700</Paragraphs>
  <Slides>69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8" baseType="lpstr">
      <vt:lpstr>MS PGothic</vt:lpstr>
      <vt:lpstr>MS PGothic</vt:lpstr>
      <vt:lpstr>Arial</vt:lpstr>
      <vt:lpstr>Calibri</vt:lpstr>
      <vt:lpstr>Times New Roman</vt:lpstr>
      <vt:lpstr>Verdana</vt:lpstr>
      <vt:lpstr>Wingdings</vt:lpstr>
      <vt:lpstr>NIDDK -- Blue -- Wide</vt:lpstr>
      <vt:lpstr>Chart</vt:lpstr>
      <vt:lpstr>Module 3:  Anemia in Chronic Kidney Disease</vt:lpstr>
      <vt:lpstr>Faculty Disclosure Information</vt:lpstr>
      <vt:lpstr>About NKDEP</vt:lpstr>
      <vt:lpstr>Meet our Presenters</vt:lpstr>
      <vt:lpstr>Meet our Presenters</vt:lpstr>
      <vt:lpstr>PowerPoint Presentation</vt:lpstr>
      <vt:lpstr>PowerPoint Presentation</vt:lpstr>
      <vt:lpstr>Anemia may develop as eGFR declines</vt:lpstr>
      <vt:lpstr>Kidneys act as oxygen sensors in the body</vt:lpstr>
      <vt:lpstr>Red Blood Cell Cycle</vt:lpstr>
      <vt:lpstr>Anemia in CKD</vt:lpstr>
      <vt:lpstr>PowerPoint Presentation</vt:lpstr>
      <vt:lpstr>PowerPoint Presentation</vt:lpstr>
      <vt:lpstr>Iron transport &amp; storage are dysregulated in CKD</vt:lpstr>
      <vt:lpstr>Additional factors for inadequate iron in CKD</vt:lpstr>
      <vt:lpstr>Hepcidin-Master iron regulator</vt:lpstr>
      <vt:lpstr>Anemia in CKD is associated with  morbidity and mortality </vt:lpstr>
      <vt:lpstr>Question</vt:lpstr>
      <vt:lpstr>Answer</vt:lpstr>
      <vt:lpstr>PowerPoint Presentation</vt:lpstr>
      <vt:lpstr>How do we know if the patient has anemia?</vt:lpstr>
      <vt:lpstr>Symptoms and Signs</vt:lpstr>
      <vt:lpstr>Assessing iron status</vt:lpstr>
      <vt:lpstr>Laboratory for healthy adults</vt:lpstr>
      <vt:lpstr>Hemoglobin target is controversial:  Boxed Warning for ESAs</vt:lpstr>
      <vt:lpstr>Case</vt:lpstr>
      <vt:lpstr>Question</vt:lpstr>
      <vt:lpstr>Answer</vt:lpstr>
      <vt:lpstr>PowerPoint Presentation</vt:lpstr>
      <vt:lpstr>Treatment Goal</vt:lpstr>
      <vt:lpstr>Iron Therapy (KDIGO recommendations)</vt:lpstr>
      <vt:lpstr>PowerPoint Presentation</vt:lpstr>
      <vt:lpstr>PowerPoint Presentation</vt:lpstr>
      <vt:lpstr>PowerPoint Presentation</vt:lpstr>
      <vt:lpstr>Take iron supplement separate from  calcium-based phosphate binders</vt:lpstr>
      <vt:lpstr>IV Iron may be used in CKD patients</vt:lpstr>
      <vt:lpstr>What do I need to consider before starting IV Iron?</vt:lpstr>
      <vt:lpstr>IV Iron Formulations </vt:lpstr>
      <vt:lpstr>Question</vt:lpstr>
      <vt:lpstr>Answer</vt:lpstr>
      <vt:lpstr>Considerations for IV iron administration when inflammation is present</vt:lpstr>
      <vt:lpstr>Question</vt:lpstr>
      <vt:lpstr>Answer</vt:lpstr>
      <vt:lpstr>Zero order pharmacokinetic profile of ferumoxytol</vt:lpstr>
      <vt:lpstr>The more IV iron, the better?</vt:lpstr>
      <vt:lpstr>Comparison of catalytically active iron  among available products</vt:lpstr>
      <vt:lpstr>Generic IV Iron Formulations</vt:lpstr>
      <vt:lpstr>Laboratory Parameters Before and After Switching  to an Iron Sucrose Similar</vt:lpstr>
      <vt:lpstr>Summary</vt:lpstr>
      <vt:lpstr>PowerPoint Presentation</vt:lpstr>
      <vt:lpstr>Erythropoietin Stimulating Agents (ESA)</vt:lpstr>
      <vt:lpstr>ESA</vt:lpstr>
      <vt:lpstr>Dosing Conversion for ESAs</vt:lpstr>
      <vt:lpstr>Case Question</vt:lpstr>
      <vt:lpstr>Case Answer</vt:lpstr>
      <vt:lpstr>ESA</vt:lpstr>
      <vt:lpstr>Blood transfusions are associated  with many risks</vt:lpstr>
      <vt:lpstr>CHOIR Study</vt:lpstr>
      <vt:lpstr>CHOIR outcome</vt:lpstr>
      <vt:lpstr>CREATE Study</vt:lpstr>
      <vt:lpstr>CREATE Outcome</vt:lpstr>
      <vt:lpstr>TREAT Study</vt:lpstr>
      <vt:lpstr>TREAT outcome</vt:lpstr>
      <vt:lpstr>Hemoglobin in CKD: Guidelines Suggestions</vt:lpstr>
      <vt:lpstr>Question</vt:lpstr>
      <vt:lpstr>Answer</vt:lpstr>
      <vt:lpstr>Hyporesponse to anemia treatment in CKD</vt:lpstr>
      <vt:lpstr>Summary</vt:lpstr>
      <vt:lpstr>PowerPoint Presentation</vt:lpstr>
    </vt:vector>
  </TitlesOfParts>
  <Company>SAPIENT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Pinegar</dc:creator>
  <cp:lastModifiedBy>Michele Weisz</cp:lastModifiedBy>
  <cp:revision>272</cp:revision>
  <dcterms:created xsi:type="dcterms:W3CDTF">2018-08-08T13:55:08Z</dcterms:created>
  <dcterms:modified xsi:type="dcterms:W3CDTF">2019-03-26T14:24:30Z</dcterms:modified>
</cp:coreProperties>
</file>