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9" r:id="rId2"/>
    <p:sldMasterId id="2147483699" r:id="rId3"/>
  </p:sldMasterIdLst>
  <p:notesMasterIdLst>
    <p:notesMasterId r:id="rId33"/>
  </p:notesMasterIdLst>
  <p:handoutMasterIdLst>
    <p:handoutMasterId r:id="rId34"/>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uncer, Diane (NIH/NIDDK) [E]" initials="TD([" lastIdx="17" clrIdx="0">
    <p:extLst/>
  </p:cmAuthor>
  <p:cmAuthor id="2" name="WIN764BIT" initials="W" lastIdx="2" clrIdx="1"/>
  <p:cmAuthor id="3" name="Sheets, Dana (NIH/NIDDK) [E]" initials="SD([" lastIdx="9" clrIdx="2">
    <p:extLst/>
  </p:cmAuthor>
  <p:cmAuthor id="4" name="Erin Brown" initials="EB" lastIdx="20" clrIdx="3">
    <p:extLst>
      <p:ext uri="{19B8F6BF-5375-455C-9EA6-DF929625EA0E}">
        <p15:presenceInfo xmlns:p15="http://schemas.microsoft.com/office/powerpoint/2012/main" userId="S-1-5-21-1078081533-1284227242-725345543-3912" providerId="AD"/>
      </p:ext>
    </p:extLst>
  </p:cmAuthor>
  <p:cmAuthor id="5" name="Susie Warner" initials="SW" lastIdx="4" clrIdx="4">
    <p:extLst>
      <p:ext uri="{19B8F6BF-5375-455C-9EA6-DF929625EA0E}">
        <p15:presenceInfo xmlns:p15="http://schemas.microsoft.com/office/powerpoint/2012/main" userId="S-1-5-21-1078081533-1284227242-725345543-1162" providerId="AD"/>
      </p:ext>
    </p:extLst>
  </p:cmAuthor>
  <p:cmAuthor id="6" name="Ravee Kurian" initials="RK" lastIdx="1" clrIdx="5">
    <p:extLst>
      <p:ext uri="{19B8F6BF-5375-455C-9EA6-DF929625EA0E}">
        <p15:presenceInfo xmlns:p15="http://schemas.microsoft.com/office/powerpoint/2012/main" userId="S-1-5-21-2146598497-65292313-1566916341-150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8" autoAdjust="0"/>
    <p:restoredTop sz="79619" autoAdjust="0"/>
  </p:normalViewPr>
  <p:slideViewPr>
    <p:cSldViewPr snapToGrid="0">
      <p:cViewPr varScale="1">
        <p:scale>
          <a:sx n="89" d="100"/>
          <a:sy n="89" d="100"/>
        </p:scale>
        <p:origin x="756" y="90"/>
      </p:cViewPr>
      <p:guideLst>
        <p:guide orient="horz" pos="2160"/>
        <p:guide pos="3840"/>
      </p:guideLst>
    </p:cSldViewPr>
  </p:slideViewPr>
  <p:notesTextViewPr>
    <p:cViewPr>
      <p:scale>
        <a:sx n="1" d="1"/>
        <a:sy n="1" d="1"/>
      </p:scale>
      <p:origin x="0" y="0"/>
    </p:cViewPr>
  </p:notesTextViewPr>
  <p:sorterViewPr>
    <p:cViewPr>
      <p:scale>
        <a:sx n="120" d="100"/>
        <a:sy n="120" d="100"/>
      </p:scale>
      <p:origin x="0" y="-798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48" Type="http://schemas.microsoft.com/office/2015/10/relationships/revisionInfo" Target="revisionInfo.xml"/><Relationship Id="rId8" Type="http://schemas.openxmlformats.org/officeDocument/2006/relationships/slide" Target="slides/slide5.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2982742"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5" y="2"/>
            <a:ext cx="2982742" cy="466725"/>
          </a:xfrm>
          <a:prstGeom prst="rect">
            <a:avLst/>
          </a:prstGeom>
        </p:spPr>
        <p:txBody>
          <a:bodyPr vert="horz" lIns="91440" tIns="45720" rIns="91440" bIns="45720" rtlCol="0"/>
          <a:lstStyle>
            <a:lvl1pPr algn="r">
              <a:defRPr sz="1200"/>
            </a:lvl1pPr>
          </a:lstStyle>
          <a:p>
            <a:fld id="{6D3192F0-72DD-455C-863B-AB7AF8A827A1}" type="datetimeFigureOut">
              <a:rPr lang="en-US" smtClean="0"/>
              <a:t>2/5/2018</a:t>
            </a:fld>
            <a:endParaRPr lang="en-US"/>
          </a:p>
        </p:txBody>
      </p:sp>
      <p:sp>
        <p:nvSpPr>
          <p:cNvPr id="4" name="Footer Placeholder 3"/>
          <p:cNvSpPr>
            <a:spLocks noGrp="1"/>
          </p:cNvSpPr>
          <p:nvPr>
            <p:ph type="ftr" sz="quarter" idx="2"/>
          </p:nvPr>
        </p:nvSpPr>
        <p:spPr>
          <a:xfrm>
            <a:off x="3" y="8829677"/>
            <a:ext cx="2982742"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5" y="8829677"/>
            <a:ext cx="2982742" cy="466725"/>
          </a:xfrm>
          <a:prstGeom prst="rect">
            <a:avLst/>
          </a:prstGeom>
        </p:spPr>
        <p:txBody>
          <a:bodyPr vert="horz" lIns="91440" tIns="45720" rIns="91440" bIns="45720" rtlCol="0" anchor="b"/>
          <a:lstStyle>
            <a:lvl1pPr algn="r">
              <a:defRPr sz="1200"/>
            </a:lvl1pPr>
          </a:lstStyle>
          <a:p>
            <a:fld id="{2ADC4F7F-9458-4B5F-8705-3EF29F691BCD}" type="slidenum">
              <a:rPr lang="en-US" smtClean="0"/>
              <a:t>‹#›</a:t>
            </a:fld>
            <a:endParaRPr lang="en-US"/>
          </a:p>
        </p:txBody>
      </p:sp>
    </p:spTree>
    <p:extLst>
      <p:ext uri="{BB962C8B-B14F-4D97-AF65-F5344CB8AC3E}">
        <p14:creationId xmlns:p14="http://schemas.microsoft.com/office/powerpoint/2010/main" val="38799214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E5386534-4A4D-40AB-999B-0B410D4811A5}" type="datetimeFigureOut">
              <a:rPr lang="en-US" smtClean="0"/>
              <a:t>2/5/2018</a:t>
            </a:fld>
            <a:endParaRPr lang="en-US"/>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2982119"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9"/>
            <a:ext cx="2982119" cy="466433"/>
          </a:xfrm>
          <a:prstGeom prst="rect">
            <a:avLst/>
          </a:prstGeom>
        </p:spPr>
        <p:txBody>
          <a:bodyPr vert="horz" lIns="93177" tIns="46589" rIns="93177" bIns="46589" rtlCol="0" anchor="b"/>
          <a:lstStyle>
            <a:lvl1pPr algn="r">
              <a:defRPr sz="1200"/>
            </a:lvl1pPr>
          </a:lstStyle>
          <a:p>
            <a:fld id="{E923D200-EFF1-4BC9-9FCB-02CAADD42114}" type="slidenum">
              <a:rPr lang="en-US" smtClean="0"/>
              <a:t>‹#›</a:t>
            </a:fld>
            <a:endParaRPr lang="en-US"/>
          </a:p>
        </p:txBody>
      </p:sp>
    </p:spTree>
    <p:extLst>
      <p:ext uri="{BB962C8B-B14F-4D97-AF65-F5344CB8AC3E}">
        <p14:creationId xmlns:p14="http://schemas.microsoft.com/office/powerpoint/2010/main" val="3092297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Welcome to this interactive continuing education program during which we will review the effects of non-steroidal anti-inflammatory drugs, or NSAIDS, on blood flow to the kidney and the risks of community-acquired acute kidney injury. Throughout the program we will use clinical and medication histories to identify patients at risk for kidney injury.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a:t>
            </a:fld>
            <a:endParaRPr lang="en-US"/>
          </a:p>
        </p:txBody>
      </p:sp>
    </p:spTree>
    <p:extLst>
      <p:ext uri="{BB962C8B-B14F-4D97-AF65-F5344CB8AC3E}">
        <p14:creationId xmlns:p14="http://schemas.microsoft.com/office/powerpoint/2010/main" val="158745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Answers 1 through 4 all indicate that the patient is likely at high-risk for AKI.</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Lactulose, </a:t>
            </a:r>
            <a:r>
              <a:rPr lang="en-US" sz="1200" kern="1200" dirty="0" err="1" smtClean="0">
                <a:solidFill>
                  <a:schemeClr val="tx1"/>
                </a:solidFill>
                <a:effectLst/>
                <a:latin typeface="+mn-lt"/>
                <a:ea typeface="+mn-ea"/>
                <a:cs typeface="+mn-cs"/>
              </a:rPr>
              <a:t>rifaximin</a:t>
            </a:r>
            <a:r>
              <a:rPr lang="en-US" sz="1200" kern="1200" dirty="0" smtClean="0">
                <a:solidFill>
                  <a:schemeClr val="tx1"/>
                </a:solidFill>
                <a:effectLst/>
                <a:latin typeface="+mn-lt"/>
                <a:ea typeface="+mn-ea"/>
                <a:cs typeface="+mn-cs"/>
              </a:rPr>
              <a:t>, and levofloxacin all indicate the patient has advanced liver disease, which results in fluid moving into the periphery—for example, ascites—and resulting poor blood flow through the kidney.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ACE Inhibitors such as </a:t>
            </a:r>
            <a:r>
              <a:rPr lang="en-US" sz="1200" kern="1200" dirty="0" err="1" smtClean="0">
                <a:solidFill>
                  <a:schemeClr val="tx1"/>
                </a:solidFill>
                <a:effectLst/>
                <a:latin typeface="+mn-lt"/>
                <a:ea typeface="+mn-ea"/>
                <a:cs typeface="+mn-cs"/>
              </a:rPr>
              <a:t>lisinopril</a:t>
            </a:r>
            <a:r>
              <a:rPr lang="en-US" sz="1200" kern="1200" dirty="0" smtClean="0">
                <a:solidFill>
                  <a:schemeClr val="tx1"/>
                </a:solidFill>
                <a:effectLst/>
                <a:latin typeface="+mn-lt"/>
                <a:ea typeface="+mn-ea"/>
                <a:cs typeface="+mn-cs"/>
              </a:rPr>
              <a:t> dilate the efferent arteriole, which in the face of decreased intravascular volume, can severely reduce blood flow through the kidney.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11</a:t>
            </a:fld>
            <a:endParaRPr lang="en-US"/>
          </a:p>
        </p:txBody>
      </p:sp>
    </p:spTree>
    <p:extLst>
      <p:ext uri="{BB962C8B-B14F-4D97-AF65-F5344CB8AC3E}">
        <p14:creationId xmlns:p14="http://schemas.microsoft.com/office/powerpoint/2010/main" val="1548427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following video illustrates an opportunity to counsel a Patient on NSAID use.</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12</a:t>
            </a:fld>
            <a:endParaRPr lang="en-US"/>
          </a:p>
        </p:txBody>
      </p:sp>
    </p:spTree>
    <p:extLst>
      <p:ext uri="{BB962C8B-B14F-4D97-AF65-F5344CB8AC3E}">
        <p14:creationId xmlns:p14="http://schemas.microsoft.com/office/powerpoint/2010/main" val="1269343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Although acute illnesses may not seem relevant to a patient’s outpatient care after resolution, recent data have shown that acute kidney injury predisposes some patients to developing chronic kidney disease, likely due to nephron loss during acute kidney injury that results in </a:t>
            </a:r>
            <a:r>
              <a:rPr lang="en-US" sz="1200" kern="1200" dirty="0" err="1" smtClean="0">
                <a:solidFill>
                  <a:schemeClr val="tx1"/>
                </a:solidFill>
                <a:effectLst/>
                <a:latin typeface="+mn-lt"/>
                <a:ea typeface="+mn-ea"/>
                <a:cs typeface="+mn-cs"/>
              </a:rPr>
              <a:t>hyperfiltration</a:t>
            </a:r>
            <a:r>
              <a:rPr lang="en-US" sz="1200" kern="1200" dirty="0" smtClean="0">
                <a:solidFill>
                  <a:schemeClr val="tx1"/>
                </a:solidFill>
                <a:effectLst/>
                <a:latin typeface="+mn-lt"/>
                <a:ea typeface="+mn-ea"/>
                <a:cs typeface="+mn-cs"/>
              </a:rPr>
              <a:t> and eventual damage and fatigue of remaining nephrons.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Factors that have been associated with increased risk of developing chronic kidney disease after an episode of acute kidney injury include diabetes, hypertension, dehydration (for example, from a GI illness), sepsis, pre-existing kidney dysfunction, multiple organ failure, and advanced age.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discussed, advanced age is a significant risk factor for acute kidney injury, with a recent analysis showing that 72% of elderly who have an episode of acute kidney injury develop chronic kidney disease within 2 years.</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14</a:t>
            </a:fld>
            <a:endParaRPr lang="en-US"/>
          </a:p>
        </p:txBody>
      </p:sp>
    </p:spTree>
    <p:extLst>
      <p:ext uri="{BB962C8B-B14F-4D97-AF65-F5344CB8AC3E}">
        <p14:creationId xmlns:p14="http://schemas.microsoft.com/office/powerpoint/2010/main" val="516253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avoidable episode of acute kidney injury is also a burden to the healthcare system and a predictor of mortality.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has been shown that patients with acute kidney injury have hospital stays that are 3.5 days longer than other patients and an episode of acute kidney injury increases total cost of care by up to $22,000.</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 approximately three fold higher risk of death is associated with acute kidney injury.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15</a:t>
            </a:fld>
            <a:endParaRPr lang="en-US"/>
          </a:p>
        </p:txBody>
      </p:sp>
    </p:spTree>
    <p:extLst>
      <p:ext uri="{BB962C8B-B14F-4D97-AF65-F5344CB8AC3E}">
        <p14:creationId xmlns:p14="http://schemas.microsoft.com/office/powerpoint/2010/main" val="3330237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noted previously chronic kidney disease is a strong factor for acute kidney injury. Depending on the practice setting serum creatinine with an estimate of kidney function may or may not be available.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However, using a patient’s medication, list a clinician can reasonably evaluate the risk or presence of CKD. For example, a typical medication profile for a patient with CKD may include angiotensin-converting-enzyme inhibitors, or angiotensin receptor blockers, phosphate binders, vitamin D analogs, </a:t>
            </a:r>
            <a:r>
              <a:rPr lang="en-US" sz="1200" kern="1200" dirty="0" err="1" smtClean="0">
                <a:solidFill>
                  <a:schemeClr val="tx1"/>
                </a:solidFill>
                <a:effectLst/>
                <a:latin typeface="+mn-lt"/>
                <a:ea typeface="+mn-ea"/>
                <a:cs typeface="+mn-cs"/>
              </a:rPr>
              <a:t>calcimimetics</a:t>
            </a:r>
            <a:r>
              <a:rPr lang="en-US" sz="1200" kern="1200" dirty="0" smtClean="0">
                <a:solidFill>
                  <a:schemeClr val="tx1"/>
                </a:solidFill>
                <a:effectLst/>
                <a:latin typeface="+mn-lt"/>
                <a:ea typeface="+mn-ea"/>
                <a:cs typeface="+mn-cs"/>
              </a:rPr>
              <a:t>, or erythropoiesis-stimulating agents.</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16</a:t>
            </a:fld>
            <a:endParaRPr lang="en-US"/>
          </a:p>
        </p:txBody>
      </p:sp>
    </p:spTree>
    <p:extLst>
      <p:ext uri="{BB962C8B-B14F-4D97-AF65-F5344CB8AC3E}">
        <p14:creationId xmlns:p14="http://schemas.microsoft.com/office/powerpoint/2010/main" val="2131843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let’s pause a moment for a question. Which of the following is true of angiotensin-converting-enzyme inhibitor and angiotensin receptor blocker effects on kidney hemodynamics?</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17</a:t>
            </a:fld>
            <a:endParaRPr lang="en-US"/>
          </a:p>
        </p:txBody>
      </p:sp>
    </p:spTree>
    <p:extLst>
      <p:ext uri="{BB962C8B-B14F-4D97-AF65-F5344CB8AC3E}">
        <p14:creationId xmlns:p14="http://schemas.microsoft.com/office/powerpoint/2010/main" val="2497174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answer here would be A and C. By inhibiting the Renin-angiotensin-aldosterone-system, these agents dilate the efferent arteriole and reduce </a:t>
            </a:r>
            <a:r>
              <a:rPr lang="en-US" sz="1200" kern="1200" dirty="0" err="1" smtClean="0">
                <a:solidFill>
                  <a:schemeClr val="tx1"/>
                </a:solidFill>
                <a:effectLst/>
                <a:latin typeface="+mn-lt"/>
                <a:ea typeface="+mn-ea"/>
                <a:cs typeface="+mn-cs"/>
              </a:rPr>
              <a:t>intraglomerular</a:t>
            </a:r>
            <a:r>
              <a:rPr lang="en-US" sz="1200" kern="1200" dirty="0" smtClean="0">
                <a:solidFill>
                  <a:schemeClr val="tx1"/>
                </a:solidFill>
                <a:effectLst/>
                <a:latin typeface="+mn-lt"/>
                <a:ea typeface="+mn-ea"/>
                <a:cs typeface="+mn-cs"/>
              </a:rPr>
              <a:t> capillary pressure. Direct renin inhibitors such as </a:t>
            </a:r>
            <a:r>
              <a:rPr lang="en-US" sz="1200" kern="1200" dirty="0" err="1" smtClean="0">
                <a:solidFill>
                  <a:schemeClr val="tx1"/>
                </a:solidFill>
                <a:effectLst/>
                <a:latin typeface="+mn-lt"/>
                <a:ea typeface="+mn-ea"/>
                <a:cs typeface="+mn-cs"/>
              </a:rPr>
              <a:t>aliskiren</a:t>
            </a:r>
            <a:r>
              <a:rPr lang="en-US" sz="1200" kern="1200" dirty="0" smtClean="0">
                <a:solidFill>
                  <a:schemeClr val="tx1"/>
                </a:solidFill>
                <a:effectLst/>
                <a:latin typeface="+mn-lt"/>
                <a:ea typeface="+mn-ea"/>
                <a:cs typeface="+mn-cs"/>
              </a:rPr>
              <a:t> would have the same effect.</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18</a:t>
            </a:fld>
            <a:endParaRPr lang="en-US"/>
          </a:p>
        </p:txBody>
      </p:sp>
    </p:spTree>
    <p:extLst>
      <p:ext uri="{BB962C8B-B14F-4D97-AF65-F5344CB8AC3E}">
        <p14:creationId xmlns:p14="http://schemas.microsoft.com/office/powerpoint/2010/main" val="27452619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let’s walk through another patient scenario: A 68-year-old patient presents to your pharmacy with a 2-day history of severe diarrhea from an enterovirus she got after taking care of her grandchild. She continued to take all of her medications. She has a long past medical history of poorly-controlled hypertension and diabetes. Medications on her profile include </a:t>
            </a:r>
            <a:r>
              <a:rPr lang="en-US" sz="1200" kern="1200" dirty="0" err="1" smtClean="0">
                <a:solidFill>
                  <a:schemeClr val="tx1"/>
                </a:solidFill>
                <a:effectLst/>
                <a:latin typeface="+mn-lt"/>
                <a:ea typeface="+mn-ea"/>
                <a:cs typeface="+mn-cs"/>
              </a:rPr>
              <a:t>lisinopril</a:t>
            </a:r>
            <a:r>
              <a:rPr lang="en-US" sz="1200" kern="1200" dirty="0" smtClean="0">
                <a:solidFill>
                  <a:schemeClr val="tx1"/>
                </a:solidFill>
                <a:effectLst/>
                <a:latin typeface="+mn-lt"/>
                <a:ea typeface="+mn-ea"/>
                <a:cs typeface="+mn-cs"/>
              </a:rPr>
              <a:t> 20 mg once daily and furosemide 40 mg twice daily.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19</a:t>
            </a:fld>
            <a:endParaRPr lang="en-US"/>
          </a:p>
        </p:txBody>
      </p:sp>
    </p:spTree>
    <p:extLst>
      <p:ext uri="{BB962C8B-B14F-4D97-AF65-F5344CB8AC3E}">
        <p14:creationId xmlns:p14="http://schemas.microsoft.com/office/powerpoint/2010/main" val="37635167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the question is: Why would diuretic use increase her risk of developing acute kidney injury?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20</a:t>
            </a:fld>
            <a:endParaRPr lang="en-US"/>
          </a:p>
        </p:txBody>
      </p:sp>
    </p:spTree>
    <p:extLst>
      <p:ext uri="{BB962C8B-B14F-4D97-AF65-F5344CB8AC3E}">
        <p14:creationId xmlns:p14="http://schemas.microsoft.com/office/powerpoint/2010/main" val="14580834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answer here would be C. It promotes intravascular volume depletion. Although this is a desired pharmacologic action of the loop diuretic, in the face of volume depletion from an acute GI infection —and with her pre-existing disease states and angiotensin-converting-enzyme inhibitor use—this would put her at high risk for community-acquired acute kidney injury. This would be a patient that should be counseled on this risk and advised not to use NSAIDs. A good counseling point for this type of patient would be to advise them to contact their primary care provider if they cannot maintain normal oral fluid intake for 24-48 hours.</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21</a:t>
            </a:fld>
            <a:endParaRPr lang="en-US"/>
          </a:p>
        </p:txBody>
      </p:sp>
    </p:spTree>
    <p:extLst>
      <p:ext uri="{BB962C8B-B14F-4D97-AF65-F5344CB8AC3E}">
        <p14:creationId xmlns:p14="http://schemas.microsoft.com/office/powerpoint/2010/main" val="758305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objectives of this presentation are to review anatomic and physiological modulation of blood flow through the kidneys, known as renal hemodynamics. We will explore how medications that affect renal hemodynamics can increase the risk of community-acquired acute kidney injury, especially with concomitant use of NSAIDs. We will be working with clinical and medication data to help identify patients at risk for acute kidney injury who would benefit from NSAID avoidance counseling by a pharmacist.</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a:t>
            </a:fld>
            <a:endParaRPr lang="en-US"/>
          </a:p>
        </p:txBody>
      </p:sp>
    </p:spTree>
    <p:extLst>
      <p:ext uri="{BB962C8B-B14F-4D97-AF65-F5344CB8AC3E}">
        <p14:creationId xmlns:p14="http://schemas.microsoft.com/office/powerpoint/2010/main" val="11289120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NSAIDs can be described as a wolf in sheep’s clothing because they are widely available, have widespread direct-to-consumer advertising and are available in large quantities over the counter.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has been estimated that 36 million, or approximately 10%, of Americans use over-the-counter analgesics on a daily basis. Importantly, NSAID use may not be captured on medication review because they are over the counter.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discussed previously, these highly accessible medications may seem innocuous but carry a significant risk of disrupting blood flow to the kidneys and can precipitate acute kidney injury in high-risk patients.</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22</a:t>
            </a:fld>
            <a:endParaRPr lang="en-US"/>
          </a:p>
        </p:txBody>
      </p:sp>
    </p:spTree>
    <p:extLst>
      <p:ext uri="{BB962C8B-B14F-4D97-AF65-F5344CB8AC3E}">
        <p14:creationId xmlns:p14="http://schemas.microsoft.com/office/powerpoint/2010/main" val="15082598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seen in the animation you viewed, NSAIDs Inhibit prostaglandin synthesis, resulting in constriction of the afferent arteriole and decreased pressure in the glomerulus.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NSAIDS are responsible for  about 37% of drug-induced acute kidney injury cases, and the use of NSAIDS increases the risk of acute kidney injury by up to 58% in patients older than 65, a population we have already described as high risk for community-acquired  acute kidney injury.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Dose relationships between NSAIDs and acute kidney injury are hard to capture due to over the counter use that is not well-documented. However, some data have shown that doses of ibuprofen greater than 1,200 mg/day are associated with higher risk of community-acquired acute kidney injury.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It is important to note that COX-2 inhibitors are associated with a similar kidney risk profile as NSAIDS and do not offer a safety advantage.</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23</a:t>
            </a:fld>
            <a:endParaRPr lang="en-US"/>
          </a:p>
        </p:txBody>
      </p:sp>
    </p:spTree>
    <p:extLst>
      <p:ext uri="{BB962C8B-B14F-4D97-AF65-F5344CB8AC3E}">
        <p14:creationId xmlns:p14="http://schemas.microsoft.com/office/powerpoint/2010/main" val="12606740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alluded to throughout this program, the use of multiple medications that affect renal hemodynamics and reduce glomerular capillary pressure can confer a high risk of community-acquired acute kidney injury.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Ultimately, agents that inhibit the Renin-angiotensin-aldosterone-system vasodilate the efferent arteriole, the diuretic decreases blood volume, limiting perfusion. The addition of the NSAID prevents vasodilatation of the afferent arteriole. There is very little perfusion within the glomerulus leading to reduced glomerular pressure, reduced filtration, and acute kidney injury. </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24</a:t>
            </a:fld>
            <a:endParaRPr lang="en-US"/>
          </a:p>
        </p:txBody>
      </p:sp>
    </p:spTree>
    <p:extLst>
      <p:ext uri="{BB962C8B-B14F-4D97-AF65-F5344CB8AC3E}">
        <p14:creationId xmlns:p14="http://schemas.microsoft.com/office/powerpoint/2010/main" val="1757988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let’s wrap up with a last case: The patient is a 56-year-old man who was discharged this morning from the hospital for volume overload and decompensated congestive heart failure. He had gained 10 kg in the past 2 weeks and had 4+ pitting edema on his legs when he was admitted. His medications on admission included </a:t>
            </a:r>
            <a:r>
              <a:rPr lang="en-US" sz="1200" kern="1200" dirty="0" err="1" smtClean="0">
                <a:solidFill>
                  <a:schemeClr val="tx1"/>
                </a:solidFill>
                <a:effectLst/>
                <a:latin typeface="+mn-lt"/>
                <a:ea typeface="+mn-ea"/>
                <a:cs typeface="+mn-cs"/>
              </a:rPr>
              <a:t>lisinopril</a:t>
            </a:r>
            <a:r>
              <a:rPr lang="en-US" sz="1200" kern="1200" dirty="0" smtClean="0">
                <a:solidFill>
                  <a:schemeClr val="tx1"/>
                </a:solidFill>
                <a:effectLst/>
                <a:latin typeface="+mn-lt"/>
                <a:ea typeface="+mn-ea"/>
                <a:cs typeface="+mn-cs"/>
              </a:rPr>
              <a:t> 40 mg orally once daily, metoprolol succinate 200 mg once daily, and furosemide 40 mg twice daily. Two days before admission, he started taking ibuprofen for the neck pain he developed from sleeping in his living room chair.</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Pertinent laboratory data on admission include a greater than 50% increase in serum creatinine, from 1.93 mg/</a:t>
            </a:r>
            <a:r>
              <a:rPr lang="en-US" sz="1200" kern="1200" dirty="0" err="1" smtClean="0">
                <a:solidFill>
                  <a:schemeClr val="tx1"/>
                </a:solidFill>
                <a:effectLst/>
                <a:latin typeface="+mn-lt"/>
                <a:ea typeface="+mn-ea"/>
                <a:cs typeface="+mn-cs"/>
              </a:rPr>
              <a:t>dL</a:t>
            </a:r>
            <a:r>
              <a:rPr lang="en-US" sz="1200" kern="1200" dirty="0" smtClean="0">
                <a:solidFill>
                  <a:schemeClr val="tx1"/>
                </a:solidFill>
                <a:effectLst/>
                <a:latin typeface="+mn-lt"/>
                <a:ea typeface="+mn-ea"/>
                <a:cs typeface="+mn-cs"/>
              </a:rPr>
              <a:t> to 3.21 mg/</a:t>
            </a:r>
            <a:r>
              <a:rPr lang="en-US" sz="1200" kern="1200" dirty="0" err="1" smtClean="0">
                <a:solidFill>
                  <a:schemeClr val="tx1"/>
                </a:solidFill>
                <a:effectLst/>
                <a:latin typeface="+mn-lt"/>
                <a:ea typeface="+mn-ea"/>
                <a:cs typeface="+mn-cs"/>
              </a:rPr>
              <a:t>dL</a:t>
            </a:r>
            <a:r>
              <a:rPr lang="en-US" sz="1200" kern="1200" dirty="0" smtClean="0">
                <a:solidFill>
                  <a:schemeClr val="tx1"/>
                </a:solidFill>
                <a:effectLst/>
                <a:latin typeface="+mn-lt"/>
                <a:ea typeface="+mn-ea"/>
                <a:cs typeface="+mn-cs"/>
              </a:rPr>
              <a:t>, and elevated potassium.  His blood pressure on admission was 100/60 mm/Hg.</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25</a:t>
            </a:fld>
            <a:endParaRPr lang="en-US"/>
          </a:p>
        </p:txBody>
      </p:sp>
    </p:spTree>
    <p:extLst>
      <p:ext uri="{BB962C8B-B14F-4D97-AF65-F5344CB8AC3E}">
        <p14:creationId xmlns:p14="http://schemas.microsoft.com/office/powerpoint/2010/main" val="4574230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Which of the following factors likely contributed to the patient’s acute rise in serum creatinine?</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26</a:t>
            </a:fld>
            <a:endParaRPr lang="en-US"/>
          </a:p>
        </p:txBody>
      </p:sp>
    </p:spTree>
    <p:extLst>
      <p:ext uri="{BB962C8B-B14F-4D97-AF65-F5344CB8AC3E}">
        <p14:creationId xmlns:p14="http://schemas.microsoft.com/office/powerpoint/2010/main" val="40992892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the answers here would be all of the above: Decompensated CHF will result in poor cardiac output and decreased perfusion to kidney. Lisinopril will dilate the efferent arteriole.  Furosemide will decrease perfusion to the kidney. And ibuprofen, which was the last insult, results in constriction of the afferent arteriole. Collectively, these comprise a constellation of mechanisms disrupting renal hemodynamics leading to acute kidney injury.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27</a:t>
            </a:fld>
            <a:endParaRPr lang="en-US"/>
          </a:p>
        </p:txBody>
      </p:sp>
    </p:spTree>
    <p:extLst>
      <p:ext uri="{BB962C8B-B14F-4D97-AF65-F5344CB8AC3E}">
        <p14:creationId xmlns:p14="http://schemas.microsoft.com/office/powerpoint/2010/main" val="25444037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At the beginning of this program we set some objectives to provide tools for the clinician to help raise awareness of the risk of developing acute kidney injury through the inappropriate use of over the counter NSAIDS; to advise patients on safe alternatives for pain relief; and to educate patients on why they are at high risk and promote kidney disease screening and education.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More information on kidney disease can be found at the National Kidney Disease Education of the National Institutes of Health at nkdep.nih.gov.</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28</a:t>
            </a:fld>
            <a:endParaRPr lang="en-US"/>
          </a:p>
        </p:txBody>
      </p:sp>
    </p:spTree>
    <p:extLst>
      <p:ext uri="{BB962C8B-B14F-4D97-AF65-F5344CB8AC3E}">
        <p14:creationId xmlns:p14="http://schemas.microsoft.com/office/powerpoint/2010/main" val="4234631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program offers several meaningful benefits to pharmacists and other healthcare providers practicing in outpatient settings. NSAID avoidance counseling gives the practitioner an opportunity to discuss kidney risks associated with medications and direct the patient to safer alternatives. NSAID avoidance education can be initiated with data available to most practitioners. While discussing NSAIDs and the risk of acute kidney injury may seem small in scope, the American Board of Internal Medicine has identified over the counter NSAID use as a target for their Choosing Wisely campaign, which is endorsed by the American Society of Nephrology.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3</a:t>
            </a:fld>
            <a:endParaRPr lang="en-US"/>
          </a:p>
        </p:txBody>
      </p:sp>
    </p:spTree>
    <p:extLst>
      <p:ext uri="{BB962C8B-B14F-4D97-AF65-F5344CB8AC3E}">
        <p14:creationId xmlns:p14="http://schemas.microsoft.com/office/powerpoint/2010/main" val="3716183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Community-acquired acute kidney injury is defined as an episode of kidney injury developing outside the hospital setting. Community-acquired acute kidney injury is usually the result of a constellation of events that may include one or all of the following: prescription medications that affect renal hemodynamics, acute dehydration or over-diuresis and over the counter NSAID use.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Community-acquired acute kidney injury is characterized by a rapid loss of kidney function typically defined by an absolute or percent increase in serum creatinine. Because of the rapidity with which the kidney function decreases, patients can experience more symptoms than chronic kidney disease, such as accumulation of nitrogenous wastes, disruption of electrolyte homeostasis, such as a rapid rise in potassium and metabolic acidosis.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Early symptoms that could inform clinicians about impending community-acquired acute kidney injury include fatigue, reduced urine output, and notable peripheral edema.</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4</a:t>
            </a:fld>
            <a:endParaRPr lang="en-US"/>
          </a:p>
        </p:txBody>
      </p:sp>
    </p:spTree>
    <p:extLst>
      <p:ext uri="{BB962C8B-B14F-4D97-AF65-F5344CB8AC3E}">
        <p14:creationId xmlns:p14="http://schemas.microsoft.com/office/powerpoint/2010/main" val="2111877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why is acute kidney injury awareness important for the practicing outpatient clinician? Drug-induced acute kidney injury accounts for nearly 20% of acute kidney injury hospital admissions from the outpatient setting.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Importantly, in patients greater than 60 years old, there is up to an 8-fold increase in community-acquired acute kidney injury. Thus, this population would be considered high risk and should be targeted for NSAID avoidance education.</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5</a:t>
            </a:fld>
            <a:endParaRPr lang="en-US"/>
          </a:p>
        </p:txBody>
      </p:sp>
    </p:spTree>
    <p:extLst>
      <p:ext uri="{BB962C8B-B14F-4D97-AF65-F5344CB8AC3E}">
        <p14:creationId xmlns:p14="http://schemas.microsoft.com/office/powerpoint/2010/main" val="2694867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 what are strategies to identify patients at high risk for community-acquired acute kidney injury?</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Notably, high risk patients would include anyone with preexisting disease states that are associated with decreased perfusion to the kidney such as chronic kidney disease, heart failure, severe liver disease, or renal artery disease. It has been noted that these types of patients are at especially high risk in the immediate period following hospital discharge.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From a medication standpoint, any type of medication that affects blood flow through the kidney, such as an angiotensin-converting-enzyme inhibitor, angiotensin receptor blocker, diuretics and NSAIDs can predispose high risk patients to acute kidney injury, especially when patients are faced with an </a:t>
            </a:r>
            <a:r>
              <a:rPr lang="en-US" sz="1200" kern="1200" dirty="0" err="1" smtClean="0">
                <a:solidFill>
                  <a:schemeClr val="tx1"/>
                </a:solidFill>
                <a:effectLst/>
                <a:latin typeface="+mn-lt"/>
                <a:ea typeface="+mn-ea"/>
                <a:cs typeface="+mn-cs"/>
              </a:rPr>
              <a:t>intercurrent</a:t>
            </a:r>
            <a:r>
              <a:rPr lang="en-US" sz="1200" kern="1200" dirty="0" smtClean="0">
                <a:solidFill>
                  <a:schemeClr val="tx1"/>
                </a:solidFill>
                <a:effectLst/>
                <a:latin typeface="+mn-lt"/>
                <a:ea typeface="+mn-ea"/>
                <a:cs typeface="+mn-cs"/>
              </a:rPr>
              <a:t> illness or medications that induce volume depletion, such as GI illness or overuse of diuretics.</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6</a:t>
            </a:fld>
            <a:endParaRPr lang="en-US"/>
          </a:p>
        </p:txBody>
      </p:sp>
    </p:spTree>
    <p:extLst>
      <p:ext uri="{BB962C8B-B14F-4D97-AF65-F5344CB8AC3E}">
        <p14:creationId xmlns:p14="http://schemas.microsoft.com/office/powerpoint/2010/main" val="1825081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following animation illustrates how NSAIDs alter normal kidney function.</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7</a:t>
            </a:fld>
            <a:endParaRPr lang="en-US"/>
          </a:p>
        </p:txBody>
      </p:sp>
    </p:spTree>
    <p:extLst>
      <p:ext uri="{BB962C8B-B14F-4D97-AF65-F5344CB8AC3E}">
        <p14:creationId xmlns:p14="http://schemas.microsoft.com/office/powerpoint/2010/main" val="2442492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To apply renal hemodynamics to patient care, here’s a first case to consider. A patient comes in for a refill for levofloxacin for spontaneous bacterial peritonitis prophylaxis.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His current medication profile includes: </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Lisinopril 20 mg daily</a:t>
            </a:r>
          </a:p>
          <a:p>
            <a:pPr marL="171450" indent="-171450">
              <a:buFont typeface="Arial" panose="020B0604020202020204" pitchFamily="34" charset="0"/>
              <a:buChar char="•"/>
            </a:pPr>
            <a:r>
              <a:rPr lang="en-US" sz="1200" kern="1200" dirty="0" err="1" smtClean="0">
                <a:solidFill>
                  <a:schemeClr val="tx1"/>
                </a:solidFill>
                <a:effectLst/>
                <a:latin typeface="+mn-lt"/>
                <a:ea typeface="+mn-ea"/>
                <a:cs typeface="+mn-cs"/>
              </a:rPr>
              <a:t>Spironolatone</a:t>
            </a:r>
            <a:r>
              <a:rPr lang="en-US" sz="1200" kern="1200" dirty="0" smtClean="0">
                <a:solidFill>
                  <a:schemeClr val="tx1"/>
                </a:solidFill>
                <a:effectLst/>
                <a:latin typeface="+mn-lt"/>
                <a:ea typeface="+mn-ea"/>
                <a:cs typeface="+mn-cs"/>
              </a:rPr>
              <a:t> 50 mg daily</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Lactulose 30 cc  four times daily</a:t>
            </a:r>
          </a:p>
          <a:p>
            <a:pPr marL="171450" indent="-171450">
              <a:buFont typeface="Arial" panose="020B0604020202020204" pitchFamily="34" charset="0"/>
              <a:buChar char="•"/>
            </a:pPr>
            <a:r>
              <a:rPr lang="en-US" sz="1200" kern="1200" dirty="0" err="1" smtClean="0">
                <a:solidFill>
                  <a:schemeClr val="tx1"/>
                </a:solidFill>
                <a:effectLst/>
                <a:latin typeface="+mn-lt"/>
                <a:ea typeface="+mn-ea"/>
                <a:cs typeface="+mn-cs"/>
              </a:rPr>
              <a:t>Rifaximin</a:t>
            </a:r>
            <a:r>
              <a:rPr lang="en-US" sz="1200" kern="1200" dirty="0" smtClean="0">
                <a:solidFill>
                  <a:schemeClr val="tx1"/>
                </a:solidFill>
                <a:effectLst/>
                <a:latin typeface="+mn-lt"/>
                <a:ea typeface="+mn-ea"/>
                <a:cs typeface="+mn-cs"/>
              </a:rPr>
              <a:t> 550 mg twice daily, and</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Gabapentin 300 mg three times daily</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9</a:t>
            </a:fld>
            <a:endParaRPr lang="en-US"/>
          </a:p>
        </p:txBody>
      </p:sp>
    </p:spTree>
    <p:extLst>
      <p:ext uri="{BB962C8B-B14F-4D97-AF65-F5344CB8AC3E}">
        <p14:creationId xmlns:p14="http://schemas.microsoft.com/office/powerpoint/2010/main" val="34551434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Which of the following medications indicate that the patient is likely at high risk for AKI? Choose all that apply:</a:t>
            </a:r>
          </a:p>
          <a:p>
            <a:r>
              <a:rPr lang="en-US" sz="1200" kern="1200" dirty="0" smtClean="0">
                <a:solidFill>
                  <a:schemeClr val="tx1"/>
                </a:solidFill>
                <a:effectLst/>
                <a:latin typeface="+mn-lt"/>
                <a:ea typeface="+mn-ea"/>
                <a:cs typeface="+mn-cs"/>
              </a:rPr>
              <a:t> </a:t>
            </a:r>
          </a:p>
          <a:p>
            <a:pPr marL="228600" indent="-228600">
              <a:buFont typeface="+mj-lt"/>
              <a:buAutoNum type="arabicPeriod"/>
            </a:pPr>
            <a:r>
              <a:rPr lang="en-US" sz="1200" kern="1200" dirty="0" smtClean="0">
                <a:solidFill>
                  <a:schemeClr val="tx1"/>
                </a:solidFill>
                <a:effectLst/>
                <a:latin typeface="+mn-lt"/>
                <a:ea typeface="+mn-ea"/>
                <a:cs typeface="+mn-cs"/>
              </a:rPr>
              <a:t>Lactulose</a:t>
            </a:r>
          </a:p>
          <a:p>
            <a:pPr marL="228600" indent="-228600">
              <a:buFont typeface="+mj-lt"/>
              <a:buAutoNum type="arabicPeriod"/>
            </a:pPr>
            <a:r>
              <a:rPr lang="en-US" sz="1200" kern="1200" dirty="0" err="1" smtClean="0">
                <a:solidFill>
                  <a:schemeClr val="tx1"/>
                </a:solidFill>
                <a:effectLst/>
                <a:latin typeface="+mn-lt"/>
                <a:ea typeface="+mn-ea"/>
                <a:cs typeface="+mn-cs"/>
              </a:rPr>
              <a:t>Rifaximin</a:t>
            </a:r>
            <a:endParaRPr lang="en-US" sz="1200" kern="1200" dirty="0" smtClean="0">
              <a:solidFill>
                <a:schemeClr val="tx1"/>
              </a:solidFill>
              <a:effectLst/>
              <a:latin typeface="+mn-lt"/>
              <a:ea typeface="+mn-ea"/>
              <a:cs typeface="+mn-cs"/>
            </a:endParaRPr>
          </a:p>
          <a:p>
            <a:pPr marL="228600" indent="-228600">
              <a:buFont typeface="+mj-lt"/>
              <a:buAutoNum type="arabicPeriod"/>
            </a:pPr>
            <a:r>
              <a:rPr lang="en-US" sz="1200" kern="1200" dirty="0" smtClean="0">
                <a:solidFill>
                  <a:schemeClr val="tx1"/>
                </a:solidFill>
                <a:effectLst/>
                <a:latin typeface="+mn-lt"/>
                <a:ea typeface="+mn-ea"/>
                <a:cs typeface="+mn-cs"/>
              </a:rPr>
              <a:t>Levofloxacin for SBP prophylaxis</a:t>
            </a:r>
          </a:p>
          <a:p>
            <a:pPr marL="228600" indent="-228600">
              <a:buFont typeface="+mj-lt"/>
              <a:buAutoNum type="arabicPeriod"/>
            </a:pPr>
            <a:r>
              <a:rPr lang="en-US" sz="1200" kern="1200" dirty="0" smtClean="0">
                <a:solidFill>
                  <a:schemeClr val="tx1"/>
                </a:solidFill>
                <a:effectLst/>
                <a:latin typeface="+mn-lt"/>
                <a:ea typeface="+mn-ea"/>
                <a:cs typeface="+mn-cs"/>
              </a:rPr>
              <a:t>Lisinopril</a:t>
            </a:r>
            <a:endParaRPr lang="en-US" dirty="0"/>
          </a:p>
        </p:txBody>
      </p:sp>
      <p:sp>
        <p:nvSpPr>
          <p:cNvPr id="4" name="Slide Number Placeholder 3"/>
          <p:cNvSpPr>
            <a:spLocks noGrp="1"/>
          </p:cNvSpPr>
          <p:nvPr>
            <p:ph type="sldNum" sz="quarter" idx="10"/>
          </p:nvPr>
        </p:nvSpPr>
        <p:spPr/>
        <p:txBody>
          <a:bodyPr/>
          <a:lstStyle/>
          <a:p>
            <a:fld id="{E923D200-EFF1-4BC9-9FCB-02CAADD42114}" type="slidenum">
              <a:rPr lang="en-US" smtClean="0"/>
              <a:t>10</a:t>
            </a:fld>
            <a:endParaRPr lang="en-US"/>
          </a:p>
        </p:txBody>
      </p:sp>
    </p:spTree>
    <p:extLst>
      <p:ext uri="{BB962C8B-B14F-4D97-AF65-F5344CB8AC3E}">
        <p14:creationId xmlns:p14="http://schemas.microsoft.com/office/powerpoint/2010/main" val="35385416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4281"/>
            <a:ext cx="10972800" cy="769441"/>
          </a:xfrm>
        </p:spPr>
        <p:txBody>
          <a:bodyPr anchor="b">
            <a:spAutoFit/>
          </a:bodyPr>
          <a:lstStyle>
            <a:lvl1pPr algn="ctr">
              <a:defRPr>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13048"/>
            <a:ext cx="85344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2" descr="F:\downloads\working\NIDDK Powerpoint Template\niddk\2013\NIH_NIDDK_Master_Logo\NIH_NIDDK_Master_Logo_Whit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1" y="274321"/>
            <a:ext cx="3901017" cy="6524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Z:\ G R A P H I C  E L E M E N T S\Logos\DHHS\GIF PNG files\DHHS logo black.png"/>
          <p:cNvPicPr>
            <a:picLocks noChangeAspect="1" noChangeArrowheads="1"/>
          </p:cNvPicPr>
          <p:nvPr/>
        </p:nvPicPr>
        <p:blipFill>
          <a:blip r:embed="rId3" cstate="print"/>
          <a:srcRect/>
          <a:stretch>
            <a:fillRect/>
          </a:stretch>
        </p:blipFill>
        <p:spPr bwMode="auto">
          <a:xfrm>
            <a:off x="7315200" y="5723031"/>
            <a:ext cx="1097280" cy="845747"/>
          </a:xfrm>
          <a:prstGeom prst="rect">
            <a:avLst/>
          </a:prstGeom>
          <a:noFill/>
        </p:spPr>
      </p:pic>
      <p:pic>
        <p:nvPicPr>
          <p:cNvPr id="9" name="Picture 2" descr="Z:\ G R A P H I C  E L E M E N T S\Logos\niddk\2013\NIH_NIDDK_Master_Logo\NIH_NIDDK_Master_Logo_2Color copy.png"/>
          <p:cNvPicPr>
            <a:picLocks noChangeAspect="1" noChangeArrowheads="1"/>
          </p:cNvPicPr>
          <p:nvPr/>
        </p:nvPicPr>
        <p:blipFill>
          <a:blip r:embed="rId4" cstate="print"/>
          <a:srcRect/>
          <a:stretch>
            <a:fillRect/>
          </a:stretch>
        </p:blipFill>
        <p:spPr bwMode="auto">
          <a:xfrm>
            <a:off x="8534400" y="5891008"/>
            <a:ext cx="3048000" cy="509792"/>
          </a:xfrm>
          <a:prstGeom prst="rect">
            <a:avLst/>
          </a:prstGeom>
          <a:noFill/>
        </p:spPr>
      </p:pic>
    </p:spTree>
    <p:extLst>
      <p:ext uri="{BB962C8B-B14F-4D97-AF65-F5344CB8AC3E}">
        <p14:creationId xmlns:p14="http://schemas.microsoft.com/office/powerpoint/2010/main" val="285933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554480"/>
            <a:ext cx="6815667"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554480"/>
            <a:ext cx="4011084"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9F3A7-A62F-4CDA-B420-4FBBD41DADD3}" type="slidenum">
              <a:rPr lang="en-US" smtClean="0"/>
              <a:t>‹#›</a:t>
            </a:fld>
            <a:endParaRPr lang="en-US"/>
          </a:p>
        </p:txBody>
      </p:sp>
      <p:sp>
        <p:nvSpPr>
          <p:cNvPr id="8" name="Title 1"/>
          <p:cNvSpPr>
            <a:spLocks noGrp="1"/>
          </p:cNvSpPr>
          <p:nvPr>
            <p:ph type="title"/>
          </p:nvPr>
        </p:nvSpPr>
        <p:spPr>
          <a:xfrm>
            <a:off x="609600" y="137658"/>
            <a:ext cx="10972800" cy="914757"/>
          </a:xfrm>
        </p:spPr>
        <p:txBody>
          <a:bodyPr/>
          <a:lstStyle/>
          <a:p>
            <a:r>
              <a:rPr lang="en-US"/>
              <a:t>Click to edit Master title style</a:t>
            </a:r>
          </a:p>
        </p:txBody>
      </p:sp>
      <p:sp>
        <p:nvSpPr>
          <p:cNvPr id="9"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37006978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419225"/>
            <a:ext cx="7315200" cy="330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9F3A7-A62F-4CDA-B420-4FBBD41DADD3}" type="slidenum">
              <a:rPr lang="en-US" smtClean="0"/>
              <a:t>‹#›</a:t>
            </a:fld>
            <a:endParaRPr lang="en-US"/>
          </a:p>
        </p:txBody>
      </p:sp>
    </p:spTree>
    <p:extLst>
      <p:ext uri="{BB962C8B-B14F-4D97-AF65-F5344CB8AC3E}">
        <p14:creationId xmlns:p14="http://schemas.microsoft.com/office/powerpoint/2010/main" val="651426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554480"/>
            <a:ext cx="10972800" cy="42557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Tree>
    <p:extLst>
      <p:ext uri="{BB962C8B-B14F-4D97-AF65-F5344CB8AC3E}">
        <p14:creationId xmlns:p14="http://schemas.microsoft.com/office/powerpoint/2010/main" val="1347723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323975"/>
            <a:ext cx="2743200" cy="4802188"/>
          </a:xfrm>
        </p:spPr>
        <p:txBody>
          <a:bodyPr vert="eaVert"/>
          <a:lstStyle>
            <a:lvl1pPr>
              <a:defRPr>
                <a:solidFill>
                  <a:schemeClr val="tx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323975"/>
            <a:ext cx="8026400" cy="48021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Tree>
    <p:extLst>
      <p:ext uri="{BB962C8B-B14F-4D97-AF65-F5344CB8AC3E}">
        <p14:creationId xmlns:p14="http://schemas.microsoft.com/office/powerpoint/2010/main" val="2228482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2613662"/>
            <a:ext cx="9753600" cy="1630679"/>
          </a:xfrm>
          <a:prstGeom prst="rect">
            <a:avLst/>
          </a:prstGeom>
        </p:spPr>
      </p:pic>
    </p:spTree>
    <p:extLst>
      <p:ext uri="{BB962C8B-B14F-4D97-AF65-F5344CB8AC3E}">
        <p14:creationId xmlns:p14="http://schemas.microsoft.com/office/powerpoint/2010/main" val="40961136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81"/>
            <a:ext cx="10972800" cy="4525963"/>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1252601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81"/>
            <a:ext cx="10972800" cy="4525963"/>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934301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81"/>
            <a:ext cx="10972800" cy="4525963"/>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586798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81"/>
            <a:ext cx="10972800" cy="4525963"/>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51053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4281"/>
            <a:ext cx="10972800" cy="769441"/>
          </a:xfrm>
        </p:spPr>
        <p:txBody>
          <a:bodyPr anchor="b">
            <a:spAutoFit/>
          </a:bodyPr>
          <a:lstStyle>
            <a:lvl1pPr algn="ctr">
              <a:defRPr>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828800" y="3813048"/>
            <a:ext cx="8534400" cy="17526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7" name="Picture 2" descr="F:\downloads\working\NIDDK Powerpoint Template\niddk\2013\NIH_NIDDK_Master_Logo\NIH_NIDDK_Master_Logo_White.png"/>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1" y="274321"/>
            <a:ext cx="2926086" cy="65246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Z:\ G R A P H I C  E L E M E N T S\Logos\DHHS\GIF PNG files\DHHS logo black.png"/>
          <p:cNvPicPr>
            <a:picLocks noChangeAspect="1" noChangeArrowheads="1"/>
          </p:cNvPicPr>
          <p:nvPr/>
        </p:nvPicPr>
        <p:blipFill>
          <a:blip r:embed="rId3" cstate="print"/>
          <a:srcRect/>
          <a:stretch>
            <a:fillRect/>
          </a:stretch>
        </p:blipFill>
        <p:spPr bwMode="auto">
          <a:xfrm>
            <a:off x="7315200" y="5723031"/>
            <a:ext cx="823000" cy="843782"/>
          </a:xfrm>
          <a:prstGeom prst="rect">
            <a:avLst/>
          </a:prstGeom>
          <a:noFill/>
        </p:spPr>
      </p:pic>
      <p:pic>
        <p:nvPicPr>
          <p:cNvPr id="9" name="Picture 2" descr="Z:\ G R A P H I C  E L E M E N T S\Logos\niddk\2013\NIH_NIDDK_Master_Logo\NIH_NIDDK_Master_Logo_2Color copy.png"/>
          <p:cNvPicPr>
            <a:picLocks noChangeAspect="1" noChangeArrowheads="1"/>
          </p:cNvPicPr>
          <p:nvPr/>
        </p:nvPicPr>
        <p:blipFill>
          <a:blip r:embed="rId4" cstate="print"/>
          <a:srcRect/>
          <a:stretch>
            <a:fillRect/>
          </a:stretch>
        </p:blipFill>
        <p:spPr bwMode="auto">
          <a:xfrm>
            <a:off x="8534400" y="5891008"/>
            <a:ext cx="2286110" cy="511257"/>
          </a:xfrm>
          <a:prstGeom prst="rect">
            <a:avLst/>
          </a:prstGeom>
          <a:noFill/>
        </p:spPr>
      </p:pic>
    </p:spTree>
    <p:extLst>
      <p:ext uri="{BB962C8B-B14F-4D97-AF65-F5344CB8AC3E}">
        <p14:creationId xmlns:p14="http://schemas.microsoft.com/office/powerpoint/2010/main" val="725714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79"/>
            <a:ext cx="10972800" cy="4572000"/>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1083826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79"/>
            <a:ext cx="10972800" cy="4572000"/>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19103183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406901"/>
            <a:ext cx="10972800" cy="646331"/>
          </a:xfrm>
        </p:spPr>
        <p:txBody>
          <a:bodyPr wrap="square" anchor="b" anchorCtr="0">
            <a:spAutoFit/>
          </a:bodyPr>
          <a:lstStyle>
            <a:lvl1pPr algn="l">
              <a:defRPr sz="3600" b="0" cap="none">
                <a:solidFill>
                  <a:schemeClr val="tx2"/>
                </a:solidFill>
              </a:defRPr>
            </a:lvl1pPr>
          </a:lstStyle>
          <a:p>
            <a:r>
              <a:rPr lang="en-US" dirty="0"/>
              <a:t>Click to edit master title style</a:t>
            </a:r>
          </a:p>
        </p:txBody>
      </p:sp>
      <p:sp>
        <p:nvSpPr>
          <p:cNvPr id="3" name="Date Placeholder 3"/>
          <p:cNvSpPr>
            <a:spLocks noGrp="1"/>
          </p:cNvSpPr>
          <p:nvPr>
            <p:ph type="dt" sz="half" idx="10"/>
          </p:nvPr>
        </p:nvSpPr>
        <p:spPr>
          <a:xfrm>
            <a:off x="609600" y="6400414"/>
            <a:ext cx="2844800" cy="276999"/>
          </a:xfrm>
        </p:spPr>
        <p:txBody>
          <a:bodyPr/>
          <a:lstStyle/>
          <a:p>
            <a:endParaRPr lang="en-US"/>
          </a:p>
        </p:txBody>
      </p:sp>
      <p:sp>
        <p:nvSpPr>
          <p:cNvPr id="4" name="Footer Placeholder 4"/>
          <p:cNvSpPr>
            <a:spLocks noGrp="1"/>
          </p:cNvSpPr>
          <p:nvPr>
            <p:ph type="ftr" sz="quarter" idx="11"/>
          </p:nvPr>
        </p:nvSpPr>
        <p:spPr>
          <a:xfrm>
            <a:off x="4165600" y="6400414"/>
            <a:ext cx="3860800" cy="276999"/>
          </a:xfrm>
        </p:spPr>
        <p:txBody>
          <a:bodyPr/>
          <a:lstStyle/>
          <a:p>
            <a:endParaRPr lang="en-US"/>
          </a:p>
        </p:txBody>
      </p:sp>
      <p:sp>
        <p:nvSpPr>
          <p:cNvPr id="5" name="Slide Number Placeholder 5"/>
          <p:cNvSpPr>
            <a:spLocks noGrp="1"/>
          </p:cNvSpPr>
          <p:nvPr>
            <p:ph type="sldNum" sz="quarter" idx="12"/>
          </p:nvPr>
        </p:nvSpPr>
        <p:spPr>
          <a:xfrm>
            <a:off x="8737600" y="6400414"/>
            <a:ext cx="2844800" cy="276999"/>
          </a:xfrm>
        </p:spPr>
        <p:txBody>
          <a:bodyPr/>
          <a:lstStyle/>
          <a:p>
            <a:fld id="{2C5299C2-D760-415B-9EBD-51E1BADD5D6B}" type="slidenum">
              <a:rPr lang="en-US" smtClean="0"/>
              <a:t>‹#›</a:t>
            </a:fld>
            <a:endParaRPr lang="en-US"/>
          </a:p>
        </p:txBody>
      </p:sp>
    </p:spTree>
    <p:extLst>
      <p:ext uri="{BB962C8B-B14F-4D97-AF65-F5344CB8AC3E}">
        <p14:creationId xmlns:p14="http://schemas.microsoft.com/office/powerpoint/2010/main" val="25998288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554479"/>
            <a:ext cx="538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54479"/>
            <a:ext cx="538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9F3A7-A62F-4CDA-B420-4FBBD41DADD3}" type="slidenum">
              <a:rPr lang="en-US" smtClean="0"/>
              <a:t>‹#›</a:t>
            </a:fld>
            <a:endParaRPr lang="en-US"/>
          </a:p>
        </p:txBody>
      </p:sp>
      <p:sp>
        <p:nvSpPr>
          <p:cNvPr id="8"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2818299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54481"/>
            <a:ext cx="5386917" cy="461665"/>
          </a:xfrm>
        </p:spPr>
        <p:txBody>
          <a:bodyPr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020824"/>
            <a:ext cx="5386917" cy="4105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54481"/>
            <a:ext cx="5389033" cy="461665"/>
          </a:xfrm>
        </p:spPr>
        <p:txBody>
          <a:bodyPr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020824"/>
            <a:ext cx="5389033" cy="4105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9F3A7-A62F-4CDA-B420-4FBBD41DADD3}" type="slidenum">
              <a:rPr lang="en-US" smtClean="0"/>
              <a:t>‹#›</a:t>
            </a:fld>
            <a:endParaRPr lang="en-US"/>
          </a:p>
        </p:txBody>
      </p:sp>
      <p:sp>
        <p:nvSpPr>
          <p:cNvPr id="10"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1576703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9F3A7-A62F-4CDA-B420-4FBBD41DADD3}" type="slidenum">
              <a:rPr lang="en-US" smtClean="0"/>
              <a:t>‹#›</a:t>
            </a:fld>
            <a:endParaRPr lang="en-US"/>
          </a:p>
        </p:txBody>
      </p:sp>
      <p:sp>
        <p:nvSpPr>
          <p:cNvPr id="6" name="Content Placeholder 3"/>
          <p:cNvSpPr>
            <a:spLocks noGrp="1"/>
          </p:cNvSpPr>
          <p:nvPr>
            <p:ph sz="half" idx="2"/>
          </p:nvPr>
        </p:nvSpPr>
        <p:spPr>
          <a:xfrm>
            <a:off x="609600" y="2139696"/>
            <a:ext cx="5386917" cy="39867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5"/>
          <p:cNvSpPr>
            <a:spLocks noGrp="1"/>
          </p:cNvSpPr>
          <p:nvPr>
            <p:ph sz="quarter" idx="4"/>
          </p:nvPr>
        </p:nvSpPr>
        <p:spPr>
          <a:xfrm>
            <a:off x="6193368" y="2139696"/>
            <a:ext cx="5389033" cy="39867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p:cNvSpPr>
            <a:spLocks noGrp="1"/>
          </p:cNvSpPr>
          <p:nvPr>
            <p:ph type="body" idx="1"/>
          </p:nvPr>
        </p:nvSpPr>
        <p:spPr>
          <a:xfrm>
            <a:off x="609600" y="1554481"/>
            <a:ext cx="10972800" cy="584775"/>
          </a:xfrm>
        </p:spPr>
        <p:txBody>
          <a:bodyPr anchor="t">
            <a:sp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28705955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9F3A7-A62F-4CDA-B420-4FBBD41DADD3}" type="slidenum">
              <a:rPr lang="en-US" smtClean="0"/>
              <a:t>‹#›</a:t>
            </a:fld>
            <a:endParaRPr lang="en-US"/>
          </a:p>
        </p:txBody>
      </p:sp>
      <p:sp>
        <p:nvSpPr>
          <p:cNvPr id="6" name="Content Placeholder 3"/>
          <p:cNvSpPr>
            <a:spLocks noGrp="1"/>
          </p:cNvSpPr>
          <p:nvPr>
            <p:ph sz="half" idx="2"/>
          </p:nvPr>
        </p:nvSpPr>
        <p:spPr>
          <a:xfrm>
            <a:off x="609600" y="2633472"/>
            <a:ext cx="5386917" cy="34930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5"/>
          <p:cNvSpPr>
            <a:spLocks noGrp="1"/>
          </p:cNvSpPr>
          <p:nvPr>
            <p:ph sz="quarter" idx="4"/>
          </p:nvPr>
        </p:nvSpPr>
        <p:spPr>
          <a:xfrm>
            <a:off x="6193368" y="2633472"/>
            <a:ext cx="5389033" cy="34930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p:cNvSpPr>
            <a:spLocks noGrp="1"/>
          </p:cNvSpPr>
          <p:nvPr>
            <p:ph type="body" idx="1"/>
          </p:nvPr>
        </p:nvSpPr>
        <p:spPr>
          <a:xfrm>
            <a:off x="609600" y="1554480"/>
            <a:ext cx="10972800" cy="584775"/>
          </a:xfrm>
        </p:spPr>
        <p:txBody>
          <a:bodyPr anchor="t">
            <a:sp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28726207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9F3A7-A62F-4CDA-B420-4FBBD41DADD3}" type="slidenum">
              <a:rPr lang="en-US" smtClean="0"/>
              <a:t>‹#›</a:t>
            </a:fld>
            <a:endParaRPr lang="en-US"/>
          </a:p>
        </p:txBody>
      </p:sp>
      <p:sp>
        <p:nvSpPr>
          <p:cNvPr id="6"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364077304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9F3A7-A62F-4CDA-B420-4FBBD41DADD3}" type="slidenum">
              <a:rPr lang="en-US" smtClean="0"/>
              <a:t>‹#›</a:t>
            </a:fld>
            <a:endParaRPr lang="en-US"/>
          </a:p>
        </p:txBody>
      </p:sp>
      <p:sp>
        <p:nvSpPr>
          <p:cNvPr id="5"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29619346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1554480"/>
            <a:ext cx="6815667"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554480"/>
            <a:ext cx="4011084"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9F3A7-A62F-4CDA-B420-4FBBD41DADD3}" type="slidenum">
              <a:rPr lang="en-US" smtClean="0"/>
              <a:t>‹#›</a:t>
            </a:fld>
            <a:endParaRPr lang="en-US"/>
          </a:p>
        </p:txBody>
      </p:sp>
      <p:sp>
        <p:nvSpPr>
          <p:cNvPr id="8" name="Title 1"/>
          <p:cNvSpPr>
            <a:spLocks noGrp="1"/>
          </p:cNvSpPr>
          <p:nvPr>
            <p:ph type="title"/>
          </p:nvPr>
        </p:nvSpPr>
        <p:spPr>
          <a:xfrm>
            <a:off x="609600" y="137658"/>
            <a:ext cx="10972800" cy="914757"/>
          </a:xfrm>
        </p:spPr>
        <p:txBody>
          <a:bodyPr/>
          <a:lstStyle/>
          <a:p>
            <a:r>
              <a:rPr lang="en-US"/>
              <a:t>Click to edit Master title style</a:t>
            </a:r>
          </a:p>
        </p:txBody>
      </p:sp>
      <p:sp>
        <p:nvSpPr>
          <p:cNvPr id="9"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5382765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1419225"/>
            <a:ext cx="7315200" cy="33083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9F3A7-A62F-4CDA-B420-4FBBD41DADD3}" type="slidenum">
              <a:rPr lang="en-US" smtClean="0"/>
              <a:t>‹#›</a:t>
            </a:fld>
            <a:endParaRPr lang="en-US"/>
          </a:p>
        </p:txBody>
      </p:sp>
    </p:spTree>
    <p:extLst>
      <p:ext uri="{BB962C8B-B14F-4D97-AF65-F5344CB8AC3E}">
        <p14:creationId xmlns:p14="http://schemas.microsoft.com/office/powerpoint/2010/main" val="2678235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3084" y="4406901"/>
            <a:ext cx="10363200" cy="646331"/>
          </a:xfrm>
        </p:spPr>
        <p:txBody>
          <a:bodyPr anchor="b" anchorCtr="0">
            <a:spAutoFit/>
          </a:bodyPr>
          <a:lstStyle>
            <a:lvl1pPr algn="l">
              <a:defRPr sz="3600" b="0" cap="none">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7704372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554480"/>
            <a:ext cx="10972800" cy="42557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Tree>
    <p:extLst>
      <p:ext uri="{BB962C8B-B14F-4D97-AF65-F5344CB8AC3E}">
        <p14:creationId xmlns:p14="http://schemas.microsoft.com/office/powerpoint/2010/main" val="4161306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323975"/>
            <a:ext cx="2743200" cy="4802188"/>
          </a:xfrm>
        </p:spPr>
        <p:txBody>
          <a:bodyPr vert="eaVert"/>
          <a:lstStyle>
            <a:lvl1pPr>
              <a:defRPr>
                <a:solidFill>
                  <a:schemeClr val="tx1"/>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09600" y="1323975"/>
            <a:ext cx="8026400" cy="48021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Tree>
    <p:extLst>
      <p:ext uri="{BB962C8B-B14F-4D97-AF65-F5344CB8AC3E}">
        <p14:creationId xmlns:p14="http://schemas.microsoft.com/office/powerpoint/2010/main" val="19668464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38508" y="3003571"/>
            <a:ext cx="7039992" cy="1515977"/>
          </a:xfrm>
          <a:prstGeom prst="rect">
            <a:avLst/>
          </a:prstGeom>
        </p:spPr>
      </p:pic>
    </p:spTree>
    <p:extLst>
      <p:ext uri="{BB962C8B-B14F-4D97-AF65-F5344CB8AC3E}">
        <p14:creationId xmlns:p14="http://schemas.microsoft.com/office/powerpoint/2010/main" val="554372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81"/>
            <a:ext cx="10972800" cy="4525963"/>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42058235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81"/>
            <a:ext cx="10972800" cy="4525963"/>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1632789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54481"/>
            <a:ext cx="10972800" cy="4525963"/>
          </a:xfrm>
        </p:spPr>
        <p:txBody>
          <a:bodyPr/>
          <a:lstStyle>
            <a:lvl1pPr marL="342900" indent="-342900">
              <a:buClr>
                <a:schemeClr val="accent1"/>
              </a:buClr>
              <a:buFont typeface="Arial" pitchFamily="34" charset="0"/>
              <a:buChar char="•"/>
              <a:defRPr/>
            </a:lvl1pPr>
            <a:lvl2pPr marL="742950" indent="-285750">
              <a:buClr>
                <a:schemeClr val="accent1"/>
              </a:buClr>
              <a:buFont typeface="Arial" pitchFamily="34" charset="0"/>
              <a:buChar char="•"/>
              <a:defRPr/>
            </a:lvl2pPr>
            <a:lvl3pPr marL="1143000" indent="-223838">
              <a:buClr>
                <a:schemeClr val="accent1"/>
              </a:buClr>
              <a:buFont typeface="Arial" pitchFamily="34" charset="0"/>
              <a:buChar char="•"/>
              <a:defRPr/>
            </a:lvl3pPr>
            <a:lvl4pPr marL="1428750" indent="-228600">
              <a:buClr>
                <a:schemeClr val="accent1"/>
              </a:buClr>
              <a:buFont typeface="Arial" pitchFamily="34" charset="0"/>
              <a:buChar char="•"/>
              <a:defRPr/>
            </a:lvl4pPr>
            <a:lvl5pPr marL="1714500" indent="-228600">
              <a:buClr>
                <a:schemeClr val="accent1"/>
              </a:buClr>
              <a:buFont typeface="Arial" pitchFamily="34" charset="0"/>
              <a:buChar char="•"/>
              <a:tabLs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9F3A7-A62F-4CDA-B420-4FBBD41DADD3}" type="slidenum">
              <a:rPr lang="en-US" smtClean="0"/>
              <a:t>‹#›</a:t>
            </a:fld>
            <a:endParaRPr lang="en-US"/>
          </a:p>
        </p:txBody>
      </p:sp>
      <p:sp>
        <p:nvSpPr>
          <p:cNvPr id="7"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85471026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185707752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230532168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33705986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183167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554479"/>
            <a:ext cx="538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554479"/>
            <a:ext cx="5384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9F3A7-A62F-4CDA-B420-4FBBD41DADD3}" type="slidenum">
              <a:rPr lang="en-US" smtClean="0"/>
              <a:t>‹#›</a:t>
            </a:fld>
            <a:endParaRPr lang="en-US"/>
          </a:p>
        </p:txBody>
      </p:sp>
      <p:sp>
        <p:nvSpPr>
          <p:cNvPr id="8"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41385198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240912521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349599061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3906579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8430305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189777543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323311187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E89D3-5C3B-4F65-A860-4D9AA6D4A14B}" type="slidenum">
              <a:rPr lang="en-US" smtClean="0"/>
              <a:t>‹#›</a:t>
            </a:fld>
            <a:endParaRPr lang="en-US"/>
          </a:p>
        </p:txBody>
      </p:sp>
    </p:spTree>
    <p:extLst>
      <p:ext uri="{BB962C8B-B14F-4D97-AF65-F5344CB8AC3E}">
        <p14:creationId xmlns:p14="http://schemas.microsoft.com/office/powerpoint/2010/main" val="3212894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54481"/>
            <a:ext cx="5386917" cy="461665"/>
          </a:xfrm>
        </p:spPr>
        <p:txBody>
          <a:bodyPr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020824"/>
            <a:ext cx="5386917" cy="4105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554481"/>
            <a:ext cx="5389033" cy="461665"/>
          </a:xfrm>
        </p:spPr>
        <p:txBody>
          <a:bodyPr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020824"/>
            <a:ext cx="5389033" cy="410565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9F3A7-A62F-4CDA-B420-4FBBD41DADD3}" type="slidenum">
              <a:rPr lang="en-US" smtClean="0"/>
              <a:t>‹#›</a:t>
            </a:fld>
            <a:endParaRPr lang="en-US"/>
          </a:p>
        </p:txBody>
      </p:sp>
      <p:sp>
        <p:nvSpPr>
          <p:cNvPr id="10"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356893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9F3A7-A62F-4CDA-B420-4FBBD41DADD3}" type="slidenum">
              <a:rPr lang="en-US" smtClean="0"/>
              <a:t>‹#›</a:t>
            </a:fld>
            <a:endParaRPr lang="en-US"/>
          </a:p>
        </p:txBody>
      </p:sp>
      <p:sp>
        <p:nvSpPr>
          <p:cNvPr id="6" name="Content Placeholder 3"/>
          <p:cNvSpPr>
            <a:spLocks noGrp="1"/>
          </p:cNvSpPr>
          <p:nvPr>
            <p:ph sz="half" idx="2"/>
          </p:nvPr>
        </p:nvSpPr>
        <p:spPr>
          <a:xfrm>
            <a:off x="609600" y="2139696"/>
            <a:ext cx="5386917" cy="39867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5"/>
          <p:cNvSpPr>
            <a:spLocks noGrp="1"/>
          </p:cNvSpPr>
          <p:nvPr>
            <p:ph sz="quarter" idx="4"/>
          </p:nvPr>
        </p:nvSpPr>
        <p:spPr>
          <a:xfrm>
            <a:off x="6193368" y="2139696"/>
            <a:ext cx="5389033" cy="39867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p:cNvSpPr>
            <a:spLocks noGrp="1"/>
          </p:cNvSpPr>
          <p:nvPr>
            <p:ph type="body" idx="1"/>
          </p:nvPr>
        </p:nvSpPr>
        <p:spPr>
          <a:xfrm>
            <a:off x="609600" y="1554481"/>
            <a:ext cx="10972800" cy="584775"/>
          </a:xfrm>
        </p:spPr>
        <p:txBody>
          <a:bodyPr anchor="t">
            <a:sp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56930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9F3A7-A62F-4CDA-B420-4FBBD41DADD3}" type="slidenum">
              <a:rPr lang="en-US" smtClean="0"/>
              <a:t>‹#›</a:t>
            </a:fld>
            <a:endParaRPr lang="en-US"/>
          </a:p>
        </p:txBody>
      </p:sp>
      <p:sp>
        <p:nvSpPr>
          <p:cNvPr id="6" name="Content Placeholder 3"/>
          <p:cNvSpPr>
            <a:spLocks noGrp="1"/>
          </p:cNvSpPr>
          <p:nvPr>
            <p:ph sz="half" idx="2"/>
          </p:nvPr>
        </p:nvSpPr>
        <p:spPr>
          <a:xfrm>
            <a:off x="609600" y="2633472"/>
            <a:ext cx="5386917" cy="34930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5"/>
          <p:cNvSpPr>
            <a:spLocks noGrp="1"/>
          </p:cNvSpPr>
          <p:nvPr>
            <p:ph sz="quarter" idx="4"/>
          </p:nvPr>
        </p:nvSpPr>
        <p:spPr>
          <a:xfrm>
            <a:off x="6193368" y="2633472"/>
            <a:ext cx="5389033" cy="349300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2"/>
          <p:cNvSpPr>
            <a:spLocks noGrp="1"/>
          </p:cNvSpPr>
          <p:nvPr>
            <p:ph type="body" idx="1"/>
          </p:nvPr>
        </p:nvSpPr>
        <p:spPr>
          <a:xfrm>
            <a:off x="609600" y="1554480"/>
            <a:ext cx="10972800" cy="584775"/>
          </a:xfrm>
        </p:spPr>
        <p:txBody>
          <a:bodyPr anchor="t">
            <a:spAutoFit/>
          </a:bodyPr>
          <a:lstStyle>
            <a:lvl1pPr marL="0" indent="0">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3803475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9F3A7-A62F-4CDA-B420-4FBBD41DADD3}" type="slidenum">
              <a:rPr lang="en-US" smtClean="0"/>
              <a:t>‹#›</a:t>
            </a:fld>
            <a:endParaRPr lang="en-US"/>
          </a:p>
        </p:txBody>
      </p:sp>
      <p:sp>
        <p:nvSpPr>
          <p:cNvPr id="6"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1317874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9F3A7-A62F-4CDA-B420-4FBBD41DADD3}" type="slidenum">
              <a:rPr lang="en-US" smtClean="0"/>
              <a:t>‹#›</a:t>
            </a:fld>
            <a:endParaRPr lang="en-US"/>
          </a:p>
        </p:txBody>
      </p:sp>
      <p:sp>
        <p:nvSpPr>
          <p:cNvPr id="5" name="Text Placeholder 7"/>
          <p:cNvSpPr>
            <a:spLocks noGrp="1"/>
          </p:cNvSpPr>
          <p:nvPr>
            <p:ph type="body" sz="quarter" idx="13" hasCustomPrompt="1"/>
          </p:nvPr>
        </p:nvSpPr>
        <p:spPr>
          <a:xfrm>
            <a:off x="609600" y="6123802"/>
            <a:ext cx="10972800" cy="276999"/>
          </a:xfrm>
        </p:spPr>
        <p:txBody>
          <a:bodyPr anchor="b" anchorCtr="0">
            <a:spAutoFit/>
          </a:bodyPr>
          <a:lstStyle>
            <a:lvl1pPr marL="0" indent="0">
              <a:buNone/>
              <a:defRPr sz="1200" baseline="0">
                <a:solidFill>
                  <a:schemeClr val="bg1">
                    <a:lumMod val="50000"/>
                  </a:schemeClr>
                </a:solidFill>
              </a:defRPr>
            </a:lvl1pPr>
            <a:lvl2pPr marL="457200" indent="0">
              <a:buNone/>
              <a:defRPr sz="1200"/>
            </a:lvl2pPr>
            <a:lvl3pPr marL="914400" indent="0">
              <a:buNone/>
              <a:defRPr sz="1200"/>
            </a:lvl3pPr>
            <a:lvl4pPr marL="1200150" indent="0">
              <a:buNone/>
              <a:defRPr sz="1200"/>
            </a:lvl4pPr>
            <a:lvl5pPr marL="1485900" indent="0">
              <a:buNone/>
              <a:defRPr sz="1200"/>
            </a:lvl5pPr>
          </a:lstStyle>
          <a:p>
            <a:pPr lvl="0"/>
            <a:r>
              <a:rPr lang="en-US" dirty="0"/>
              <a:t>Footnotes</a:t>
            </a:r>
          </a:p>
        </p:txBody>
      </p:sp>
    </p:spTree>
    <p:extLst>
      <p:ext uri="{BB962C8B-B14F-4D97-AF65-F5344CB8AC3E}">
        <p14:creationId xmlns:p14="http://schemas.microsoft.com/office/powerpoint/2010/main" val="102537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theme" Target="../theme/theme2.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slideLayout" Target="../slideLayouts/slideLayout35.xml"/><Relationship Id="rId2" Type="http://schemas.openxmlformats.org/officeDocument/2006/relationships/slideLayout" Target="../slideLayouts/slideLayout20.xml"/><Relationship Id="rId16" Type="http://schemas.openxmlformats.org/officeDocument/2006/relationships/slideLayout" Target="../slideLayouts/slideLayout34.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slideLayout" Target="../slideLayouts/slideLayout3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3.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3" y="675"/>
            <a:ext cx="12192000"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719501"/>
              </a:solidFill>
            </a:endParaRPr>
          </a:p>
        </p:txBody>
      </p:sp>
      <p:sp>
        <p:nvSpPr>
          <p:cNvPr id="2"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554480"/>
            <a:ext cx="109728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400414"/>
            <a:ext cx="2844800" cy="276999"/>
          </a:xfrm>
          <a:prstGeom prst="rect">
            <a:avLst/>
          </a:prstGeom>
        </p:spPr>
        <p:txBody>
          <a:bodyPr vert="horz" lIns="91440" tIns="45720" rIns="91440" bIns="45720" rtlCol="0" anchor="ctr">
            <a:spAutoFit/>
          </a:bodyP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400414"/>
            <a:ext cx="3860800" cy="276999"/>
          </a:xfrm>
          <a:prstGeom prst="rect">
            <a:avLst/>
          </a:prstGeom>
        </p:spPr>
        <p:txBody>
          <a:bodyPr vert="horz" lIns="91440" tIns="45720" rIns="91440" bIns="45720" rtlCol="0" anchor="ctr">
            <a:spAutoFit/>
          </a:bodyP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400414"/>
            <a:ext cx="2844800" cy="276999"/>
          </a:xfrm>
          <a:prstGeom prst="rect">
            <a:avLst/>
          </a:prstGeom>
        </p:spPr>
        <p:txBody>
          <a:bodyPr vert="horz" lIns="91440" tIns="45720" rIns="91440" bIns="45720" rtlCol="0" anchor="ctr">
            <a:spAutoFit/>
          </a:bodyPr>
          <a:lstStyle>
            <a:lvl1pPr algn="r">
              <a:defRPr sz="1200">
                <a:solidFill>
                  <a:schemeClr val="tx1">
                    <a:tint val="75000"/>
                  </a:schemeClr>
                </a:solidFill>
              </a:defRPr>
            </a:lvl1pPr>
          </a:lstStyle>
          <a:p>
            <a:fld id="{2F09F3A7-A62F-4CDA-B420-4FBBD41DADD3}" type="slidenum">
              <a:rPr lang="en-US" smtClean="0"/>
              <a:t>‹#›</a:t>
            </a:fld>
            <a:endParaRPr lang="en-US"/>
          </a:p>
        </p:txBody>
      </p:sp>
    </p:spTree>
    <p:extLst>
      <p:ext uri="{BB962C8B-B14F-4D97-AF65-F5344CB8AC3E}">
        <p14:creationId xmlns:p14="http://schemas.microsoft.com/office/powerpoint/2010/main" val="1128220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3pPr>
      <a:lvl4pPr marL="1428750" indent="-228600" algn="l" defTabSz="914400" rtl="0" eaLnBrk="1" latinLnBrk="0" hangingPunct="1">
        <a:spcBef>
          <a:spcPct val="20000"/>
        </a:spcBef>
        <a:buClr>
          <a:schemeClr val="accent1"/>
        </a:buClr>
        <a:buSzPct val="100000"/>
        <a:buFont typeface="Arial" pitchFamily="34" charset="0"/>
        <a:buChar char="•"/>
        <a:defRPr sz="2000" kern="1200">
          <a:solidFill>
            <a:schemeClr val="tx1"/>
          </a:solidFill>
          <a:latin typeface="+mn-lt"/>
          <a:ea typeface="+mn-ea"/>
          <a:cs typeface="+mn-cs"/>
        </a:defRPr>
      </a:lvl4pPr>
      <a:lvl5pPr marL="17145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3" y="675"/>
            <a:ext cx="12192000" cy="11887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rgbClr val="719501"/>
              </a:solidFill>
            </a:endParaRPr>
          </a:p>
        </p:txBody>
      </p:sp>
      <p:sp>
        <p:nvSpPr>
          <p:cNvPr id="2" name="Title Placeholder 1"/>
          <p:cNvSpPr>
            <a:spLocks noGrp="1"/>
          </p:cNvSpPr>
          <p:nvPr>
            <p:ph type="title"/>
          </p:nvPr>
        </p:nvSpPr>
        <p:spPr>
          <a:xfrm>
            <a:off x="609600" y="137658"/>
            <a:ext cx="10972800" cy="91475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554480"/>
            <a:ext cx="10972800"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400414"/>
            <a:ext cx="2844800" cy="276999"/>
          </a:xfrm>
          <a:prstGeom prst="rect">
            <a:avLst/>
          </a:prstGeom>
        </p:spPr>
        <p:txBody>
          <a:bodyPr vert="horz" lIns="91440" tIns="45720" rIns="91440" bIns="45720" rtlCol="0" anchor="ctr">
            <a:spAutoFit/>
          </a:bodyP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400414"/>
            <a:ext cx="3860800" cy="276999"/>
          </a:xfrm>
          <a:prstGeom prst="rect">
            <a:avLst/>
          </a:prstGeom>
        </p:spPr>
        <p:txBody>
          <a:bodyPr vert="horz" lIns="91440" tIns="45720" rIns="91440" bIns="45720" rtlCol="0" anchor="ctr">
            <a:spAutoFit/>
          </a:bodyP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400414"/>
            <a:ext cx="2844800" cy="276999"/>
          </a:xfrm>
          <a:prstGeom prst="rect">
            <a:avLst/>
          </a:prstGeom>
        </p:spPr>
        <p:txBody>
          <a:bodyPr vert="horz" lIns="91440" tIns="45720" rIns="91440" bIns="45720" rtlCol="0" anchor="ctr">
            <a:spAutoFit/>
          </a:bodyPr>
          <a:lstStyle>
            <a:lvl1pPr algn="r">
              <a:defRPr sz="1200">
                <a:solidFill>
                  <a:schemeClr val="tx1">
                    <a:tint val="75000"/>
                  </a:schemeClr>
                </a:solidFill>
              </a:defRPr>
            </a:lvl1pPr>
          </a:lstStyle>
          <a:p>
            <a:fld id="{2F09F3A7-A62F-4CDA-B420-4FBBD41DADD3}" type="slidenum">
              <a:rPr lang="en-US" smtClean="0"/>
              <a:t>‹#›</a:t>
            </a:fld>
            <a:endParaRPr lang="en-US"/>
          </a:p>
        </p:txBody>
      </p:sp>
    </p:spTree>
    <p:extLst>
      <p:ext uri="{BB962C8B-B14F-4D97-AF65-F5344CB8AC3E}">
        <p14:creationId xmlns:p14="http://schemas.microsoft.com/office/powerpoint/2010/main" val="193393538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5" r:id="rId15"/>
    <p:sldLayoutId id="2147483696" r:id="rId16"/>
    <p:sldLayoutId id="2147483697" r:id="rId17"/>
  </p:sldLayoutIdLst>
  <p:hf hdr="0" ftr="0" dt="0"/>
  <p:txStyles>
    <p:titleStyle>
      <a:lvl1pPr algn="l"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3pPr>
      <a:lvl4pPr marL="1428750" indent="-228600" algn="l" defTabSz="914400" rtl="0" eaLnBrk="1" latinLnBrk="0" hangingPunct="1">
        <a:spcBef>
          <a:spcPct val="20000"/>
        </a:spcBef>
        <a:buClr>
          <a:schemeClr val="accent1"/>
        </a:buClr>
        <a:buSzPct val="100000"/>
        <a:buFont typeface="Arial" pitchFamily="34" charset="0"/>
        <a:buChar char="•"/>
        <a:defRPr sz="2000" kern="1200">
          <a:solidFill>
            <a:schemeClr val="tx1"/>
          </a:solidFill>
          <a:latin typeface="+mn-lt"/>
          <a:ea typeface="+mn-ea"/>
          <a:cs typeface="+mn-cs"/>
        </a:defRPr>
      </a:lvl4pPr>
      <a:lvl5pPr marL="17145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2E89D3-5C3B-4F65-A860-4D9AA6D4A14B}" type="slidenum">
              <a:rPr lang="en-US" smtClean="0"/>
              <a:t>‹#›</a:t>
            </a:fld>
            <a:endParaRPr lang="en-US"/>
          </a:p>
        </p:txBody>
      </p:sp>
    </p:spTree>
    <p:extLst>
      <p:ext uri="{BB962C8B-B14F-4D97-AF65-F5344CB8AC3E}">
        <p14:creationId xmlns:p14="http://schemas.microsoft.com/office/powerpoint/2010/main" val="3366665336"/>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0.xml"/><Relationship Id="rId1" Type="http://schemas.openxmlformats.org/officeDocument/2006/relationships/video" Target="https://www.youtube.com/embed/hPgQ24VMbNw"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hyperlink" Target="http://www.nkdep.nih.gov/" TargetMode="External"/><Relationship Id="rId2" Type="http://schemas.openxmlformats.org/officeDocument/2006/relationships/notesSlide" Target="../notesSlides/notesSlide26.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0.xml"/><Relationship Id="rId1" Type="http://schemas.openxmlformats.org/officeDocument/2006/relationships/video" Target="https://www.youtube.com/embed/dXegerFJgC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4"/>
          <p:cNvSpPr>
            <a:spLocks noGrp="1"/>
          </p:cNvSpPr>
          <p:nvPr>
            <p:ph type="ctrTitle"/>
          </p:nvPr>
        </p:nvSpPr>
        <p:spPr>
          <a:xfrm>
            <a:off x="1953280" y="555625"/>
            <a:ext cx="7772400" cy="1470025"/>
          </a:xfrm>
        </p:spPr>
        <p:txBody>
          <a:bodyPr/>
          <a:lstStyle/>
          <a:p>
            <a:r>
              <a:rPr lang="en-US" altLang="en-US" b="1" smtClean="0"/>
              <a:t>Keeping Kidneys Safe</a:t>
            </a:r>
          </a:p>
        </p:txBody>
      </p:sp>
      <p:sp>
        <p:nvSpPr>
          <p:cNvPr id="5" name="Subtitle 5"/>
          <p:cNvSpPr>
            <a:spLocks noGrp="1"/>
          </p:cNvSpPr>
          <p:nvPr>
            <p:ph type="subTitle" idx="1"/>
          </p:nvPr>
        </p:nvSpPr>
        <p:spPr>
          <a:xfrm>
            <a:off x="1400830" y="2792413"/>
            <a:ext cx="8805863" cy="688975"/>
          </a:xfrm>
        </p:spPr>
        <p:txBody>
          <a:bodyPr rtlCol="0" anchor="ctr"/>
          <a:lstStyle/>
          <a:p>
            <a:pPr fontAlgn="auto">
              <a:spcBef>
                <a:spcPts val="0"/>
              </a:spcBef>
              <a:spcAft>
                <a:spcPts val="0"/>
              </a:spcAft>
              <a:defRPr/>
            </a:pPr>
            <a:r>
              <a:rPr lang="en-US" sz="1800" dirty="0" smtClean="0"/>
              <a:t>Amy Barton </a:t>
            </a:r>
            <a:r>
              <a:rPr lang="en-US" sz="1800" dirty="0" err="1" smtClean="0"/>
              <a:t>Pai</a:t>
            </a:r>
            <a:r>
              <a:rPr lang="en-US" sz="1800" dirty="0" smtClean="0"/>
              <a:t>, </a:t>
            </a:r>
            <a:r>
              <a:rPr lang="en-US" sz="1800" dirty="0" err="1" smtClean="0"/>
              <a:t>PharmD</a:t>
            </a:r>
            <a:r>
              <a:rPr lang="en-US" sz="1800" dirty="0" smtClean="0"/>
              <a:t>, BCPS, FASN, FCCP</a:t>
            </a:r>
            <a:endParaRPr lang="en-US" sz="1800" dirty="0"/>
          </a:p>
        </p:txBody>
      </p:sp>
      <p:sp>
        <p:nvSpPr>
          <p:cNvPr id="6" name="Text Placeholder 1"/>
          <p:cNvSpPr txBox="1">
            <a:spLocks/>
          </p:cNvSpPr>
          <p:nvPr/>
        </p:nvSpPr>
        <p:spPr>
          <a:xfrm>
            <a:off x="1407180" y="1930400"/>
            <a:ext cx="8737600" cy="847725"/>
          </a:xfrm>
          <a:prstGeom prst="rect">
            <a:avLst/>
          </a:prstGeom>
        </p:spPr>
        <p:txBody>
          <a:bodyPr/>
          <a:lstStyle>
            <a:lvl1pPr marL="342900" indent="-342900" algn="l" defTabSz="914400" rtl="0" eaLnBrk="1" latinLnBrk="0" hangingPunct="1">
              <a:spcBef>
                <a:spcPct val="20000"/>
              </a:spcBef>
              <a:buClr>
                <a:schemeClr val="accent1"/>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itchFamily="34" charset="0"/>
              <a:buChar char="•"/>
              <a:defRPr sz="2400" kern="1200">
                <a:solidFill>
                  <a:schemeClr val="tx1"/>
                </a:solidFill>
                <a:latin typeface="+mn-lt"/>
                <a:ea typeface="+mn-ea"/>
                <a:cs typeface="+mn-cs"/>
              </a:defRPr>
            </a:lvl3pPr>
            <a:lvl4pPr marL="1428750" indent="-228600" algn="l" defTabSz="914400" rtl="0" eaLnBrk="1" latinLnBrk="0" hangingPunct="1">
              <a:spcBef>
                <a:spcPct val="20000"/>
              </a:spcBef>
              <a:buClr>
                <a:schemeClr val="accent1"/>
              </a:buClr>
              <a:buSzPct val="100000"/>
              <a:buFont typeface="Arial" pitchFamily="34" charset="0"/>
              <a:buChar char="•"/>
              <a:defRPr sz="2000" kern="1200">
                <a:solidFill>
                  <a:schemeClr val="tx1"/>
                </a:solidFill>
                <a:latin typeface="+mn-lt"/>
                <a:ea typeface="+mn-ea"/>
                <a:cs typeface="+mn-cs"/>
              </a:defRPr>
            </a:lvl4pPr>
            <a:lvl5pPr marL="17145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altLang="en-US" sz="2400" dirty="0" smtClean="0"/>
              <a:t>Counseling High-Risk Patients on NSAID Use to Prevent Kidney Injury</a:t>
            </a:r>
          </a:p>
        </p:txBody>
      </p:sp>
      <p:pic>
        <p:nvPicPr>
          <p:cNvPr id="7" name="Picture 2" descr="alt = &quot; &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2693" y="3673475"/>
            <a:ext cx="1933575" cy="204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5548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700"/>
              </a:spcBef>
              <a:spcAft>
                <a:spcPts val="700"/>
              </a:spcAft>
              <a:buNone/>
            </a:pPr>
            <a:r>
              <a:rPr lang="en-US" dirty="0"/>
              <a:t>Which of the following medications indicate that the patient is likely at high risk for AKI? Choose all that </a:t>
            </a:r>
            <a:r>
              <a:rPr lang="en-US" dirty="0" smtClean="0"/>
              <a:t>apply:</a:t>
            </a:r>
          </a:p>
          <a:p>
            <a:pPr marL="971550" lvl="1" indent="-514350">
              <a:spcBef>
                <a:spcPts val="700"/>
              </a:spcBef>
              <a:spcAft>
                <a:spcPts val="700"/>
              </a:spcAft>
              <a:buFont typeface="+mj-lt"/>
              <a:buAutoNum type="arabicPeriod"/>
            </a:pPr>
            <a:r>
              <a:rPr lang="en-US" dirty="0" smtClean="0"/>
              <a:t>Lactulose</a:t>
            </a:r>
          </a:p>
          <a:p>
            <a:pPr marL="971550" lvl="1" indent="-514350">
              <a:spcBef>
                <a:spcPts val="700"/>
              </a:spcBef>
              <a:spcAft>
                <a:spcPts val="700"/>
              </a:spcAft>
              <a:buFont typeface="+mj-lt"/>
              <a:buAutoNum type="arabicPeriod"/>
            </a:pPr>
            <a:r>
              <a:rPr lang="en-US" dirty="0" err="1" smtClean="0"/>
              <a:t>Rifaximin</a:t>
            </a:r>
            <a:endParaRPr lang="en-US" dirty="0" smtClean="0"/>
          </a:p>
          <a:p>
            <a:pPr marL="971550" lvl="1" indent="-514350">
              <a:spcBef>
                <a:spcPts val="700"/>
              </a:spcBef>
              <a:spcAft>
                <a:spcPts val="700"/>
              </a:spcAft>
              <a:buFont typeface="+mj-lt"/>
              <a:buAutoNum type="arabicPeriod"/>
            </a:pPr>
            <a:r>
              <a:rPr lang="en-US" dirty="0" smtClean="0"/>
              <a:t>Levofloxacin </a:t>
            </a:r>
            <a:r>
              <a:rPr lang="en-US" dirty="0"/>
              <a:t>for SBP </a:t>
            </a:r>
            <a:r>
              <a:rPr lang="en-US" dirty="0" smtClean="0"/>
              <a:t>prophylaxis</a:t>
            </a:r>
          </a:p>
          <a:p>
            <a:pPr marL="971550" lvl="1" indent="-514350">
              <a:spcBef>
                <a:spcPts val="700"/>
              </a:spcBef>
              <a:spcAft>
                <a:spcPts val="700"/>
              </a:spcAft>
              <a:buFont typeface="+mj-lt"/>
              <a:buAutoNum type="arabicPeriod"/>
            </a:pPr>
            <a:r>
              <a:rPr lang="en-US" dirty="0" smtClean="0"/>
              <a:t>Lisinopril </a:t>
            </a:r>
            <a:endParaRPr lang="en-US" dirty="0"/>
          </a:p>
          <a:p>
            <a:pPr>
              <a:spcBef>
                <a:spcPts val="700"/>
              </a:spcBef>
              <a:spcAft>
                <a:spcPts val="700"/>
              </a:spcAft>
            </a:pP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10</a:t>
            </a:fld>
            <a:endParaRPr lang="en-US"/>
          </a:p>
        </p:txBody>
      </p:sp>
      <p:sp>
        <p:nvSpPr>
          <p:cNvPr id="4" name="Title 3"/>
          <p:cNvSpPr>
            <a:spLocks noGrp="1"/>
          </p:cNvSpPr>
          <p:nvPr>
            <p:ph type="title"/>
          </p:nvPr>
        </p:nvSpPr>
        <p:spPr/>
        <p:txBody>
          <a:bodyPr/>
          <a:lstStyle/>
          <a:p>
            <a:pPr algn="ctr"/>
            <a:r>
              <a:rPr lang="en-US" dirty="0" smtClean="0"/>
              <a:t>Question</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404225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fontAlgn="auto">
              <a:spcBef>
                <a:spcPts val="700"/>
              </a:spcBef>
              <a:spcAft>
                <a:spcPts val="700"/>
              </a:spcAft>
              <a:defRPr/>
            </a:pPr>
            <a:r>
              <a:rPr lang="en-US" dirty="0"/>
              <a:t>Answers </a:t>
            </a:r>
            <a:r>
              <a:rPr lang="en-US" dirty="0"/>
              <a:t>1</a:t>
            </a:r>
            <a:r>
              <a:rPr lang="en-US" dirty="0" smtClean="0"/>
              <a:t> </a:t>
            </a:r>
            <a:r>
              <a:rPr lang="en-US" dirty="0"/>
              <a:t>through </a:t>
            </a:r>
            <a:r>
              <a:rPr lang="en-US" dirty="0" smtClean="0"/>
              <a:t>4 </a:t>
            </a:r>
            <a:r>
              <a:rPr lang="en-US" dirty="0"/>
              <a:t>all indicate that the patient is likely at high-risk for AKI </a:t>
            </a:r>
          </a:p>
          <a:p>
            <a:pPr fontAlgn="auto">
              <a:spcBef>
                <a:spcPts val="700"/>
              </a:spcBef>
              <a:spcAft>
                <a:spcPts val="700"/>
              </a:spcAft>
              <a:defRPr/>
            </a:pPr>
            <a:r>
              <a:rPr lang="en-US" dirty="0" smtClean="0"/>
              <a:t>Lactulose</a:t>
            </a:r>
            <a:r>
              <a:rPr lang="en-US" dirty="0"/>
              <a:t>, </a:t>
            </a:r>
            <a:r>
              <a:rPr lang="en-US" dirty="0" err="1"/>
              <a:t>rifaximin</a:t>
            </a:r>
            <a:r>
              <a:rPr lang="en-US" dirty="0"/>
              <a:t> and levofloxacin all indicated the patient has advanced liver disease, which results in fluid moving into the periphery (e.g., ascites and poor blood flow through the kidney)</a:t>
            </a:r>
          </a:p>
          <a:p>
            <a:pPr fontAlgn="auto">
              <a:spcAft>
                <a:spcPts val="0"/>
              </a:spcAft>
              <a:defRPr/>
            </a:pPr>
            <a:r>
              <a:rPr lang="en-US" dirty="0" smtClean="0"/>
              <a:t>ACE </a:t>
            </a:r>
            <a:r>
              <a:rPr lang="en-US" dirty="0"/>
              <a:t>Inhibitors (</a:t>
            </a:r>
            <a:r>
              <a:rPr lang="en-US" dirty="0" err="1"/>
              <a:t>lisinopril</a:t>
            </a:r>
            <a:r>
              <a:rPr lang="en-US" dirty="0"/>
              <a:t>) dilate the efferent arteriole, which in the face of decreased intravascular volume, can severely reduce blood flow through the kidney</a:t>
            </a:r>
          </a:p>
          <a:p>
            <a:pPr>
              <a:spcBef>
                <a:spcPts val="700"/>
              </a:spcBef>
              <a:spcAft>
                <a:spcPts val="700"/>
              </a:spcAft>
            </a:pP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11</a:t>
            </a:fld>
            <a:endParaRPr lang="en-US"/>
          </a:p>
        </p:txBody>
      </p:sp>
      <p:sp>
        <p:nvSpPr>
          <p:cNvPr id="4" name="Title 3"/>
          <p:cNvSpPr>
            <a:spLocks noGrp="1"/>
          </p:cNvSpPr>
          <p:nvPr>
            <p:ph type="title"/>
          </p:nvPr>
        </p:nvSpPr>
        <p:spPr/>
        <p:txBody>
          <a:bodyPr/>
          <a:lstStyle/>
          <a:p>
            <a:pPr algn="ctr"/>
            <a:r>
              <a:rPr lang="en-US" dirty="0" smtClean="0"/>
              <a:t>Answer</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59568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spcBef>
                <a:spcPts val="700"/>
              </a:spcBef>
              <a:spcAft>
                <a:spcPts val="700"/>
              </a:spcAft>
              <a:buNone/>
            </a:pPr>
            <a:endParaRPr lang="en-US" altLang="en-US" dirty="0" smtClean="0"/>
          </a:p>
          <a:p>
            <a:pPr marL="0" indent="0" algn="ctr">
              <a:spcBef>
                <a:spcPts val="700"/>
              </a:spcBef>
              <a:spcAft>
                <a:spcPts val="700"/>
              </a:spcAft>
              <a:buNone/>
            </a:pPr>
            <a:endParaRPr lang="en-US" altLang="en-US" dirty="0"/>
          </a:p>
          <a:p>
            <a:pPr marL="0" indent="0" algn="ctr">
              <a:spcBef>
                <a:spcPts val="700"/>
              </a:spcBef>
              <a:spcAft>
                <a:spcPts val="700"/>
              </a:spcAft>
              <a:buNone/>
            </a:pPr>
            <a:r>
              <a:rPr lang="en-US" altLang="en-US" dirty="0" smtClean="0"/>
              <a:t>The </a:t>
            </a:r>
            <a:r>
              <a:rPr lang="en-US" altLang="en-US" dirty="0"/>
              <a:t>following video illustrates an opportunity to counsel a patient on NSAID use</a:t>
            </a:r>
            <a:r>
              <a:rPr lang="en-US" altLang="en-US" dirty="0" smtClean="0"/>
              <a:t>.</a:t>
            </a:r>
            <a:endParaRPr lang="en-US" alt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12</a:t>
            </a:fld>
            <a:endParaRPr lang="en-US"/>
          </a:p>
        </p:txBody>
      </p:sp>
      <p:sp>
        <p:nvSpPr>
          <p:cNvPr id="4" name="Title 3"/>
          <p:cNvSpPr>
            <a:spLocks noGrp="1"/>
          </p:cNvSpPr>
          <p:nvPr>
            <p:ph type="title"/>
          </p:nvPr>
        </p:nvSpPr>
        <p:spPr/>
        <p:txBody>
          <a:bodyPr/>
          <a:lstStyle/>
          <a:p>
            <a:pPr algn="ctr"/>
            <a:r>
              <a:rPr lang="en-US" dirty="0" smtClean="0"/>
              <a:t>Patient/Pharmacist Video</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88060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hPgQ24VMbNw"/>
          <p:cNvPicPr>
            <a:picLocks noGrp="1" noRot="1" noChangeAspect="1"/>
          </p:cNvPicPr>
          <p:nvPr>
            <p:ph idx="1"/>
            <a:videoFile r:link="rId1"/>
          </p:nvPr>
        </p:nvPicPr>
        <p:blipFill>
          <a:blip r:embed="rId3"/>
          <a:stretch>
            <a:fillRect/>
          </a:stretch>
        </p:blipFill>
        <p:spPr>
          <a:xfrm>
            <a:off x="3112851" y="1329027"/>
            <a:ext cx="5966298" cy="4353556"/>
          </a:xfrm>
          <a:prstGeom prst="rect">
            <a:avLst/>
          </a:prstGeom>
        </p:spPr>
      </p:pic>
      <p:sp>
        <p:nvSpPr>
          <p:cNvPr id="3" name="Slide Number Placeholder 2"/>
          <p:cNvSpPr>
            <a:spLocks noGrp="1"/>
          </p:cNvSpPr>
          <p:nvPr>
            <p:ph type="sldNum" sz="quarter" idx="12"/>
          </p:nvPr>
        </p:nvSpPr>
        <p:spPr/>
        <p:txBody>
          <a:bodyPr/>
          <a:lstStyle/>
          <a:p>
            <a:fld id="{2F09F3A7-A62F-4CDA-B420-4FBBD41DADD3}" type="slidenum">
              <a:rPr lang="en-US" smtClean="0"/>
              <a:t>13</a:t>
            </a:fld>
            <a:endParaRPr lang="en-US"/>
          </a:p>
        </p:txBody>
      </p:sp>
      <p:sp>
        <p:nvSpPr>
          <p:cNvPr id="4" name="Title 3"/>
          <p:cNvSpPr>
            <a:spLocks noGrp="1"/>
          </p:cNvSpPr>
          <p:nvPr>
            <p:ph type="title"/>
          </p:nvPr>
        </p:nvSpPr>
        <p:spPr/>
        <p:txBody>
          <a:bodyPr/>
          <a:lstStyle/>
          <a:p>
            <a:pPr algn="ctr"/>
            <a:r>
              <a:rPr lang="en-US" dirty="0" smtClean="0"/>
              <a:t>Patient/Pharmacist Video</a:t>
            </a:r>
            <a:endParaRPr lang="en-US" dirty="0"/>
          </a:p>
        </p:txBody>
      </p:sp>
      <p:sp>
        <p:nvSpPr>
          <p:cNvPr id="5" name="Text Placeholder 4"/>
          <p:cNvSpPr>
            <a:spLocks noGrp="1"/>
          </p:cNvSpPr>
          <p:nvPr>
            <p:ph type="body" sz="quarter" idx="13"/>
          </p:nvPr>
        </p:nvSpPr>
        <p:spPr/>
        <p:txBody>
          <a:bodyPr/>
          <a:lstStyle/>
          <a:p>
            <a:r>
              <a:rPr lang="en-US" altLang="en-US" dirty="0"/>
              <a:t>www.youtube.com/watch?v=hPgQ24VMbNw</a:t>
            </a:r>
          </a:p>
        </p:txBody>
      </p:sp>
    </p:spTree>
    <p:extLst>
      <p:ext uri="{BB962C8B-B14F-4D97-AF65-F5344CB8AC3E}">
        <p14:creationId xmlns:p14="http://schemas.microsoft.com/office/powerpoint/2010/main" val="3709168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Recent data have shown that AKI predisposes some patients to developing CKD</a:t>
            </a:r>
          </a:p>
          <a:p>
            <a:pPr>
              <a:spcBef>
                <a:spcPts val="700"/>
              </a:spcBef>
              <a:spcAft>
                <a:spcPts val="700"/>
              </a:spcAft>
            </a:pPr>
            <a:r>
              <a:rPr lang="en-US" dirty="0"/>
              <a:t>Factors such as diabetes, hypertension, dehydration (e.g., from acute GI illness), sepsis, pre-existing kidney dysfunction, multiple organ failure, and advanced age increase the risk of developing CKD after an AKI episode</a:t>
            </a:r>
          </a:p>
          <a:p>
            <a:pPr>
              <a:spcBef>
                <a:spcPts val="700"/>
              </a:spcBef>
              <a:spcAft>
                <a:spcPts val="700"/>
              </a:spcAft>
            </a:pPr>
            <a:r>
              <a:rPr lang="en-US" dirty="0"/>
              <a:t>Studies have shown that 72% of elderly who have an AKI episode develop CKD within 2 </a:t>
            </a:r>
            <a:r>
              <a:rPr lang="en-US" dirty="0" smtClean="0"/>
              <a:t>years</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14</a:t>
            </a:fld>
            <a:endParaRPr lang="en-US"/>
          </a:p>
        </p:txBody>
      </p:sp>
      <p:sp>
        <p:nvSpPr>
          <p:cNvPr id="4" name="Title 3"/>
          <p:cNvSpPr>
            <a:spLocks noGrp="1"/>
          </p:cNvSpPr>
          <p:nvPr>
            <p:ph type="title"/>
          </p:nvPr>
        </p:nvSpPr>
        <p:spPr/>
        <p:txBody>
          <a:bodyPr>
            <a:normAutofit/>
          </a:bodyPr>
          <a:lstStyle/>
          <a:p>
            <a:pPr algn="ctr"/>
            <a:r>
              <a:rPr lang="en-US" dirty="0"/>
              <a:t>Long-Term Implications After </a:t>
            </a:r>
            <a:r>
              <a:rPr lang="en-US" dirty="0" smtClean="0"/>
              <a:t>an </a:t>
            </a:r>
            <a:r>
              <a:rPr lang="en-US" dirty="0"/>
              <a:t>Episode of AKI</a:t>
            </a:r>
          </a:p>
        </p:txBody>
      </p:sp>
      <p:sp>
        <p:nvSpPr>
          <p:cNvPr id="5" name="Text Placeholder 4"/>
          <p:cNvSpPr>
            <a:spLocks noGrp="1"/>
          </p:cNvSpPr>
          <p:nvPr>
            <p:ph type="body" sz="quarter" idx="13"/>
          </p:nvPr>
        </p:nvSpPr>
        <p:spPr>
          <a:xfrm>
            <a:off x="609600" y="6123802"/>
            <a:ext cx="10972800" cy="276999"/>
          </a:xfrm>
        </p:spPr>
        <p:txBody>
          <a:bodyPr/>
          <a:lstStyle/>
          <a:p>
            <a:r>
              <a:rPr lang="en-US" dirty="0" err="1"/>
              <a:t>Ishani</a:t>
            </a:r>
            <a:r>
              <a:rPr lang="en-US" dirty="0"/>
              <a:t>, A. et al Acute Kidney Injury Increases Risk of ESRD among Elderly. J Am </a:t>
            </a:r>
            <a:r>
              <a:rPr lang="en-US" dirty="0" err="1"/>
              <a:t>Soc</a:t>
            </a:r>
            <a:r>
              <a:rPr lang="en-US" dirty="0"/>
              <a:t> of </a:t>
            </a:r>
            <a:r>
              <a:rPr lang="en-US" dirty="0" err="1"/>
              <a:t>Nephrol</a:t>
            </a:r>
            <a:r>
              <a:rPr lang="en-US" dirty="0"/>
              <a:t> 2009: </a:t>
            </a:r>
            <a:r>
              <a:rPr lang="en-US" dirty="0" smtClean="0"/>
              <a:t>223-28</a:t>
            </a:r>
            <a:endParaRPr lang="en-US" dirty="0"/>
          </a:p>
        </p:txBody>
      </p:sp>
    </p:spTree>
    <p:extLst>
      <p:ext uri="{BB962C8B-B14F-4D97-AF65-F5344CB8AC3E}">
        <p14:creationId xmlns:p14="http://schemas.microsoft.com/office/powerpoint/2010/main" val="978139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Patients with AKI have hospital stays 3.5 days longer than other patients </a:t>
            </a:r>
          </a:p>
          <a:p>
            <a:pPr>
              <a:spcBef>
                <a:spcPts val="700"/>
              </a:spcBef>
              <a:spcAft>
                <a:spcPts val="700"/>
              </a:spcAft>
            </a:pPr>
            <a:r>
              <a:rPr lang="en-US" dirty="0"/>
              <a:t>AKI increases total cost of care (hospital) by up to $22,000</a:t>
            </a:r>
          </a:p>
          <a:p>
            <a:pPr>
              <a:spcBef>
                <a:spcPts val="700"/>
              </a:spcBef>
              <a:spcAft>
                <a:spcPts val="700"/>
              </a:spcAft>
            </a:pPr>
            <a:r>
              <a:rPr lang="en-US" dirty="0"/>
              <a:t>AKI is associated with an approximately 3-fold higher risk of death </a:t>
            </a:r>
          </a:p>
          <a:p>
            <a:pPr>
              <a:spcBef>
                <a:spcPts val="700"/>
              </a:spcBef>
              <a:spcAft>
                <a:spcPts val="700"/>
              </a:spcAft>
            </a:pPr>
            <a:r>
              <a:rPr lang="en-US" dirty="0"/>
              <a:t>Drug-induced AKI can often be </a:t>
            </a:r>
            <a:r>
              <a:rPr lang="en-US" dirty="0" smtClean="0"/>
              <a:t>prevented</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15</a:t>
            </a:fld>
            <a:endParaRPr lang="en-US"/>
          </a:p>
        </p:txBody>
      </p:sp>
      <p:sp>
        <p:nvSpPr>
          <p:cNvPr id="4" name="Title 3"/>
          <p:cNvSpPr>
            <a:spLocks noGrp="1"/>
          </p:cNvSpPr>
          <p:nvPr>
            <p:ph type="title"/>
          </p:nvPr>
        </p:nvSpPr>
        <p:spPr/>
        <p:txBody>
          <a:bodyPr>
            <a:normAutofit fontScale="90000"/>
          </a:bodyPr>
          <a:lstStyle/>
          <a:p>
            <a:pPr algn="ctr"/>
            <a:r>
              <a:rPr lang="en-US" dirty="0"/>
              <a:t>An Episode of AKI </a:t>
            </a:r>
            <a:r>
              <a:rPr lang="en-US" dirty="0" smtClean="0"/>
              <a:t>Affects Patients </a:t>
            </a:r>
            <a:r>
              <a:rPr lang="en-US" dirty="0"/>
              <a:t>and Providers</a:t>
            </a:r>
          </a:p>
        </p:txBody>
      </p:sp>
      <p:sp>
        <p:nvSpPr>
          <p:cNvPr id="5" name="Text Placeholder 4"/>
          <p:cNvSpPr>
            <a:spLocks noGrp="1"/>
          </p:cNvSpPr>
          <p:nvPr>
            <p:ph type="body" sz="quarter" idx="13"/>
          </p:nvPr>
        </p:nvSpPr>
        <p:spPr>
          <a:xfrm>
            <a:off x="609600" y="5902203"/>
            <a:ext cx="10972800" cy="498598"/>
          </a:xfrm>
        </p:spPr>
        <p:txBody>
          <a:bodyPr/>
          <a:lstStyle/>
          <a:p>
            <a:r>
              <a:rPr lang="en-US" dirty="0"/>
              <a:t>Wang HE et al. Acute kidney injury and mortality in hospitalized patients. Am J </a:t>
            </a:r>
            <a:r>
              <a:rPr lang="en-US" dirty="0" err="1"/>
              <a:t>Nephrol</a:t>
            </a:r>
            <a:r>
              <a:rPr lang="en-US" dirty="0"/>
              <a:t>. 2012;35(4):349-55 </a:t>
            </a:r>
          </a:p>
          <a:p>
            <a:r>
              <a:rPr lang="en-US" dirty="0" smtClean="0"/>
              <a:t>Wu </a:t>
            </a:r>
            <a:r>
              <a:rPr lang="en-US" dirty="0"/>
              <a:t>VC et al. Acute-on-chronic kidney injury at hospital discharge is associated with long-term dialysis and mortality. Kidney Int. 2011 Dec;80(11):1222-30. </a:t>
            </a:r>
          </a:p>
        </p:txBody>
      </p:sp>
    </p:spTree>
    <p:extLst>
      <p:ext uri="{BB962C8B-B14F-4D97-AF65-F5344CB8AC3E}">
        <p14:creationId xmlns:p14="http://schemas.microsoft.com/office/powerpoint/2010/main" val="2828419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spcBef>
                <a:spcPts val="700"/>
              </a:spcBef>
              <a:spcAft>
                <a:spcPts val="700"/>
              </a:spcAft>
            </a:pPr>
            <a:r>
              <a:rPr lang="en-US" dirty="0"/>
              <a:t>Patients who have reduced kidney function or advanced CKD (not on dialysis)</a:t>
            </a:r>
          </a:p>
          <a:p>
            <a:pPr>
              <a:spcBef>
                <a:spcPts val="700"/>
              </a:spcBef>
              <a:spcAft>
                <a:spcPts val="700"/>
              </a:spcAft>
            </a:pPr>
            <a:r>
              <a:rPr lang="en-US" dirty="0"/>
              <a:t>A typical medication profile for patients with advanced kidney disease may include agents such as: </a:t>
            </a:r>
          </a:p>
          <a:p>
            <a:pPr lvl="1">
              <a:spcBef>
                <a:spcPts val="700"/>
              </a:spcBef>
              <a:spcAft>
                <a:spcPts val="700"/>
              </a:spcAft>
              <a:buFont typeface="Calibri" panose="020F0502020204030204" pitchFamily="34" charset="0"/>
              <a:buChar char="–"/>
            </a:pPr>
            <a:r>
              <a:rPr lang="en-US" dirty="0" err="1"/>
              <a:t>ACEi</a:t>
            </a:r>
            <a:r>
              <a:rPr lang="en-US" dirty="0"/>
              <a:t>, </a:t>
            </a:r>
            <a:r>
              <a:rPr lang="en-US" dirty="0" smtClean="0"/>
              <a:t>ARBs</a:t>
            </a:r>
          </a:p>
          <a:p>
            <a:pPr lvl="1">
              <a:spcBef>
                <a:spcPts val="700"/>
              </a:spcBef>
              <a:spcAft>
                <a:spcPts val="700"/>
              </a:spcAft>
              <a:buFont typeface="Calibri" panose="020F0502020204030204" pitchFamily="34" charset="0"/>
              <a:buChar char="–"/>
            </a:pPr>
            <a:r>
              <a:rPr lang="en-US" dirty="0" smtClean="0"/>
              <a:t>phosphate </a:t>
            </a:r>
            <a:r>
              <a:rPr lang="en-US" dirty="0"/>
              <a:t>binders (e.g., calcium acetate, </a:t>
            </a:r>
            <a:r>
              <a:rPr lang="en-US" dirty="0" err="1"/>
              <a:t>sevelamer</a:t>
            </a:r>
            <a:r>
              <a:rPr lang="en-US" dirty="0"/>
              <a:t> carbonate, lanthanum </a:t>
            </a:r>
            <a:r>
              <a:rPr lang="en-US" dirty="0" smtClean="0"/>
              <a:t>carbonate)</a:t>
            </a:r>
          </a:p>
          <a:p>
            <a:pPr lvl="1">
              <a:spcBef>
                <a:spcPts val="700"/>
              </a:spcBef>
              <a:spcAft>
                <a:spcPts val="700"/>
              </a:spcAft>
              <a:buFont typeface="Calibri" panose="020F0502020204030204" pitchFamily="34" charset="0"/>
              <a:buChar char="–"/>
            </a:pPr>
            <a:r>
              <a:rPr lang="en-US" dirty="0" smtClean="0"/>
              <a:t>Vitamin </a:t>
            </a:r>
            <a:r>
              <a:rPr lang="en-US" dirty="0"/>
              <a:t>D analogues (e.g., calcitriol, </a:t>
            </a:r>
            <a:r>
              <a:rPr lang="en-US" dirty="0" err="1"/>
              <a:t>paricalcitol</a:t>
            </a:r>
            <a:r>
              <a:rPr lang="en-US" dirty="0"/>
              <a:t>, </a:t>
            </a:r>
            <a:r>
              <a:rPr lang="en-US" dirty="0" err="1" smtClean="0"/>
              <a:t>doxercalciferol</a:t>
            </a:r>
            <a:r>
              <a:rPr lang="en-US" dirty="0" smtClean="0"/>
              <a:t>)</a:t>
            </a:r>
          </a:p>
          <a:p>
            <a:pPr lvl="1">
              <a:spcBef>
                <a:spcPts val="700"/>
              </a:spcBef>
              <a:spcAft>
                <a:spcPts val="700"/>
              </a:spcAft>
              <a:buFont typeface="Calibri" panose="020F0502020204030204" pitchFamily="34" charset="0"/>
              <a:buChar char="–"/>
            </a:pPr>
            <a:r>
              <a:rPr lang="en-US" dirty="0" err="1" smtClean="0"/>
              <a:t>calcimimetics</a:t>
            </a:r>
            <a:r>
              <a:rPr lang="en-US" dirty="0" smtClean="0"/>
              <a:t> </a:t>
            </a:r>
            <a:r>
              <a:rPr lang="en-US" dirty="0"/>
              <a:t>(</a:t>
            </a:r>
            <a:r>
              <a:rPr lang="en-US" dirty="0" err="1"/>
              <a:t>cinacalcet</a:t>
            </a:r>
            <a:r>
              <a:rPr lang="en-US" dirty="0"/>
              <a:t>) </a:t>
            </a:r>
            <a:endParaRPr lang="en-US" dirty="0" smtClean="0"/>
          </a:p>
          <a:p>
            <a:pPr lvl="1">
              <a:spcBef>
                <a:spcPts val="700"/>
              </a:spcBef>
              <a:spcAft>
                <a:spcPts val="700"/>
              </a:spcAft>
              <a:buFont typeface="Calibri" panose="020F0502020204030204" pitchFamily="34" charset="0"/>
              <a:buChar char="–"/>
            </a:pPr>
            <a:r>
              <a:rPr lang="en-US" dirty="0" smtClean="0"/>
              <a:t>erythropoiesis </a:t>
            </a:r>
            <a:r>
              <a:rPr lang="en-US" dirty="0"/>
              <a:t>stimulating agents (e.g., </a:t>
            </a:r>
            <a:r>
              <a:rPr lang="en-US" dirty="0" err="1"/>
              <a:t>epoetin</a:t>
            </a:r>
            <a:r>
              <a:rPr lang="en-US" dirty="0"/>
              <a:t> alfa, </a:t>
            </a:r>
            <a:r>
              <a:rPr lang="en-US" dirty="0" err="1"/>
              <a:t>darbepoetin</a:t>
            </a:r>
            <a:r>
              <a:rPr lang="en-US" dirty="0"/>
              <a:t> alfa) </a:t>
            </a:r>
          </a:p>
        </p:txBody>
      </p:sp>
      <p:sp>
        <p:nvSpPr>
          <p:cNvPr id="3" name="Slide Number Placeholder 2"/>
          <p:cNvSpPr>
            <a:spLocks noGrp="1"/>
          </p:cNvSpPr>
          <p:nvPr>
            <p:ph type="sldNum" sz="quarter" idx="12"/>
          </p:nvPr>
        </p:nvSpPr>
        <p:spPr/>
        <p:txBody>
          <a:bodyPr/>
          <a:lstStyle/>
          <a:p>
            <a:fld id="{2F09F3A7-A62F-4CDA-B420-4FBBD41DADD3}" type="slidenum">
              <a:rPr lang="en-US" smtClean="0"/>
              <a:t>16</a:t>
            </a:fld>
            <a:endParaRPr lang="en-US"/>
          </a:p>
        </p:txBody>
      </p:sp>
      <p:sp>
        <p:nvSpPr>
          <p:cNvPr id="4" name="Title 3"/>
          <p:cNvSpPr>
            <a:spLocks noGrp="1"/>
          </p:cNvSpPr>
          <p:nvPr>
            <p:ph type="title"/>
          </p:nvPr>
        </p:nvSpPr>
        <p:spPr/>
        <p:txBody>
          <a:bodyPr>
            <a:normAutofit/>
          </a:bodyPr>
          <a:lstStyle/>
          <a:p>
            <a:pPr algn="ctr"/>
            <a:r>
              <a:rPr lang="en-US" dirty="0"/>
              <a:t>Existing CKD is the Strongest </a:t>
            </a:r>
            <a:r>
              <a:rPr lang="en-US" dirty="0" smtClean="0"/>
              <a:t>Risk </a:t>
            </a:r>
            <a:r>
              <a:rPr lang="en-US" dirty="0"/>
              <a:t>Factor for AKI</a:t>
            </a:r>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157419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spcBef>
                <a:spcPts val="700"/>
              </a:spcBef>
              <a:spcAft>
                <a:spcPts val="700"/>
              </a:spcAft>
              <a:buNone/>
            </a:pPr>
            <a:r>
              <a:rPr lang="en-US" dirty="0"/>
              <a:t>Which of the following is true of ACE inhibitor and ARB effects on kidney hemodynamics?</a:t>
            </a:r>
          </a:p>
          <a:p>
            <a:pPr marL="971550" lvl="1" indent="-514350">
              <a:spcBef>
                <a:spcPts val="700"/>
              </a:spcBef>
              <a:spcAft>
                <a:spcPts val="700"/>
              </a:spcAft>
              <a:buFont typeface="+mj-lt"/>
              <a:buAutoNum type="alphaUcPeriod"/>
            </a:pPr>
            <a:r>
              <a:rPr lang="en-US" dirty="0" smtClean="0"/>
              <a:t>They </a:t>
            </a:r>
            <a:r>
              <a:rPr lang="en-US" dirty="0"/>
              <a:t>dilate the efferent arteriole</a:t>
            </a:r>
          </a:p>
          <a:p>
            <a:pPr marL="971550" lvl="1" indent="-514350">
              <a:spcBef>
                <a:spcPts val="700"/>
              </a:spcBef>
              <a:spcAft>
                <a:spcPts val="700"/>
              </a:spcAft>
              <a:buFont typeface="+mj-lt"/>
              <a:buAutoNum type="alphaUcPeriod"/>
            </a:pPr>
            <a:r>
              <a:rPr lang="en-US" dirty="0"/>
              <a:t>They dilate the afferent arteriole</a:t>
            </a:r>
          </a:p>
          <a:p>
            <a:pPr marL="971550" lvl="1" indent="-514350">
              <a:spcBef>
                <a:spcPts val="700"/>
              </a:spcBef>
              <a:spcAft>
                <a:spcPts val="700"/>
              </a:spcAft>
              <a:buFont typeface="+mj-lt"/>
              <a:buAutoNum type="alphaUcPeriod"/>
            </a:pPr>
            <a:r>
              <a:rPr lang="en-US" dirty="0"/>
              <a:t>They reduce </a:t>
            </a:r>
            <a:r>
              <a:rPr lang="en-US" dirty="0" err="1"/>
              <a:t>intraglomerular</a:t>
            </a:r>
            <a:r>
              <a:rPr lang="en-US" dirty="0"/>
              <a:t> capillary pressure</a:t>
            </a:r>
          </a:p>
          <a:p>
            <a:pPr marL="971550" lvl="1" indent="-514350">
              <a:spcBef>
                <a:spcPts val="700"/>
              </a:spcBef>
              <a:spcAft>
                <a:spcPts val="700"/>
              </a:spcAft>
              <a:buFont typeface="+mj-lt"/>
              <a:buAutoNum type="alphaUcPeriod"/>
            </a:pPr>
            <a:r>
              <a:rPr lang="en-US" dirty="0"/>
              <a:t>They increase </a:t>
            </a:r>
            <a:r>
              <a:rPr lang="en-US" dirty="0" err="1"/>
              <a:t>intraglomerular</a:t>
            </a:r>
            <a:r>
              <a:rPr lang="en-US" dirty="0"/>
              <a:t> capillary pressure</a:t>
            </a:r>
          </a:p>
          <a:p>
            <a:pPr marL="971550" lvl="1" indent="-514350">
              <a:spcBef>
                <a:spcPts val="700"/>
              </a:spcBef>
              <a:spcAft>
                <a:spcPts val="700"/>
              </a:spcAft>
              <a:buFont typeface="+mj-lt"/>
              <a:buAutoNum type="alphaUcPeriod"/>
            </a:pPr>
            <a:r>
              <a:rPr lang="en-US" dirty="0"/>
              <a:t>A and C</a:t>
            </a:r>
          </a:p>
          <a:p>
            <a:pPr marL="971550" lvl="1" indent="-514350">
              <a:spcBef>
                <a:spcPts val="700"/>
              </a:spcBef>
              <a:spcAft>
                <a:spcPts val="700"/>
              </a:spcAft>
              <a:buFont typeface="+mj-lt"/>
              <a:buAutoNum type="alphaUcPeriod"/>
            </a:pPr>
            <a:r>
              <a:rPr lang="en-US" dirty="0"/>
              <a:t>B and </a:t>
            </a:r>
            <a:r>
              <a:rPr lang="en-US" dirty="0" smtClean="0"/>
              <a:t>D</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17</a:t>
            </a:fld>
            <a:endParaRPr lang="en-US"/>
          </a:p>
        </p:txBody>
      </p:sp>
      <p:sp>
        <p:nvSpPr>
          <p:cNvPr id="4" name="Title 3"/>
          <p:cNvSpPr>
            <a:spLocks noGrp="1"/>
          </p:cNvSpPr>
          <p:nvPr>
            <p:ph type="title"/>
          </p:nvPr>
        </p:nvSpPr>
        <p:spPr/>
        <p:txBody>
          <a:bodyPr/>
          <a:lstStyle/>
          <a:p>
            <a:pPr algn="ctr"/>
            <a:r>
              <a:rPr lang="en-US" dirty="0" smtClean="0"/>
              <a:t>Question</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875189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spcBef>
                <a:spcPts val="700"/>
              </a:spcBef>
              <a:spcAft>
                <a:spcPts val="700"/>
              </a:spcAft>
              <a:buNone/>
            </a:pPr>
            <a:endParaRPr lang="en-US" dirty="0" smtClean="0"/>
          </a:p>
          <a:p>
            <a:pPr marL="0" indent="0" algn="ctr">
              <a:spcBef>
                <a:spcPts val="700"/>
              </a:spcBef>
              <a:spcAft>
                <a:spcPts val="700"/>
              </a:spcAft>
              <a:buNone/>
            </a:pPr>
            <a:endParaRPr lang="en-US" dirty="0"/>
          </a:p>
          <a:p>
            <a:pPr marL="0" indent="0" algn="ctr">
              <a:spcBef>
                <a:spcPts val="700"/>
              </a:spcBef>
              <a:spcAft>
                <a:spcPts val="700"/>
              </a:spcAft>
              <a:buNone/>
            </a:pPr>
            <a:r>
              <a:rPr lang="en-US" dirty="0" smtClean="0"/>
              <a:t>E. A and C</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18</a:t>
            </a:fld>
            <a:endParaRPr lang="en-US"/>
          </a:p>
        </p:txBody>
      </p:sp>
      <p:sp>
        <p:nvSpPr>
          <p:cNvPr id="4" name="Title 3"/>
          <p:cNvSpPr>
            <a:spLocks noGrp="1"/>
          </p:cNvSpPr>
          <p:nvPr>
            <p:ph type="title"/>
          </p:nvPr>
        </p:nvSpPr>
        <p:spPr/>
        <p:txBody>
          <a:bodyPr/>
          <a:lstStyle/>
          <a:p>
            <a:pPr algn="ctr"/>
            <a:r>
              <a:rPr lang="en-US" dirty="0" smtClean="0"/>
              <a:t>Answer</a:t>
            </a:r>
            <a:endParaRPr lang="en-US" dirty="0"/>
          </a:p>
        </p:txBody>
      </p:sp>
      <p:sp>
        <p:nvSpPr>
          <p:cNvPr id="5" name="Text Placeholder 4"/>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1770792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700"/>
              </a:spcBef>
              <a:spcAft>
                <a:spcPts val="700"/>
              </a:spcAft>
              <a:buNone/>
            </a:pPr>
            <a:r>
              <a:rPr lang="en-US" dirty="0"/>
              <a:t>A 68-year-old patient presents to your pharmacy with a 2-day history of severe diarrhea from an enterovirus she got after taking care of her grandchild. She continued to take all her medications. She has a long past medical history of poorly-controlled hypertension and diabetes. Medications on her profile include </a:t>
            </a:r>
            <a:r>
              <a:rPr lang="en-US" dirty="0" err="1"/>
              <a:t>lisinopril</a:t>
            </a:r>
            <a:r>
              <a:rPr lang="en-US" dirty="0"/>
              <a:t> 20 mg once daily and furosemide 40 mg twice daily. </a:t>
            </a:r>
          </a:p>
        </p:txBody>
      </p:sp>
      <p:sp>
        <p:nvSpPr>
          <p:cNvPr id="3" name="Slide Number Placeholder 2"/>
          <p:cNvSpPr>
            <a:spLocks noGrp="1"/>
          </p:cNvSpPr>
          <p:nvPr>
            <p:ph type="sldNum" sz="quarter" idx="12"/>
          </p:nvPr>
        </p:nvSpPr>
        <p:spPr/>
        <p:txBody>
          <a:bodyPr/>
          <a:lstStyle/>
          <a:p>
            <a:fld id="{2F09F3A7-A62F-4CDA-B420-4FBBD41DADD3}" type="slidenum">
              <a:rPr lang="en-US" smtClean="0"/>
              <a:t>19</a:t>
            </a:fld>
            <a:endParaRPr lang="en-US"/>
          </a:p>
        </p:txBody>
      </p:sp>
      <p:sp>
        <p:nvSpPr>
          <p:cNvPr id="4" name="Title 3"/>
          <p:cNvSpPr>
            <a:spLocks noGrp="1"/>
          </p:cNvSpPr>
          <p:nvPr>
            <p:ph type="title"/>
          </p:nvPr>
        </p:nvSpPr>
        <p:spPr/>
        <p:txBody>
          <a:bodyPr/>
          <a:lstStyle/>
          <a:p>
            <a:pPr algn="ctr"/>
            <a:r>
              <a:rPr lang="en-US" dirty="0" smtClean="0"/>
              <a:t>Case #2</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31252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Understand how prescription and non-prescription drugs affect blood flow through the kidneys (hemodynamics)</a:t>
            </a:r>
          </a:p>
          <a:p>
            <a:pPr>
              <a:spcBef>
                <a:spcPts val="700"/>
              </a:spcBef>
              <a:spcAft>
                <a:spcPts val="700"/>
              </a:spcAft>
            </a:pPr>
            <a:r>
              <a:rPr lang="en-US" dirty="0"/>
              <a:t>Discuss clinical implications of community-acquired acute kidney injury (AKI)</a:t>
            </a:r>
          </a:p>
          <a:p>
            <a:pPr>
              <a:spcBef>
                <a:spcPts val="700"/>
              </a:spcBef>
              <a:spcAft>
                <a:spcPts val="700"/>
              </a:spcAft>
            </a:pPr>
            <a:r>
              <a:rPr lang="en-US" dirty="0"/>
              <a:t>Describe patients at risk for AKI</a:t>
            </a:r>
          </a:p>
          <a:p>
            <a:pPr>
              <a:spcBef>
                <a:spcPts val="700"/>
              </a:spcBef>
              <a:spcAft>
                <a:spcPts val="700"/>
              </a:spcAft>
            </a:pPr>
            <a:r>
              <a:rPr lang="en-US" dirty="0"/>
              <a:t>Identify key opportunities for pharmacists in education and prevention of NSAID-induced </a:t>
            </a:r>
            <a:r>
              <a:rPr lang="en-US" dirty="0" smtClean="0"/>
              <a:t>AKI</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a:t>
            </a:fld>
            <a:endParaRPr lang="en-US"/>
          </a:p>
        </p:txBody>
      </p:sp>
      <p:sp>
        <p:nvSpPr>
          <p:cNvPr id="4" name="Title 3"/>
          <p:cNvSpPr>
            <a:spLocks noGrp="1"/>
          </p:cNvSpPr>
          <p:nvPr>
            <p:ph type="title"/>
          </p:nvPr>
        </p:nvSpPr>
        <p:spPr/>
        <p:txBody>
          <a:bodyPr/>
          <a:lstStyle/>
          <a:p>
            <a:pPr algn="ctr"/>
            <a:r>
              <a:rPr lang="en-US" dirty="0" smtClean="0"/>
              <a:t>Objectives</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2534150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700"/>
              </a:spcBef>
              <a:spcAft>
                <a:spcPts val="700"/>
              </a:spcAft>
              <a:buNone/>
            </a:pPr>
            <a:r>
              <a:rPr lang="en-US" dirty="0"/>
              <a:t>Why would diuretic use increase her risk of developing AKI?</a:t>
            </a:r>
          </a:p>
          <a:p>
            <a:pPr marL="914400" lvl="1" indent="-514350">
              <a:spcBef>
                <a:spcPts val="700"/>
              </a:spcBef>
              <a:spcAft>
                <a:spcPts val="700"/>
              </a:spcAft>
              <a:buFont typeface="+mj-lt"/>
              <a:buAutoNum type="alphaUcPeriod"/>
            </a:pPr>
            <a:r>
              <a:rPr lang="en-US" dirty="0"/>
              <a:t>It constricts the afferent arteriole</a:t>
            </a:r>
          </a:p>
          <a:p>
            <a:pPr marL="914400" lvl="1" indent="-514350">
              <a:spcBef>
                <a:spcPts val="700"/>
              </a:spcBef>
              <a:spcAft>
                <a:spcPts val="700"/>
              </a:spcAft>
              <a:buFont typeface="+mj-lt"/>
              <a:buAutoNum type="alphaUcPeriod"/>
            </a:pPr>
            <a:r>
              <a:rPr lang="en-US" dirty="0"/>
              <a:t>It dilates the efferent arteriole</a:t>
            </a:r>
          </a:p>
          <a:p>
            <a:pPr marL="914400" lvl="1" indent="-514350">
              <a:spcBef>
                <a:spcPts val="700"/>
              </a:spcBef>
              <a:spcAft>
                <a:spcPts val="700"/>
              </a:spcAft>
              <a:buFont typeface="+mj-lt"/>
              <a:buAutoNum type="alphaUcPeriod"/>
            </a:pPr>
            <a:r>
              <a:rPr lang="en-US" dirty="0"/>
              <a:t>It promotes intravascular volume depletion</a:t>
            </a:r>
          </a:p>
          <a:p>
            <a:pPr marL="914400" lvl="1" indent="-514350">
              <a:spcBef>
                <a:spcPts val="700"/>
              </a:spcBef>
              <a:spcAft>
                <a:spcPts val="700"/>
              </a:spcAft>
              <a:buFont typeface="+mj-lt"/>
              <a:buAutoNum type="alphaUcPeriod"/>
            </a:pPr>
            <a:r>
              <a:rPr lang="en-US" dirty="0"/>
              <a:t>It prevents compensatory efferent arteriole </a:t>
            </a:r>
            <a:r>
              <a:rPr lang="en-US" dirty="0" smtClean="0"/>
              <a:t>vasoconstriction</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20</a:t>
            </a:fld>
            <a:endParaRPr lang="en-US"/>
          </a:p>
        </p:txBody>
      </p:sp>
      <p:sp>
        <p:nvSpPr>
          <p:cNvPr id="4" name="Title 3"/>
          <p:cNvSpPr>
            <a:spLocks noGrp="1"/>
          </p:cNvSpPr>
          <p:nvPr>
            <p:ph type="title"/>
          </p:nvPr>
        </p:nvSpPr>
        <p:spPr/>
        <p:txBody>
          <a:bodyPr/>
          <a:lstStyle/>
          <a:p>
            <a:pPr algn="ctr"/>
            <a:r>
              <a:rPr lang="en-US" dirty="0" smtClean="0"/>
              <a:t>Question</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34593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spcBef>
                <a:spcPts val="700"/>
              </a:spcBef>
              <a:spcAft>
                <a:spcPts val="700"/>
              </a:spcAft>
              <a:buNone/>
            </a:pPr>
            <a:endParaRPr lang="en-US" dirty="0" smtClean="0"/>
          </a:p>
          <a:p>
            <a:pPr marL="0" indent="0" algn="ctr">
              <a:spcBef>
                <a:spcPts val="700"/>
              </a:spcBef>
              <a:spcAft>
                <a:spcPts val="700"/>
              </a:spcAft>
              <a:buNone/>
            </a:pPr>
            <a:endParaRPr lang="en-US" dirty="0"/>
          </a:p>
          <a:p>
            <a:pPr marL="0" indent="0" algn="ctr">
              <a:spcBef>
                <a:spcPts val="700"/>
              </a:spcBef>
              <a:spcAft>
                <a:spcPts val="700"/>
              </a:spcAft>
              <a:buNone/>
            </a:pPr>
            <a:r>
              <a:rPr lang="en-US" dirty="0" smtClean="0"/>
              <a:t>C</a:t>
            </a:r>
            <a:r>
              <a:rPr lang="en-US" dirty="0"/>
              <a:t>. It promotes intravascular volume </a:t>
            </a:r>
            <a:r>
              <a:rPr lang="en-US" dirty="0" smtClean="0"/>
              <a:t>depletion</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21</a:t>
            </a:fld>
            <a:endParaRPr lang="en-US"/>
          </a:p>
        </p:txBody>
      </p:sp>
      <p:sp>
        <p:nvSpPr>
          <p:cNvPr id="4" name="Title 3"/>
          <p:cNvSpPr>
            <a:spLocks noGrp="1"/>
          </p:cNvSpPr>
          <p:nvPr>
            <p:ph type="title"/>
          </p:nvPr>
        </p:nvSpPr>
        <p:spPr/>
        <p:txBody>
          <a:bodyPr/>
          <a:lstStyle/>
          <a:p>
            <a:pPr algn="ctr"/>
            <a:r>
              <a:rPr lang="en-US" dirty="0" smtClean="0"/>
              <a:t>Answer</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873742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An estimated 36 million Americans use over-the-counter analgesics on a daily basis </a:t>
            </a:r>
          </a:p>
          <a:p>
            <a:pPr>
              <a:spcBef>
                <a:spcPts val="700"/>
              </a:spcBef>
              <a:spcAft>
                <a:spcPts val="700"/>
              </a:spcAft>
            </a:pPr>
            <a:r>
              <a:rPr lang="en-US" dirty="0"/>
              <a:t>Patients may not disclose using NSAIDs during medication reviews because they are over-the-counter</a:t>
            </a:r>
          </a:p>
          <a:p>
            <a:pPr>
              <a:spcBef>
                <a:spcPts val="700"/>
              </a:spcBef>
              <a:spcAft>
                <a:spcPts val="700"/>
              </a:spcAft>
            </a:pPr>
            <a:r>
              <a:rPr lang="en-US" dirty="0"/>
              <a:t>These highly accessible medications may seem innocuous but carry a significant risk of disrupting blood flow to the kidneys and can precipitate AKI in high risk patients </a:t>
            </a:r>
          </a:p>
        </p:txBody>
      </p:sp>
      <p:sp>
        <p:nvSpPr>
          <p:cNvPr id="3" name="Slide Number Placeholder 2"/>
          <p:cNvSpPr>
            <a:spLocks noGrp="1"/>
          </p:cNvSpPr>
          <p:nvPr>
            <p:ph type="sldNum" sz="quarter" idx="12"/>
          </p:nvPr>
        </p:nvSpPr>
        <p:spPr/>
        <p:txBody>
          <a:bodyPr/>
          <a:lstStyle/>
          <a:p>
            <a:fld id="{2F09F3A7-A62F-4CDA-B420-4FBBD41DADD3}" type="slidenum">
              <a:rPr lang="en-US" smtClean="0"/>
              <a:t>22</a:t>
            </a:fld>
            <a:endParaRPr lang="en-US"/>
          </a:p>
        </p:txBody>
      </p:sp>
      <p:sp>
        <p:nvSpPr>
          <p:cNvPr id="4" name="Title 3"/>
          <p:cNvSpPr>
            <a:spLocks noGrp="1"/>
          </p:cNvSpPr>
          <p:nvPr>
            <p:ph type="title"/>
          </p:nvPr>
        </p:nvSpPr>
        <p:spPr/>
        <p:txBody>
          <a:bodyPr/>
          <a:lstStyle/>
          <a:p>
            <a:pPr algn="ctr"/>
            <a:r>
              <a:rPr lang="en-US" dirty="0"/>
              <a:t>NSAIDs: A Wolf in Sheep’s Clothing</a:t>
            </a:r>
          </a:p>
        </p:txBody>
      </p:sp>
      <p:sp>
        <p:nvSpPr>
          <p:cNvPr id="5" name="Text Placeholder 4"/>
          <p:cNvSpPr>
            <a:spLocks noGrp="1"/>
          </p:cNvSpPr>
          <p:nvPr>
            <p:ph type="body" sz="quarter" idx="13"/>
          </p:nvPr>
        </p:nvSpPr>
        <p:spPr>
          <a:xfrm>
            <a:off x="609600" y="6123802"/>
            <a:ext cx="10972800" cy="276999"/>
          </a:xfrm>
        </p:spPr>
        <p:txBody>
          <a:bodyPr/>
          <a:lstStyle/>
          <a:p>
            <a:r>
              <a:rPr lang="en-US" dirty="0" err="1"/>
              <a:t>Hersh</a:t>
            </a:r>
            <a:r>
              <a:rPr lang="en-US" dirty="0"/>
              <a:t> EV et al. Adverse drug interactions involving  common prescription and over-the-counter analgesic agents. </a:t>
            </a:r>
            <a:r>
              <a:rPr lang="en-US" dirty="0" err="1"/>
              <a:t>Clin</a:t>
            </a:r>
            <a:r>
              <a:rPr lang="en-US" dirty="0"/>
              <a:t> </a:t>
            </a:r>
            <a:r>
              <a:rPr lang="en-US" dirty="0" err="1"/>
              <a:t>Ther</a:t>
            </a:r>
            <a:r>
              <a:rPr lang="en-US" dirty="0"/>
              <a:t>. 2007;29 Suppl:2477-97</a:t>
            </a:r>
            <a:r>
              <a:rPr lang="en-US" dirty="0" smtClean="0"/>
              <a:t>.</a:t>
            </a:r>
            <a:endParaRPr lang="en-US" dirty="0"/>
          </a:p>
        </p:txBody>
      </p:sp>
    </p:spTree>
    <p:extLst>
      <p:ext uri="{BB962C8B-B14F-4D97-AF65-F5344CB8AC3E}">
        <p14:creationId xmlns:p14="http://schemas.microsoft.com/office/powerpoint/2010/main" val="16273274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ts val="700"/>
              </a:spcBef>
              <a:buNone/>
            </a:pPr>
            <a:r>
              <a:rPr lang="en-US" dirty="0"/>
              <a:t>NSAIDs:</a:t>
            </a:r>
          </a:p>
          <a:p>
            <a:pPr lvl="1">
              <a:spcBef>
                <a:spcPts val="0"/>
              </a:spcBef>
              <a:spcAft>
                <a:spcPts val="700"/>
              </a:spcAft>
            </a:pPr>
            <a:r>
              <a:rPr lang="en-US" dirty="0"/>
              <a:t>Inhibit prostaglandin synthesis  resulting in constriction of the afferent arteriole and decreased pressure in the glomerulus. </a:t>
            </a:r>
          </a:p>
          <a:p>
            <a:pPr lvl="1">
              <a:spcBef>
                <a:spcPts val="700"/>
              </a:spcBef>
              <a:spcAft>
                <a:spcPts val="700"/>
              </a:spcAft>
            </a:pPr>
            <a:r>
              <a:rPr lang="en-US" dirty="0" smtClean="0"/>
              <a:t>NSAIDs </a:t>
            </a:r>
            <a:r>
              <a:rPr lang="en-US" dirty="0"/>
              <a:t>are responsible for ~37% of drug-induced AKI cases, and the use of NSAIDs increases the risk of AKI by up to 58% in patients older than 65. Dose of ibuprofen &gt; 1,200 mg/day are associated with higher risk</a:t>
            </a:r>
          </a:p>
          <a:p>
            <a:pPr lvl="1">
              <a:spcBef>
                <a:spcPts val="700"/>
              </a:spcBef>
              <a:spcAft>
                <a:spcPts val="700"/>
              </a:spcAft>
            </a:pPr>
            <a:r>
              <a:rPr lang="en-US" dirty="0"/>
              <a:t>COX-2 inhibitors are associated with a similar kidney  risk profile as NSAIDs</a:t>
            </a:r>
          </a:p>
          <a:p>
            <a:pPr marL="0" indent="0">
              <a:spcBef>
                <a:spcPts val="700"/>
              </a:spcBef>
              <a:spcAft>
                <a:spcPts val="700"/>
              </a:spcAft>
              <a:buNone/>
            </a:pP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23</a:t>
            </a:fld>
            <a:endParaRPr lang="en-US"/>
          </a:p>
        </p:txBody>
      </p:sp>
      <p:sp>
        <p:nvSpPr>
          <p:cNvPr id="4" name="Title 3"/>
          <p:cNvSpPr>
            <a:spLocks noGrp="1"/>
          </p:cNvSpPr>
          <p:nvPr>
            <p:ph type="title"/>
          </p:nvPr>
        </p:nvSpPr>
        <p:spPr/>
        <p:txBody>
          <a:bodyPr/>
          <a:lstStyle/>
          <a:p>
            <a:pPr algn="ctr"/>
            <a:r>
              <a:rPr lang="en-US" dirty="0"/>
              <a:t>NSAIDs: A Wolf in Sheep’s Clothing</a:t>
            </a:r>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104463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700"/>
              </a:spcBef>
              <a:spcAft>
                <a:spcPts val="700"/>
              </a:spcAft>
            </a:pPr>
            <a:r>
              <a:rPr lang="en-US" dirty="0"/>
              <a:t>ACEI/ARB, Diuretic, NSAID combo—the potential  “triple whammy”: </a:t>
            </a:r>
            <a:endParaRPr lang="en-US" dirty="0" smtClean="0"/>
          </a:p>
          <a:p>
            <a:pPr lvl="1">
              <a:spcBef>
                <a:spcPts val="0"/>
              </a:spcBef>
              <a:buFont typeface="Calibri" panose="020F0502020204030204" pitchFamily="34" charset="0"/>
              <a:buChar char="–"/>
              <a:defRPr/>
            </a:pPr>
            <a:r>
              <a:rPr lang="en-US" dirty="0"/>
              <a:t>ACEI/ARB vasodilates the efferent arteriole</a:t>
            </a:r>
          </a:p>
          <a:p>
            <a:pPr lvl="1">
              <a:spcBef>
                <a:spcPts val="0"/>
              </a:spcBef>
              <a:buFont typeface="Calibri" panose="020F0502020204030204" pitchFamily="34" charset="0"/>
              <a:buChar char="–"/>
              <a:defRPr/>
            </a:pPr>
            <a:r>
              <a:rPr lang="en-US" dirty="0"/>
              <a:t>Diuretic decreases blood volume limiting perfusion</a:t>
            </a:r>
          </a:p>
          <a:p>
            <a:pPr lvl="1">
              <a:spcBef>
                <a:spcPts val="0"/>
              </a:spcBef>
              <a:spcAft>
                <a:spcPts val="700"/>
              </a:spcAft>
              <a:buFont typeface="Calibri" panose="020F0502020204030204" pitchFamily="34" charset="0"/>
              <a:buChar char="–"/>
              <a:defRPr/>
            </a:pPr>
            <a:r>
              <a:rPr lang="en-US" dirty="0"/>
              <a:t>Addition of the NSAID prevents vasodilatation of the afferent arteriole. </a:t>
            </a:r>
          </a:p>
          <a:p>
            <a:pPr>
              <a:spcBef>
                <a:spcPts val="700"/>
              </a:spcBef>
              <a:spcAft>
                <a:spcPts val="700"/>
              </a:spcAft>
            </a:pPr>
            <a:r>
              <a:rPr lang="en-US" dirty="0"/>
              <a:t>There is very little perfusion to the glomerulus leading to reduced glomerular pressure, reduced filtration and AKI. </a:t>
            </a:r>
          </a:p>
          <a:p>
            <a:pPr>
              <a:spcBef>
                <a:spcPts val="700"/>
              </a:spcBef>
              <a:spcAft>
                <a:spcPts val="700"/>
              </a:spcAft>
            </a:pP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24</a:t>
            </a:fld>
            <a:endParaRPr lang="en-US"/>
          </a:p>
        </p:txBody>
      </p:sp>
      <p:sp>
        <p:nvSpPr>
          <p:cNvPr id="4" name="Title 3"/>
          <p:cNvSpPr>
            <a:spLocks noGrp="1"/>
          </p:cNvSpPr>
          <p:nvPr>
            <p:ph type="title"/>
          </p:nvPr>
        </p:nvSpPr>
        <p:spPr>
          <a:xfrm>
            <a:off x="233465" y="137658"/>
            <a:ext cx="11731556" cy="914757"/>
          </a:xfrm>
        </p:spPr>
        <p:txBody>
          <a:bodyPr>
            <a:noAutofit/>
          </a:bodyPr>
          <a:lstStyle/>
          <a:p>
            <a:pPr algn="ctr"/>
            <a:r>
              <a:rPr lang="en-US" sz="3700" dirty="0"/>
              <a:t>Medications to Watch Out for </a:t>
            </a:r>
            <a:r>
              <a:rPr lang="en-US" sz="3700" dirty="0" smtClean="0"/>
              <a:t>with </a:t>
            </a:r>
            <a:r>
              <a:rPr lang="en-US" sz="3700" dirty="0"/>
              <a:t>Concomitant </a:t>
            </a:r>
            <a:r>
              <a:rPr lang="en-US" sz="3700" dirty="0" smtClean="0"/>
              <a:t>NSAID </a:t>
            </a:r>
            <a:r>
              <a:rPr lang="en-US" sz="3700" dirty="0"/>
              <a:t>Use</a:t>
            </a:r>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7205695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spcBef>
                <a:spcPts val="700"/>
              </a:spcBef>
              <a:spcAft>
                <a:spcPts val="1400"/>
              </a:spcAft>
              <a:buNone/>
            </a:pPr>
            <a:r>
              <a:rPr lang="en-US" dirty="0"/>
              <a:t>The patient is a 56-year-old man who was discharged this morning from the hospital for volume overload and decompensated congestive heart failure. He had gained 10 kg in the past 2 weeks and had 4+ pitting edema on his legs when he was admitted. His medications on admission include </a:t>
            </a:r>
            <a:r>
              <a:rPr lang="en-US" dirty="0" err="1"/>
              <a:t>lisinopril</a:t>
            </a:r>
            <a:r>
              <a:rPr lang="en-US" dirty="0"/>
              <a:t> 40 mg orally once daily, metoprolol succinate 200 mg once daily, and furosemide 40 mg orally twice daily. Two days before admission, he started taking ibuprofen for the neck pain he developed from sleeping in his living room chair</a:t>
            </a:r>
            <a:r>
              <a:rPr lang="en-US" dirty="0" smtClean="0"/>
              <a:t>.</a:t>
            </a:r>
            <a:endParaRPr lang="en-US" dirty="0"/>
          </a:p>
          <a:p>
            <a:pPr marL="0" indent="0">
              <a:spcBef>
                <a:spcPts val="1400"/>
              </a:spcBef>
              <a:spcAft>
                <a:spcPts val="700"/>
              </a:spcAft>
              <a:buNone/>
            </a:pPr>
            <a:r>
              <a:rPr lang="en-US" dirty="0" smtClean="0"/>
              <a:t>Pertinent </a:t>
            </a:r>
            <a:r>
              <a:rPr lang="en-US" dirty="0"/>
              <a:t>laboratory data on admission include a &gt;50% increase in serum creatinine, from 1.93 mg/</a:t>
            </a:r>
            <a:r>
              <a:rPr lang="en-US" dirty="0" err="1"/>
              <a:t>dL</a:t>
            </a:r>
            <a:r>
              <a:rPr lang="en-US" dirty="0"/>
              <a:t> to 3.21 mg/</a:t>
            </a:r>
            <a:r>
              <a:rPr lang="en-US" dirty="0" err="1"/>
              <a:t>dL</a:t>
            </a:r>
            <a:r>
              <a:rPr lang="en-US" dirty="0"/>
              <a:t> and elevated potassium.  His blood pressure on admission was 100/60 mm/Hg.</a:t>
            </a:r>
          </a:p>
          <a:p>
            <a:pPr>
              <a:spcBef>
                <a:spcPts val="700"/>
              </a:spcBef>
              <a:spcAft>
                <a:spcPts val="700"/>
              </a:spcAft>
            </a:pP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25</a:t>
            </a:fld>
            <a:endParaRPr lang="en-US"/>
          </a:p>
        </p:txBody>
      </p:sp>
      <p:sp>
        <p:nvSpPr>
          <p:cNvPr id="4" name="Title 3"/>
          <p:cNvSpPr>
            <a:spLocks noGrp="1"/>
          </p:cNvSpPr>
          <p:nvPr>
            <p:ph type="title"/>
          </p:nvPr>
        </p:nvSpPr>
        <p:spPr/>
        <p:txBody>
          <a:bodyPr/>
          <a:lstStyle/>
          <a:p>
            <a:pPr algn="ctr"/>
            <a:r>
              <a:rPr lang="en-US" dirty="0" smtClean="0"/>
              <a:t>Case #3</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3693077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spcBef>
                <a:spcPts val="700"/>
              </a:spcBef>
              <a:spcAft>
                <a:spcPts val="700"/>
              </a:spcAft>
              <a:buNone/>
            </a:pPr>
            <a:r>
              <a:rPr lang="en-US" dirty="0"/>
              <a:t>Which of the following factor(s) likely contributed to the patient’s acute rise in serum creatinine? </a:t>
            </a:r>
          </a:p>
          <a:p>
            <a:pPr marL="971550" lvl="1" indent="-514350">
              <a:spcBef>
                <a:spcPts val="700"/>
              </a:spcBef>
              <a:spcAft>
                <a:spcPts val="700"/>
              </a:spcAft>
              <a:buFont typeface="+mj-lt"/>
              <a:buAutoNum type="alphaUcPeriod"/>
            </a:pPr>
            <a:r>
              <a:rPr lang="en-US" dirty="0"/>
              <a:t>Decompensated CHF</a:t>
            </a:r>
          </a:p>
          <a:p>
            <a:pPr marL="971550" lvl="1" indent="-514350">
              <a:spcBef>
                <a:spcPts val="700"/>
              </a:spcBef>
              <a:spcAft>
                <a:spcPts val="700"/>
              </a:spcAft>
              <a:buFont typeface="+mj-lt"/>
              <a:buAutoNum type="alphaUcPeriod"/>
            </a:pPr>
            <a:r>
              <a:rPr lang="en-US" dirty="0"/>
              <a:t>Lisinopril</a:t>
            </a:r>
          </a:p>
          <a:p>
            <a:pPr marL="971550" lvl="1" indent="-514350">
              <a:spcBef>
                <a:spcPts val="700"/>
              </a:spcBef>
              <a:spcAft>
                <a:spcPts val="700"/>
              </a:spcAft>
              <a:buFont typeface="+mj-lt"/>
              <a:buAutoNum type="alphaUcPeriod"/>
            </a:pPr>
            <a:r>
              <a:rPr lang="en-US" dirty="0"/>
              <a:t>Furosemide</a:t>
            </a:r>
          </a:p>
          <a:p>
            <a:pPr marL="971550" lvl="1" indent="-514350">
              <a:spcBef>
                <a:spcPts val="700"/>
              </a:spcBef>
              <a:spcAft>
                <a:spcPts val="700"/>
              </a:spcAft>
              <a:buFont typeface="+mj-lt"/>
              <a:buAutoNum type="alphaUcPeriod"/>
            </a:pPr>
            <a:r>
              <a:rPr lang="en-US" dirty="0"/>
              <a:t>Ibuprofen</a:t>
            </a:r>
          </a:p>
          <a:p>
            <a:pPr marL="971550" lvl="1" indent="-514350">
              <a:spcBef>
                <a:spcPts val="700"/>
              </a:spcBef>
              <a:spcAft>
                <a:spcPts val="700"/>
              </a:spcAft>
              <a:buFont typeface="+mj-lt"/>
              <a:buAutoNum type="alphaUcPeriod"/>
            </a:pPr>
            <a:r>
              <a:rPr lang="en-US" dirty="0"/>
              <a:t>B and C only</a:t>
            </a:r>
          </a:p>
          <a:p>
            <a:pPr marL="971550" lvl="1" indent="-514350">
              <a:spcBef>
                <a:spcPts val="700"/>
              </a:spcBef>
              <a:spcAft>
                <a:spcPts val="700"/>
              </a:spcAft>
              <a:buFont typeface="+mj-lt"/>
              <a:buAutoNum type="alphaUcPeriod"/>
            </a:pPr>
            <a:r>
              <a:rPr lang="en-US" dirty="0"/>
              <a:t>All of the above</a:t>
            </a:r>
          </a:p>
          <a:p>
            <a:pPr>
              <a:spcBef>
                <a:spcPts val="700"/>
              </a:spcBef>
              <a:spcAft>
                <a:spcPts val="700"/>
              </a:spcAft>
            </a:pP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26</a:t>
            </a:fld>
            <a:endParaRPr lang="en-US"/>
          </a:p>
        </p:txBody>
      </p:sp>
      <p:sp>
        <p:nvSpPr>
          <p:cNvPr id="4" name="Title 3"/>
          <p:cNvSpPr>
            <a:spLocks noGrp="1"/>
          </p:cNvSpPr>
          <p:nvPr>
            <p:ph type="title"/>
          </p:nvPr>
        </p:nvSpPr>
        <p:spPr/>
        <p:txBody>
          <a:bodyPr/>
          <a:lstStyle/>
          <a:p>
            <a:pPr algn="ctr"/>
            <a:r>
              <a:rPr lang="en-US" dirty="0" smtClean="0"/>
              <a:t>Question</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872625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spcBef>
                <a:spcPts val="700"/>
              </a:spcBef>
              <a:spcAft>
                <a:spcPts val="700"/>
              </a:spcAft>
              <a:buNone/>
            </a:pPr>
            <a:endParaRPr lang="en-US" dirty="0" smtClean="0"/>
          </a:p>
          <a:p>
            <a:pPr marL="0" indent="0" algn="ctr">
              <a:spcBef>
                <a:spcPts val="700"/>
              </a:spcBef>
              <a:spcAft>
                <a:spcPts val="700"/>
              </a:spcAft>
              <a:buNone/>
            </a:pPr>
            <a:endParaRPr lang="en-US" dirty="0"/>
          </a:p>
          <a:p>
            <a:pPr marL="0" indent="0" algn="ctr">
              <a:spcBef>
                <a:spcPts val="700"/>
              </a:spcBef>
              <a:spcAft>
                <a:spcPts val="700"/>
              </a:spcAft>
              <a:buNone/>
            </a:pPr>
            <a:r>
              <a:rPr lang="en-US" dirty="0" smtClean="0"/>
              <a:t>F. All of the above</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27</a:t>
            </a:fld>
            <a:endParaRPr lang="en-US"/>
          </a:p>
        </p:txBody>
      </p:sp>
      <p:sp>
        <p:nvSpPr>
          <p:cNvPr id="4" name="Title 3"/>
          <p:cNvSpPr>
            <a:spLocks noGrp="1"/>
          </p:cNvSpPr>
          <p:nvPr>
            <p:ph type="title"/>
          </p:nvPr>
        </p:nvSpPr>
        <p:spPr/>
        <p:txBody>
          <a:bodyPr/>
          <a:lstStyle/>
          <a:p>
            <a:pPr algn="ctr"/>
            <a:r>
              <a:rPr lang="en-US" dirty="0" smtClean="0"/>
              <a:t>Answer</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262165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Help to raise awareness of over-the-counter NSAIDs</a:t>
            </a:r>
          </a:p>
          <a:p>
            <a:pPr>
              <a:spcBef>
                <a:spcPts val="700"/>
              </a:spcBef>
              <a:spcAft>
                <a:spcPts val="700"/>
              </a:spcAft>
            </a:pPr>
            <a:r>
              <a:rPr lang="en-US" dirty="0"/>
              <a:t>Advise patients on safe alternatives for pain relief</a:t>
            </a:r>
          </a:p>
          <a:p>
            <a:pPr>
              <a:spcBef>
                <a:spcPts val="700"/>
              </a:spcBef>
              <a:spcAft>
                <a:spcPts val="700"/>
              </a:spcAft>
            </a:pPr>
            <a:r>
              <a:rPr lang="en-US" dirty="0"/>
              <a:t>Emphasize to patients why they are at high risk and promote kidney disease screening and education</a:t>
            </a:r>
          </a:p>
          <a:p>
            <a:pPr>
              <a:spcBef>
                <a:spcPts val="700"/>
              </a:spcBef>
              <a:spcAft>
                <a:spcPts val="700"/>
              </a:spcAft>
            </a:pPr>
            <a:r>
              <a:rPr lang="en-US" dirty="0"/>
              <a:t>Visit </a:t>
            </a:r>
            <a:r>
              <a:rPr lang="en-US" dirty="0" smtClean="0">
                <a:hlinkClick r:id="rId3"/>
              </a:rPr>
              <a:t>www.nkdep.nih.gov</a:t>
            </a:r>
            <a:r>
              <a:rPr lang="en-US" dirty="0" smtClean="0"/>
              <a:t> for </a:t>
            </a:r>
            <a:r>
              <a:rPr lang="en-US" dirty="0"/>
              <a:t>patient education </a:t>
            </a:r>
            <a:r>
              <a:rPr lang="en-US" dirty="0" smtClean="0"/>
              <a:t>tools</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28</a:t>
            </a:fld>
            <a:endParaRPr lang="en-US"/>
          </a:p>
        </p:txBody>
      </p:sp>
      <p:sp>
        <p:nvSpPr>
          <p:cNvPr id="4" name="Title 3"/>
          <p:cNvSpPr>
            <a:spLocks noGrp="1"/>
          </p:cNvSpPr>
          <p:nvPr>
            <p:ph type="title"/>
          </p:nvPr>
        </p:nvSpPr>
        <p:spPr/>
        <p:txBody>
          <a:bodyPr/>
          <a:lstStyle/>
          <a:p>
            <a:pPr algn="ctr"/>
            <a:r>
              <a:rPr lang="en-US" dirty="0" smtClean="0"/>
              <a:t>How Providers Can Help</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791052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NKDEP Pharmacy Working Group</a:t>
            </a:r>
          </a:p>
          <a:p>
            <a:pPr>
              <a:spcBef>
                <a:spcPts val="700"/>
              </a:spcBef>
              <a:spcAft>
                <a:spcPts val="700"/>
              </a:spcAft>
            </a:pPr>
            <a:r>
              <a:rPr lang="en-US" dirty="0"/>
              <a:t>NIH Medical Arts Branch</a:t>
            </a:r>
          </a:p>
          <a:p>
            <a:pPr>
              <a:spcBef>
                <a:spcPts val="700"/>
              </a:spcBef>
              <a:spcAft>
                <a:spcPts val="700"/>
              </a:spcAft>
            </a:pPr>
            <a:r>
              <a:rPr lang="en-US" dirty="0"/>
              <a:t>Village Apothecary, Woodstock, NY</a:t>
            </a:r>
          </a:p>
          <a:p>
            <a:pPr>
              <a:spcBef>
                <a:spcPts val="700"/>
              </a:spcBef>
              <a:spcAft>
                <a:spcPts val="700"/>
              </a:spcAft>
            </a:pPr>
            <a:r>
              <a:rPr lang="en-US" dirty="0"/>
              <a:t>Justin George, </a:t>
            </a:r>
            <a:r>
              <a:rPr lang="en-US" dirty="0" err="1"/>
              <a:t>Pharm.D</a:t>
            </a:r>
            <a:r>
              <a:rPr lang="en-US" dirty="0"/>
              <a:t>., Albany College of Pharmacy and Health Sciences, for portrayal of the pharmacist</a:t>
            </a:r>
          </a:p>
          <a:p>
            <a:pPr>
              <a:spcBef>
                <a:spcPts val="700"/>
              </a:spcBef>
              <a:spcAft>
                <a:spcPts val="700"/>
              </a:spcAft>
            </a:pPr>
            <a:r>
              <a:rPr lang="en-US" dirty="0"/>
              <a:t>Garry Maggio for portrayal of the </a:t>
            </a:r>
            <a:r>
              <a:rPr lang="en-US" dirty="0" smtClean="0"/>
              <a:t>patient</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29</a:t>
            </a:fld>
            <a:endParaRPr lang="en-US"/>
          </a:p>
        </p:txBody>
      </p:sp>
      <p:sp>
        <p:nvSpPr>
          <p:cNvPr id="4" name="Title 3"/>
          <p:cNvSpPr>
            <a:spLocks noGrp="1"/>
          </p:cNvSpPr>
          <p:nvPr>
            <p:ph type="title"/>
          </p:nvPr>
        </p:nvSpPr>
        <p:spPr/>
        <p:txBody>
          <a:bodyPr/>
          <a:lstStyle/>
          <a:p>
            <a:pPr algn="ctr"/>
            <a:r>
              <a:rPr lang="en-US" dirty="0" smtClean="0"/>
              <a:t>Acknowledgements</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552599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Opportunity to counsel on self-care products and direct the patient to safer alternatives</a:t>
            </a:r>
          </a:p>
          <a:p>
            <a:pPr>
              <a:spcBef>
                <a:spcPts val="700"/>
              </a:spcBef>
              <a:spcAft>
                <a:spcPts val="700"/>
              </a:spcAft>
            </a:pPr>
            <a:r>
              <a:rPr lang="en-US" dirty="0"/>
              <a:t>Aligns well with Medication Therapy Management initiatives and does not require laboratory data to make an intervention</a:t>
            </a:r>
          </a:p>
          <a:p>
            <a:pPr>
              <a:spcBef>
                <a:spcPts val="700"/>
              </a:spcBef>
              <a:spcAft>
                <a:spcPts val="700"/>
              </a:spcAft>
            </a:pPr>
            <a:r>
              <a:rPr lang="en-US" dirty="0"/>
              <a:t>A quick and easy intervention that could have a meaningful impact on clinical </a:t>
            </a:r>
            <a:r>
              <a:rPr lang="en-US" dirty="0" smtClean="0"/>
              <a:t>outcomes</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3</a:t>
            </a:fld>
            <a:endParaRPr lang="en-US"/>
          </a:p>
        </p:txBody>
      </p:sp>
      <p:sp>
        <p:nvSpPr>
          <p:cNvPr id="4" name="Title 3"/>
          <p:cNvSpPr>
            <a:spLocks noGrp="1"/>
          </p:cNvSpPr>
          <p:nvPr>
            <p:ph type="title"/>
          </p:nvPr>
        </p:nvSpPr>
        <p:spPr/>
        <p:txBody>
          <a:bodyPr/>
          <a:lstStyle/>
          <a:p>
            <a:pPr algn="ctr"/>
            <a:r>
              <a:rPr lang="en-US" dirty="0" smtClean="0"/>
              <a:t>Benefits of the Program</a:t>
            </a:r>
            <a:endParaRPr lang="en-US" dirty="0"/>
          </a:p>
        </p:txBody>
      </p:sp>
      <p:sp>
        <p:nvSpPr>
          <p:cNvPr id="5" name="Text Placeholder 4"/>
          <p:cNvSpPr>
            <a:spLocks noGrp="1"/>
          </p:cNvSpPr>
          <p:nvPr>
            <p:ph type="body" sz="quarter" idx="13"/>
          </p:nvPr>
        </p:nvSpPr>
        <p:spPr>
          <a:xfrm>
            <a:off x="609600" y="6123802"/>
            <a:ext cx="10972800" cy="276999"/>
          </a:xfrm>
        </p:spPr>
        <p:txBody>
          <a:bodyPr/>
          <a:lstStyle/>
          <a:p>
            <a:r>
              <a:rPr lang="en-US" dirty="0" smtClean="0"/>
              <a:t>www.choosingwisely.org/doctor-patient-lists/choosing-a-pain-reliever/</a:t>
            </a:r>
            <a:endParaRPr lang="en-US" dirty="0"/>
          </a:p>
        </p:txBody>
      </p:sp>
    </p:spTree>
    <p:extLst>
      <p:ext uri="{BB962C8B-B14F-4D97-AF65-F5344CB8AC3E}">
        <p14:creationId xmlns:p14="http://schemas.microsoft.com/office/powerpoint/2010/main" val="3922527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Bef>
                <a:spcPts val="700"/>
              </a:spcBef>
              <a:spcAft>
                <a:spcPts val="700"/>
              </a:spcAft>
            </a:pPr>
            <a:r>
              <a:rPr lang="en-US" dirty="0"/>
              <a:t>AKI is a rapid loss of kidney function: </a:t>
            </a:r>
          </a:p>
          <a:p>
            <a:pPr lvl="1">
              <a:spcBef>
                <a:spcPts val="700"/>
              </a:spcBef>
              <a:spcAft>
                <a:spcPts val="700"/>
              </a:spcAft>
              <a:buFont typeface="Calibri" panose="020F0502020204030204" pitchFamily="34" charset="0"/>
              <a:buChar char="–"/>
            </a:pPr>
            <a:r>
              <a:rPr lang="en-US" dirty="0"/>
              <a:t>an absolute increase in serum creatinine of ≥0.3 mg/dl </a:t>
            </a:r>
          </a:p>
          <a:p>
            <a:pPr lvl="1">
              <a:spcBef>
                <a:spcPts val="700"/>
              </a:spcBef>
              <a:spcAft>
                <a:spcPts val="700"/>
              </a:spcAft>
              <a:buFont typeface="Calibri" panose="020F0502020204030204" pitchFamily="34" charset="0"/>
              <a:buChar char="–"/>
            </a:pPr>
            <a:r>
              <a:rPr lang="en-US" b="1" i="1" dirty="0"/>
              <a:t>OR</a:t>
            </a:r>
            <a:r>
              <a:rPr lang="en-US" dirty="0"/>
              <a:t> a percentage increase in serum creatinine of ≥50</a:t>
            </a:r>
            <a:r>
              <a:rPr lang="en-US" dirty="0" smtClean="0"/>
              <a:t>%</a:t>
            </a:r>
            <a:endParaRPr lang="en-US" dirty="0"/>
          </a:p>
          <a:p>
            <a:pPr>
              <a:spcBef>
                <a:spcPts val="700"/>
              </a:spcBef>
              <a:spcAft>
                <a:spcPts val="700"/>
              </a:spcAft>
            </a:pPr>
            <a:r>
              <a:rPr lang="en-US" dirty="0"/>
              <a:t>AKI is characterized by accumulation of nitrogenous wastes (uremic toxins), disruption of electrolyte (e.g. potassium) and acid-base balance</a:t>
            </a:r>
          </a:p>
          <a:p>
            <a:pPr>
              <a:spcBef>
                <a:spcPts val="700"/>
              </a:spcBef>
              <a:spcAft>
                <a:spcPts val="700"/>
              </a:spcAft>
            </a:pPr>
            <a:r>
              <a:rPr lang="en-US" dirty="0"/>
              <a:t>Early symptoms can include fatigue, reduced urine output and </a:t>
            </a:r>
            <a:r>
              <a:rPr lang="en-US" dirty="0" smtClean="0"/>
              <a:t>edema</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4</a:t>
            </a:fld>
            <a:endParaRPr lang="en-US"/>
          </a:p>
        </p:txBody>
      </p:sp>
      <p:sp>
        <p:nvSpPr>
          <p:cNvPr id="4" name="Title 3"/>
          <p:cNvSpPr>
            <a:spLocks noGrp="1"/>
          </p:cNvSpPr>
          <p:nvPr>
            <p:ph type="title"/>
          </p:nvPr>
        </p:nvSpPr>
        <p:spPr/>
        <p:txBody>
          <a:bodyPr/>
          <a:lstStyle/>
          <a:p>
            <a:pPr algn="ctr"/>
            <a:r>
              <a:rPr lang="en-US" dirty="0"/>
              <a:t>Community-Acquired Acute Kidney Injury</a:t>
            </a:r>
          </a:p>
        </p:txBody>
      </p:sp>
      <p:sp>
        <p:nvSpPr>
          <p:cNvPr id="5" name="Text Placeholder 4"/>
          <p:cNvSpPr>
            <a:spLocks noGrp="1"/>
          </p:cNvSpPr>
          <p:nvPr>
            <p:ph type="body" sz="quarter" idx="13"/>
          </p:nvPr>
        </p:nvSpPr>
        <p:spPr>
          <a:xfrm>
            <a:off x="609600" y="6123802"/>
            <a:ext cx="10972800" cy="276999"/>
          </a:xfrm>
        </p:spPr>
        <p:txBody>
          <a:bodyPr/>
          <a:lstStyle/>
          <a:p>
            <a:r>
              <a:rPr lang="en-US" dirty="0"/>
              <a:t>Mehta RL et al . Acute Kidney Injury Network: report of an initiative to improve outcomes in acute kidney injury,” Critical Care. 2007;11 (2):</a:t>
            </a:r>
            <a:r>
              <a:rPr lang="en-US" dirty="0" smtClean="0"/>
              <a:t>R31</a:t>
            </a:r>
            <a:endParaRPr lang="en-US" dirty="0"/>
          </a:p>
        </p:txBody>
      </p:sp>
    </p:spTree>
    <p:extLst>
      <p:ext uri="{BB962C8B-B14F-4D97-AF65-F5344CB8AC3E}">
        <p14:creationId xmlns:p14="http://schemas.microsoft.com/office/powerpoint/2010/main" val="4132559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spcBef>
                <a:spcPts val="700"/>
              </a:spcBef>
              <a:spcAft>
                <a:spcPts val="700"/>
              </a:spcAft>
            </a:pPr>
            <a:r>
              <a:rPr lang="en-US" dirty="0"/>
              <a:t>Drug-induced AKI accounts for 18% of AKI hospital admissions from the outpatient </a:t>
            </a:r>
            <a:r>
              <a:rPr lang="en-US" dirty="0" smtClean="0"/>
              <a:t>setting</a:t>
            </a:r>
            <a:endParaRPr lang="en-US" dirty="0"/>
          </a:p>
          <a:p>
            <a:pPr>
              <a:spcBef>
                <a:spcPts val="700"/>
              </a:spcBef>
              <a:spcAft>
                <a:spcPts val="700"/>
              </a:spcAft>
            </a:pPr>
            <a:r>
              <a:rPr lang="en-US" dirty="0"/>
              <a:t>There is a 3- to 8-fold age-dependent increase in the frequency of community acquired AKI in patients &gt;60 years old </a:t>
            </a:r>
          </a:p>
        </p:txBody>
      </p:sp>
      <p:sp>
        <p:nvSpPr>
          <p:cNvPr id="3" name="Slide Number Placeholder 2"/>
          <p:cNvSpPr>
            <a:spLocks noGrp="1"/>
          </p:cNvSpPr>
          <p:nvPr>
            <p:ph type="sldNum" sz="quarter" idx="12"/>
          </p:nvPr>
        </p:nvSpPr>
        <p:spPr/>
        <p:txBody>
          <a:bodyPr/>
          <a:lstStyle/>
          <a:p>
            <a:fld id="{2F09F3A7-A62F-4CDA-B420-4FBBD41DADD3}" type="slidenum">
              <a:rPr lang="en-US" smtClean="0"/>
              <a:t>5</a:t>
            </a:fld>
            <a:endParaRPr lang="en-US"/>
          </a:p>
        </p:txBody>
      </p:sp>
      <p:sp>
        <p:nvSpPr>
          <p:cNvPr id="4" name="Title 3"/>
          <p:cNvSpPr>
            <a:spLocks noGrp="1"/>
          </p:cNvSpPr>
          <p:nvPr>
            <p:ph type="title"/>
          </p:nvPr>
        </p:nvSpPr>
        <p:spPr/>
        <p:txBody>
          <a:bodyPr/>
          <a:lstStyle/>
          <a:p>
            <a:pPr algn="ctr"/>
            <a:r>
              <a:rPr lang="en-US" dirty="0"/>
              <a:t>AKI is Common and Preventable</a:t>
            </a:r>
          </a:p>
        </p:txBody>
      </p:sp>
      <p:sp>
        <p:nvSpPr>
          <p:cNvPr id="5" name="Text Placeholder 4"/>
          <p:cNvSpPr>
            <a:spLocks noGrp="1"/>
          </p:cNvSpPr>
          <p:nvPr>
            <p:ph type="body" sz="quarter" idx="13"/>
          </p:nvPr>
        </p:nvSpPr>
        <p:spPr>
          <a:xfrm>
            <a:off x="609600" y="5680604"/>
            <a:ext cx="10972800" cy="720197"/>
          </a:xfrm>
        </p:spPr>
        <p:txBody>
          <a:bodyPr/>
          <a:lstStyle/>
          <a:p>
            <a:r>
              <a:rPr lang="en-US" dirty="0" err="1"/>
              <a:t>Loghman-Adham</a:t>
            </a:r>
            <a:r>
              <a:rPr lang="en-US" dirty="0"/>
              <a:t> M, et al. Detection and management of nephrotoxicity during drug development. Expert </a:t>
            </a:r>
            <a:r>
              <a:rPr lang="en-US" dirty="0" err="1"/>
              <a:t>Opin</a:t>
            </a:r>
            <a:r>
              <a:rPr lang="en-US" dirty="0"/>
              <a:t> Drug </a:t>
            </a:r>
            <a:r>
              <a:rPr lang="en-US" dirty="0" err="1"/>
              <a:t>Saf</a:t>
            </a:r>
            <a:r>
              <a:rPr lang="en-US" dirty="0"/>
              <a:t>. 2012 Jul;11(4):581-96. </a:t>
            </a:r>
          </a:p>
          <a:p>
            <a:r>
              <a:rPr lang="en-US" dirty="0" err="1"/>
              <a:t>Feest</a:t>
            </a:r>
            <a:r>
              <a:rPr lang="en-US" dirty="0"/>
              <a:t> TJ et al. Incidence of severe acute renal failure in adults: results of a community-based study. BMJ 306:481–483, </a:t>
            </a:r>
            <a:r>
              <a:rPr lang="en-US" dirty="0" smtClean="0"/>
              <a:t>1993</a:t>
            </a:r>
            <a:endParaRPr lang="en-US" dirty="0"/>
          </a:p>
          <a:p>
            <a:r>
              <a:rPr lang="en-US" dirty="0"/>
              <a:t>Coca SG et al. Acute kidney injury in the elderly: predisposition to chronic kidney disease and vice versa. Nephron </a:t>
            </a:r>
            <a:r>
              <a:rPr lang="en-US" dirty="0" err="1"/>
              <a:t>Clin</a:t>
            </a:r>
            <a:r>
              <a:rPr lang="en-US" dirty="0"/>
              <a:t> </a:t>
            </a:r>
            <a:r>
              <a:rPr lang="en-US" dirty="0" err="1"/>
              <a:t>Pract</a:t>
            </a:r>
            <a:r>
              <a:rPr lang="en-US" dirty="0"/>
              <a:t>. 2011;119 </a:t>
            </a:r>
            <a:r>
              <a:rPr lang="en-US" dirty="0" err="1"/>
              <a:t>Suppl</a:t>
            </a:r>
            <a:r>
              <a:rPr lang="en-US" dirty="0"/>
              <a:t> 1:c19-24</a:t>
            </a:r>
            <a:r>
              <a:rPr lang="en-US" dirty="0" smtClean="0"/>
              <a:t>.</a:t>
            </a:r>
            <a:endParaRPr lang="en-US" dirty="0"/>
          </a:p>
        </p:txBody>
      </p:sp>
    </p:spTree>
    <p:extLst>
      <p:ext uri="{BB962C8B-B14F-4D97-AF65-F5344CB8AC3E}">
        <p14:creationId xmlns:p14="http://schemas.microsoft.com/office/powerpoint/2010/main" val="3711418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spcBef>
                <a:spcPts val="700"/>
              </a:spcBef>
              <a:spcAft>
                <a:spcPts val="700"/>
              </a:spcAft>
            </a:pPr>
            <a:r>
              <a:rPr lang="en-US" dirty="0"/>
              <a:t>Patients with diabetes and/or hypertension because both cause kidney damage over time</a:t>
            </a:r>
          </a:p>
          <a:p>
            <a:pPr>
              <a:spcBef>
                <a:spcPts val="700"/>
              </a:spcBef>
              <a:spcAft>
                <a:spcPts val="700"/>
              </a:spcAft>
            </a:pPr>
            <a:r>
              <a:rPr lang="en-US" dirty="0"/>
              <a:t>Multiple co-morbid conditions which are acquired with age (e.g., congestive heart failure, renal artery disease, severe liver disease) </a:t>
            </a:r>
          </a:p>
          <a:p>
            <a:pPr>
              <a:spcBef>
                <a:spcPts val="700"/>
              </a:spcBef>
              <a:spcAft>
                <a:spcPts val="700"/>
              </a:spcAft>
            </a:pPr>
            <a:r>
              <a:rPr lang="en-US" dirty="0"/>
              <a:t>Patients with multiple co-morbid conditions who were recently discharged from the hospital</a:t>
            </a:r>
          </a:p>
          <a:p>
            <a:pPr>
              <a:spcBef>
                <a:spcPts val="700"/>
              </a:spcBef>
              <a:spcAft>
                <a:spcPts val="700"/>
              </a:spcAft>
            </a:pPr>
            <a:r>
              <a:rPr lang="en-US" dirty="0"/>
              <a:t>Patients with co-morbid conditions that require the use of drugs that affect renal hemodynamics (e.g., ACE Inhibitors, ARBs, diuretics, NSAIDs</a:t>
            </a:r>
            <a:r>
              <a:rPr lang="en-US" dirty="0" smtClean="0"/>
              <a:t>)</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6</a:t>
            </a:fld>
            <a:endParaRPr lang="en-US"/>
          </a:p>
        </p:txBody>
      </p:sp>
      <p:sp>
        <p:nvSpPr>
          <p:cNvPr id="4" name="Title 3"/>
          <p:cNvSpPr>
            <a:spLocks noGrp="1"/>
          </p:cNvSpPr>
          <p:nvPr>
            <p:ph type="title"/>
          </p:nvPr>
        </p:nvSpPr>
        <p:spPr/>
        <p:txBody>
          <a:bodyPr/>
          <a:lstStyle/>
          <a:p>
            <a:pPr algn="ctr"/>
            <a:r>
              <a:rPr lang="en-US" dirty="0"/>
              <a:t>Who is at High Risk for AKI?</a:t>
            </a:r>
          </a:p>
        </p:txBody>
      </p:sp>
      <p:sp>
        <p:nvSpPr>
          <p:cNvPr id="5" name="Text Placeholder 4"/>
          <p:cNvSpPr>
            <a:spLocks noGrp="1"/>
          </p:cNvSpPr>
          <p:nvPr>
            <p:ph type="body" sz="quarter" idx="13"/>
          </p:nvPr>
        </p:nvSpPr>
        <p:spPr/>
        <p:txBody>
          <a:bodyPr/>
          <a:lstStyle/>
          <a:p>
            <a:endParaRPr lang="en-US" dirty="0"/>
          </a:p>
        </p:txBody>
      </p:sp>
    </p:spTree>
    <p:extLst>
      <p:ext uri="{BB962C8B-B14F-4D97-AF65-F5344CB8AC3E}">
        <p14:creationId xmlns:p14="http://schemas.microsoft.com/office/powerpoint/2010/main" val="828468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spcBef>
                <a:spcPts val="700"/>
              </a:spcBef>
              <a:spcAft>
                <a:spcPts val="700"/>
              </a:spcAft>
              <a:buNone/>
            </a:pPr>
            <a:endParaRPr lang="en-US" dirty="0" smtClean="0"/>
          </a:p>
          <a:p>
            <a:pPr marL="0" indent="0">
              <a:spcBef>
                <a:spcPts val="700"/>
              </a:spcBef>
              <a:spcAft>
                <a:spcPts val="700"/>
              </a:spcAft>
              <a:buNone/>
            </a:pPr>
            <a:endParaRPr lang="en-US" dirty="0"/>
          </a:p>
          <a:p>
            <a:pPr marL="0" indent="0" algn="ctr">
              <a:spcBef>
                <a:spcPts val="700"/>
              </a:spcBef>
              <a:spcAft>
                <a:spcPts val="700"/>
              </a:spcAft>
              <a:buNone/>
            </a:pPr>
            <a:r>
              <a:rPr lang="en-US" dirty="0" smtClean="0"/>
              <a:t>The </a:t>
            </a:r>
            <a:r>
              <a:rPr lang="en-US" dirty="0"/>
              <a:t>following animation illustrates how NSAIDs alter normal kidney function</a:t>
            </a:r>
            <a:r>
              <a:rPr lang="en-US" dirty="0" smtClean="0"/>
              <a:t>.</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7</a:t>
            </a:fld>
            <a:endParaRPr lang="en-US"/>
          </a:p>
        </p:txBody>
      </p:sp>
      <p:sp>
        <p:nvSpPr>
          <p:cNvPr id="4" name="Title 3"/>
          <p:cNvSpPr>
            <a:spLocks noGrp="1"/>
          </p:cNvSpPr>
          <p:nvPr>
            <p:ph type="title"/>
          </p:nvPr>
        </p:nvSpPr>
        <p:spPr/>
        <p:txBody>
          <a:bodyPr/>
          <a:lstStyle/>
          <a:p>
            <a:pPr algn="ctr"/>
            <a:r>
              <a:rPr lang="en-US" dirty="0"/>
              <a:t>Kidney Animation</a:t>
            </a:r>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8412526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dXegerFJgCs"/>
          <p:cNvPicPr>
            <a:picLocks noGrp="1" noRot="1" noChangeAspect="1"/>
          </p:cNvPicPr>
          <p:nvPr>
            <p:ph idx="1"/>
            <a:videoFile r:link="rId1"/>
          </p:nvPr>
        </p:nvPicPr>
        <p:blipFill>
          <a:blip r:embed="rId3"/>
          <a:stretch>
            <a:fillRect/>
          </a:stretch>
        </p:blipFill>
        <p:spPr>
          <a:xfrm>
            <a:off x="2995189" y="1329027"/>
            <a:ext cx="6166918" cy="4542760"/>
          </a:xfrm>
          <a:prstGeom prst="rect">
            <a:avLst/>
          </a:prstGeom>
        </p:spPr>
      </p:pic>
      <p:sp>
        <p:nvSpPr>
          <p:cNvPr id="3" name="Slide Number Placeholder 2"/>
          <p:cNvSpPr>
            <a:spLocks noGrp="1"/>
          </p:cNvSpPr>
          <p:nvPr>
            <p:ph type="sldNum" sz="quarter" idx="12"/>
          </p:nvPr>
        </p:nvSpPr>
        <p:spPr/>
        <p:txBody>
          <a:bodyPr/>
          <a:lstStyle/>
          <a:p>
            <a:fld id="{2F09F3A7-A62F-4CDA-B420-4FBBD41DADD3}" type="slidenum">
              <a:rPr lang="en-US" smtClean="0"/>
              <a:t>8</a:t>
            </a:fld>
            <a:endParaRPr lang="en-US"/>
          </a:p>
        </p:txBody>
      </p:sp>
      <p:sp>
        <p:nvSpPr>
          <p:cNvPr id="4" name="Title 3"/>
          <p:cNvSpPr>
            <a:spLocks noGrp="1"/>
          </p:cNvSpPr>
          <p:nvPr>
            <p:ph type="title"/>
          </p:nvPr>
        </p:nvSpPr>
        <p:spPr/>
        <p:txBody>
          <a:bodyPr/>
          <a:lstStyle/>
          <a:p>
            <a:pPr algn="ctr"/>
            <a:r>
              <a:rPr lang="en-US" dirty="0" smtClean="0"/>
              <a:t>Kidney Animation</a:t>
            </a:r>
            <a:endParaRPr lang="en-US" dirty="0"/>
          </a:p>
        </p:txBody>
      </p:sp>
      <p:sp>
        <p:nvSpPr>
          <p:cNvPr id="5" name="Text Placeholder 4"/>
          <p:cNvSpPr>
            <a:spLocks noGrp="1"/>
          </p:cNvSpPr>
          <p:nvPr>
            <p:ph type="body" sz="quarter" idx="13"/>
          </p:nvPr>
        </p:nvSpPr>
        <p:spPr>
          <a:xfrm>
            <a:off x="609600" y="6123802"/>
            <a:ext cx="10972800" cy="276999"/>
          </a:xfrm>
        </p:spPr>
        <p:txBody>
          <a:bodyPr/>
          <a:lstStyle/>
          <a:p>
            <a:r>
              <a:rPr lang="en-US" dirty="0" smtClean="0"/>
              <a:t>www.nkdep.nih.gov/resources.shtml?tab=4&amp;vtab=6</a:t>
            </a:r>
            <a:endParaRPr lang="en-US" dirty="0"/>
          </a:p>
        </p:txBody>
      </p:sp>
    </p:spTree>
    <p:extLst>
      <p:ext uri="{BB962C8B-B14F-4D97-AF65-F5344CB8AC3E}">
        <p14:creationId xmlns:p14="http://schemas.microsoft.com/office/powerpoint/2010/main" val="4008903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fontAlgn="auto">
              <a:spcBef>
                <a:spcPts val="700"/>
              </a:spcBef>
              <a:spcAft>
                <a:spcPts val="700"/>
              </a:spcAft>
              <a:buNone/>
              <a:defRPr/>
            </a:pPr>
            <a:r>
              <a:rPr lang="en-US" dirty="0"/>
              <a:t>A patient comes in for a refill for levofloxacin for spontaneous bacterial peritonitis prophylaxis. </a:t>
            </a:r>
            <a:endParaRPr lang="en-US" dirty="0" smtClean="0"/>
          </a:p>
          <a:p>
            <a:pPr marL="0" indent="0" fontAlgn="auto">
              <a:spcBef>
                <a:spcPts val="700"/>
              </a:spcBef>
              <a:spcAft>
                <a:spcPts val="700"/>
              </a:spcAft>
              <a:buNone/>
              <a:defRPr/>
            </a:pPr>
            <a:r>
              <a:rPr lang="en-US" dirty="0" smtClean="0"/>
              <a:t>Current </a:t>
            </a:r>
            <a:r>
              <a:rPr lang="en-US" dirty="0"/>
              <a:t>medication profile: </a:t>
            </a:r>
            <a:endParaRPr lang="en-US" dirty="0" smtClean="0"/>
          </a:p>
          <a:p>
            <a:pPr lvl="1">
              <a:spcBef>
                <a:spcPts val="0"/>
              </a:spcBef>
              <a:buFont typeface="Calibri" panose="020F0502020204030204" pitchFamily="34" charset="0"/>
              <a:buChar char="–"/>
              <a:defRPr/>
            </a:pPr>
            <a:r>
              <a:rPr lang="en-US" dirty="0" smtClean="0"/>
              <a:t>Lisinopril </a:t>
            </a:r>
            <a:r>
              <a:rPr lang="en-US" dirty="0"/>
              <a:t>20 mg </a:t>
            </a:r>
            <a:r>
              <a:rPr lang="en-US" dirty="0" smtClean="0"/>
              <a:t>daily</a:t>
            </a:r>
          </a:p>
          <a:p>
            <a:pPr lvl="1">
              <a:spcBef>
                <a:spcPts val="0"/>
              </a:spcBef>
              <a:buFont typeface="Calibri" panose="020F0502020204030204" pitchFamily="34" charset="0"/>
              <a:buChar char="–"/>
              <a:defRPr/>
            </a:pPr>
            <a:r>
              <a:rPr lang="en-US" dirty="0" err="1" smtClean="0"/>
              <a:t>Spironolatone</a:t>
            </a:r>
            <a:r>
              <a:rPr lang="en-US" dirty="0" smtClean="0"/>
              <a:t> </a:t>
            </a:r>
            <a:r>
              <a:rPr lang="en-US" dirty="0"/>
              <a:t>50 mg </a:t>
            </a:r>
            <a:r>
              <a:rPr lang="en-US" dirty="0" smtClean="0"/>
              <a:t>daily</a:t>
            </a:r>
          </a:p>
          <a:p>
            <a:pPr lvl="1">
              <a:spcBef>
                <a:spcPts val="0"/>
              </a:spcBef>
              <a:buFont typeface="Calibri" panose="020F0502020204030204" pitchFamily="34" charset="0"/>
              <a:buChar char="–"/>
              <a:defRPr/>
            </a:pPr>
            <a:r>
              <a:rPr lang="en-US" dirty="0" smtClean="0"/>
              <a:t>Lactulose </a:t>
            </a:r>
            <a:r>
              <a:rPr lang="en-US" dirty="0"/>
              <a:t>30 cc  four times </a:t>
            </a:r>
            <a:r>
              <a:rPr lang="en-US" dirty="0" smtClean="0"/>
              <a:t>daily</a:t>
            </a:r>
          </a:p>
          <a:p>
            <a:pPr lvl="1">
              <a:spcBef>
                <a:spcPts val="0"/>
              </a:spcBef>
              <a:buFont typeface="Calibri" panose="020F0502020204030204" pitchFamily="34" charset="0"/>
              <a:buChar char="–"/>
              <a:defRPr/>
            </a:pPr>
            <a:r>
              <a:rPr lang="en-US" dirty="0" err="1" smtClean="0"/>
              <a:t>Rifaximin</a:t>
            </a:r>
            <a:r>
              <a:rPr lang="en-US" dirty="0" smtClean="0"/>
              <a:t> </a:t>
            </a:r>
            <a:r>
              <a:rPr lang="en-US" dirty="0"/>
              <a:t>550 mg twice </a:t>
            </a:r>
            <a:r>
              <a:rPr lang="en-US" dirty="0" smtClean="0"/>
              <a:t>daily</a:t>
            </a:r>
          </a:p>
          <a:p>
            <a:pPr lvl="1">
              <a:spcBef>
                <a:spcPts val="0"/>
              </a:spcBef>
              <a:buFont typeface="Calibri" panose="020F0502020204030204" pitchFamily="34" charset="0"/>
              <a:buChar char="–"/>
              <a:defRPr/>
            </a:pPr>
            <a:r>
              <a:rPr lang="en-US" dirty="0" smtClean="0"/>
              <a:t>Gabapentin </a:t>
            </a:r>
            <a:r>
              <a:rPr lang="en-US" dirty="0"/>
              <a:t>300 mg three times </a:t>
            </a:r>
            <a:r>
              <a:rPr lang="en-US" dirty="0" smtClean="0"/>
              <a:t>daily</a:t>
            </a:r>
            <a:endParaRPr lang="en-US" dirty="0"/>
          </a:p>
        </p:txBody>
      </p:sp>
      <p:sp>
        <p:nvSpPr>
          <p:cNvPr id="3" name="Slide Number Placeholder 2"/>
          <p:cNvSpPr>
            <a:spLocks noGrp="1"/>
          </p:cNvSpPr>
          <p:nvPr>
            <p:ph type="sldNum" sz="quarter" idx="12"/>
          </p:nvPr>
        </p:nvSpPr>
        <p:spPr/>
        <p:txBody>
          <a:bodyPr/>
          <a:lstStyle/>
          <a:p>
            <a:fld id="{2F09F3A7-A62F-4CDA-B420-4FBBD41DADD3}" type="slidenum">
              <a:rPr lang="en-US" smtClean="0"/>
              <a:t>9</a:t>
            </a:fld>
            <a:endParaRPr lang="en-US"/>
          </a:p>
        </p:txBody>
      </p:sp>
      <p:sp>
        <p:nvSpPr>
          <p:cNvPr id="4" name="Title 3"/>
          <p:cNvSpPr>
            <a:spLocks noGrp="1"/>
          </p:cNvSpPr>
          <p:nvPr>
            <p:ph type="title"/>
          </p:nvPr>
        </p:nvSpPr>
        <p:spPr/>
        <p:txBody>
          <a:bodyPr/>
          <a:lstStyle/>
          <a:p>
            <a:pPr algn="ctr"/>
            <a:r>
              <a:rPr lang="en-US" dirty="0" smtClean="0"/>
              <a:t>Case #1</a:t>
            </a:r>
            <a:endParaRPr lang="en-US" dirty="0"/>
          </a:p>
        </p:txBody>
      </p:sp>
      <p:sp>
        <p:nvSpPr>
          <p:cNvPr id="5" name="Text Placeholder 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735642912"/>
      </p:ext>
    </p:extLst>
  </p:cSld>
  <p:clrMapOvr>
    <a:masterClrMapping/>
  </p:clrMapOvr>
</p:sld>
</file>

<file path=ppt/theme/theme1.xml><?xml version="1.0" encoding="utf-8"?>
<a:theme xmlns:a="http://schemas.openxmlformats.org/drawingml/2006/main" name="NIDDK Blue Theme">
  <a:themeElements>
    <a:clrScheme name="NIH Colors">
      <a:dk1>
        <a:sysClr val="windowText" lastClr="000000"/>
      </a:dk1>
      <a:lt1>
        <a:srgbClr val="FFFFFF"/>
      </a:lt1>
      <a:dk2>
        <a:srgbClr val="616265"/>
      </a:dk2>
      <a:lt2>
        <a:srgbClr val="F2F2F2"/>
      </a:lt2>
      <a:accent1>
        <a:srgbClr val="20558A"/>
      </a:accent1>
      <a:accent2>
        <a:srgbClr val="5F9BAF"/>
      </a:accent2>
      <a:accent3>
        <a:srgbClr val="719500"/>
      </a:accent3>
      <a:accent4>
        <a:srgbClr val="C0143C"/>
      </a:accent4>
      <a:accent5>
        <a:srgbClr val="E57200"/>
      </a:accent5>
      <a:accent6>
        <a:srgbClr val="6C3A77"/>
      </a:accent6>
      <a:hlink>
        <a:srgbClr val="5F9BAF"/>
      </a:hlink>
      <a:folHlink>
        <a:srgbClr val="E572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IDDK Theme Wide">
  <a:themeElements>
    <a:clrScheme name="NIH Colors">
      <a:dk1>
        <a:sysClr val="windowText" lastClr="000000"/>
      </a:dk1>
      <a:lt1>
        <a:srgbClr val="FFFFFF"/>
      </a:lt1>
      <a:dk2>
        <a:srgbClr val="616265"/>
      </a:dk2>
      <a:lt2>
        <a:srgbClr val="F2F2F2"/>
      </a:lt2>
      <a:accent1>
        <a:srgbClr val="20558A"/>
      </a:accent1>
      <a:accent2>
        <a:srgbClr val="5F9BAF"/>
      </a:accent2>
      <a:accent3>
        <a:srgbClr val="719500"/>
      </a:accent3>
      <a:accent4>
        <a:srgbClr val="C0143C"/>
      </a:accent4>
      <a:accent5>
        <a:srgbClr val="E57200"/>
      </a:accent5>
      <a:accent6>
        <a:srgbClr val="6C3A77"/>
      </a:accent6>
      <a:hlink>
        <a:srgbClr val="5F9BAF"/>
      </a:hlink>
      <a:folHlink>
        <a:srgbClr val="E572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IDDK Theme Wide" id="{4B5A40E8-A309-4A87-BC29-0E6AFDEFDE2F}" vid="{807C86C4-A5F4-410C-A155-301AAD3B9635}"/>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NIDDK Blue Theme</Template>
  <TotalTime>4480</TotalTime>
  <Words>2687</Words>
  <Application>Microsoft Office PowerPoint</Application>
  <PresentationFormat>Widescreen</PresentationFormat>
  <Paragraphs>279</Paragraphs>
  <Slides>29</Slides>
  <Notes>26</Notes>
  <HiddenSlides>0</HiddenSlides>
  <MMClips>2</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29</vt:i4>
      </vt:variant>
    </vt:vector>
  </HeadingPairs>
  <TitlesOfParts>
    <vt:vector size="35" baseType="lpstr">
      <vt:lpstr>Arial</vt:lpstr>
      <vt:lpstr>Calibri</vt:lpstr>
      <vt:lpstr>Calibri Light</vt:lpstr>
      <vt:lpstr>NIDDK Blue Theme</vt:lpstr>
      <vt:lpstr>NIDDK Theme Wide</vt:lpstr>
      <vt:lpstr>1_Office Theme</vt:lpstr>
      <vt:lpstr>Keeping Kidneys Safe</vt:lpstr>
      <vt:lpstr>Objectives</vt:lpstr>
      <vt:lpstr>Benefits of the Program</vt:lpstr>
      <vt:lpstr>Community-Acquired Acute Kidney Injury</vt:lpstr>
      <vt:lpstr>AKI is Common and Preventable</vt:lpstr>
      <vt:lpstr>Who is at High Risk for AKI?</vt:lpstr>
      <vt:lpstr>Kidney Animation</vt:lpstr>
      <vt:lpstr>Kidney Animation</vt:lpstr>
      <vt:lpstr>Case #1</vt:lpstr>
      <vt:lpstr>Question</vt:lpstr>
      <vt:lpstr>Answer</vt:lpstr>
      <vt:lpstr>Patient/Pharmacist Video</vt:lpstr>
      <vt:lpstr>Patient/Pharmacist Video</vt:lpstr>
      <vt:lpstr>Long-Term Implications After an Episode of AKI</vt:lpstr>
      <vt:lpstr>An Episode of AKI Affects Patients and Providers</vt:lpstr>
      <vt:lpstr>Existing CKD is the Strongest Risk Factor for AKI</vt:lpstr>
      <vt:lpstr>Question</vt:lpstr>
      <vt:lpstr>Answer</vt:lpstr>
      <vt:lpstr>Case #2</vt:lpstr>
      <vt:lpstr>Question</vt:lpstr>
      <vt:lpstr>Answer</vt:lpstr>
      <vt:lpstr>NSAIDs: A Wolf in Sheep’s Clothing</vt:lpstr>
      <vt:lpstr>NSAIDs: A Wolf in Sheep’s Clothing</vt:lpstr>
      <vt:lpstr>Medications to Watch Out for with Concomitant NSAID Use</vt:lpstr>
      <vt:lpstr>Case #3</vt:lpstr>
      <vt:lpstr>Question</vt:lpstr>
      <vt:lpstr>Answer</vt:lpstr>
      <vt:lpstr>How Providers Can Help</vt:lpstr>
      <vt:lpstr>Acknowledgements</vt:lpstr>
    </vt:vector>
  </TitlesOfParts>
  <Company>Sapient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Statistics for NDEP Pages</dc:title>
  <dc:creator>Ben Pinegar</dc:creator>
  <cp:lastModifiedBy>Becky Abel</cp:lastModifiedBy>
  <cp:revision>667</cp:revision>
  <cp:lastPrinted>2017-10-06T17:35:13Z</cp:lastPrinted>
  <dcterms:created xsi:type="dcterms:W3CDTF">2016-09-22T15:00:15Z</dcterms:created>
  <dcterms:modified xsi:type="dcterms:W3CDTF">2018-02-05T21:56:15Z</dcterms:modified>
</cp:coreProperties>
</file>