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5"/>
  </p:notesMasterIdLst>
  <p:handoutMasterIdLst>
    <p:handoutMasterId r:id="rId16"/>
  </p:handoutMasterIdLst>
  <p:sldIdLst>
    <p:sldId id="288" r:id="rId2"/>
    <p:sldId id="336" r:id="rId3"/>
    <p:sldId id="305" r:id="rId4"/>
    <p:sldId id="326" r:id="rId5"/>
    <p:sldId id="337" r:id="rId6"/>
    <p:sldId id="327" r:id="rId7"/>
    <p:sldId id="328" r:id="rId8"/>
    <p:sldId id="330" r:id="rId9"/>
    <p:sldId id="331" r:id="rId10"/>
    <p:sldId id="332" r:id="rId11"/>
    <p:sldId id="257" r:id="rId12"/>
    <p:sldId id="258" r:id="rId13"/>
    <p:sldId id="333" r:id="rId14"/>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non Anderson" initials="VEA" lastIdx="2" clrIdx="0"/>
  <p:cmAuthor id="1" name="Haft, Carol (NIH/NIDDK) [E]" initials="HC([" lastIdx="2" clrIdx="1">
    <p:extLst>
      <p:ext uri="{19B8F6BF-5375-455C-9EA6-DF929625EA0E}">
        <p15:presenceInfo xmlns:p15="http://schemas.microsoft.com/office/powerpoint/2012/main" userId="S-1-5-21-12604286-656692736-1848903544-788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FFFF00"/>
    <a:srgbClr val="0099CC"/>
    <a:srgbClr val="FF33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6134" autoAdjust="0"/>
  </p:normalViewPr>
  <p:slideViewPr>
    <p:cSldViewPr snapToGrid="0">
      <p:cViewPr varScale="1">
        <p:scale>
          <a:sx n="140" d="100"/>
          <a:sy n="140" d="100"/>
        </p:scale>
        <p:origin x="239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31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1700" cy="46418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8541" y="0"/>
            <a:ext cx="2981700" cy="464180"/>
          </a:xfrm>
          <a:prstGeom prst="rect">
            <a:avLst/>
          </a:prstGeom>
        </p:spPr>
        <p:txBody>
          <a:bodyPr vert="horz" lIns="91440" tIns="45720" rIns="91440" bIns="45720" rtlCol="0"/>
          <a:lstStyle>
            <a:lvl1pPr algn="r">
              <a:defRPr sz="1200"/>
            </a:lvl1pPr>
          </a:lstStyle>
          <a:p>
            <a:fld id="{E997BF18-2C55-4853-B91A-0F8452D62385}" type="datetimeFigureOut">
              <a:rPr lang="en-US" smtClean="0"/>
              <a:t>12/9/2022</a:t>
            </a:fld>
            <a:endParaRPr lang="en-US"/>
          </a:p>
        </p:txBody>
      </p:sp>
      <p:sp>
        <p:nvSpPr>
          <p:cNvPr id="4" name="Footer Placeholder 3"/>
          <p:cNvSpPr>
            <a:spLocks noGrp="1"/>
          </p:cNvSpPr>
          <p:nvPr>
            <p:ph type="ftr" sz="quarter" idx="2"/>
          </p:nvPr>
        </p:nvSpPr>
        <p:spPr>
          <a:xfrm>
            <a:off x="0" y="8830621"/>
            <a:ext cx="2981700" cy="46418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8541" y="8830621"/>
            <a:ext cx="2981700" cy="464180"/>
          </a:xfrm>
          <a:prstGeom prst="rect">
            <a:avLst/>
          </a:prstGeom>
        </p:spPr>
        <p:txBody>
          <a:bodyPr vert="horz" lIns="91440" tIns="45720" rIns="91440" bIns="45720" rtlCol="0" anchor="b"/>
          <a:lstStyle>
            <a:lvl1pPr algn="r">
              <a:defRPr sz="1200"/>
            </a:lvl1pPr>
          </a:lstStyle>
          <a:p>
            <a:fld id="{48746DC4-0E2B-4C82-A2C9-07654E669934}" type="slidenum">
              <a:rPr lang="en-US" smtClean="0"/>
              <a:t>‹#›</a:t>
            </a:fld>
            <a:endParaRPr lang="en-US"/>
          </a:p>
        </p:txBody>
      </p:sp>
    </p:spTree>
    <p:extLst>
      <p:ext uri="{BB962C8B-B14F-4D97-AF65-F5344CB8AC3E}">
        <p14:creationId xmlns:p14="http://schemas.microsoft.com/office/powerpoint/2010/main" val="30508676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81700" cy="4657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48131" name="Rectangle 3"/>
          <p:cNvSpPr>
            <a:spLocks noGrp="1" noChangeArrowheads="1"/>
          </p:cNvSpPr>
          <p:nvPr>
            <p:ph type="dt" idx="1"/>
          </p:nvPr>
        </p:nvSpPr>
        <p:spPr bwMode="auto">
          <a:xfrm>
            <a:off x="3898541" y="0"/>
            <a:ext cx="2981700" cy="4657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688811" y="4416111"/>
            <a:ext cx="5504192" cy="41840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8134" name="Rectangle 6"/>
          <p:cNvSpPr>
            <a:spLocks noGrp="1" noChangeArrowheads="1"/>
          </p:cNvSpPr>
          <p:nvPr>
            <p:ph type="ftr" sz="quarter" idx="4"/>
          </p:nvPr>
        </p:nvSpPr>
        <p:spPr bwMode="auto">
          <a:xfrm>
            <a:off x="0" y="8829019"/>
            <a:ext cx="2981700" cy="4657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48135" name="Rectangle 7"/>
          <p:cNvSpPr>
            <a:spLocks noGrp="1" noChangeArrowheads="1"/>
          </p:cNvSpPr>
          <p:nvPr>
            <p:ph type="sldNum" sz="quarter" idx="5"/>
          </p:nvPr>
        </p:nvSpPr>
        <p:spPr bwMode="auto">
          <a:xfrm>
            <a:off x="3898541" y="8829019"/>
            <a:ext cx="2981700" cy="4657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7C8204B-1868-4D05-8789-12089CA7B471}" type="slidenum">
              <a:rPr lang="en-US"/>
              <a:pPr>
                <a:defRPr/>
              </a:pPr>
              <a:t>‹#›</a:t>
            </a:fld>
            <a:endParaRPr lang="en-US"/>
          </a:p>
        </p:txBody>
      </p:sp>
    </p:spTree>
    <p:extLst>
      <p:ext uri="{BB962C8B-B14F-4D97-AF65-F5344CB8AC3E}">
        <p14:creationId xmlns:p14="http://schemas.microsoft.com/office/powerpoint/2010/main" val="24791720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grpSp>
      </p:grpSp>
      <p:sp>
        <p:nvSpPr>
          <p:cNvPr id="6862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6862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pPr>
              <a:defRPr/>
            </a:pPr>
            <a:fld id="{2D67FACD-AF5A-4C52-AF59-51D97A5D33D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r>
              <a:rPr lang="en-US"/>
              <a:t>CONFIDENTIAL</a:t>
            </a:r>
          </a:p>
        </p:txBody>
      </p:sp>
      <p:sp>
        <p:nvSpPr>
          <p:cNvPr id="5" name="Rectangle 3"/>
          <p:cNvSpPr>
            <a:spLocks noGrp="1" noChangeArrowheads="1"/>
          </p:cNvSpPr>
          <p:nvPr>
            <p:ph type="sldNum" sz="quarter" idx="11"/>
          </p:nvPr>
        </p:nvSpPr>
        <p:spPr>
          <a:ln/>
        </p:spPr>
        <p:txBody>
          <a:bodyPr/>
          <a:lstStyle>
            <a:lvl1pPr>
              <a:defRPr/>
            </a:lvl1pPr>
          </a:lstStyle>
          <a:p>
            <a:pPr>
              <a:defRPr/>
            </a:pPr>
            <a:fld id="{E76F85C5-A766-4FDC-8D33-3A00D8F9B575}"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r>
              <a:rPr lang="en-US"/>
              <a:t>CONFIDENTIAL</a:t>
            </a:r>
          </a:p>
        </p:txBody>
      </p:sp>
      <p:sp>
        <p:nvSpPr>
          <p:cNvPr id="5" name="Rectangle 3"/>
          <p:cNvSpPr>
            <a:spLocks noGrp="1" noChangeArrowheads="1"/>
          </p:cNvSpPr>
          <p:nvPr>
            <p:ph type="sldNum" sz="quarter" idx="11"/>
          </p:nvPr>
        </p:nvSpPr>
        <p:spPr>
          <a:ln/>
        </p:spPr>
        <p:txBody>
          <a:bodyPr/>
          <a:lstStyle>
            <a:lvl1pPr>
              <a:defRPr/>
            </a:lvl1pPr>
          </a:lstStyle>
          <a:p>
            <a:pPr>
              <a:defRPr/>
            </a:pPr>
            <a:fld id="{32152EC9-40E1-4CBD-B8DE-30A1D9029F28}"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r>
              <a:rPr lang="en-US"/>
              <a:t>CONFIDENTIAL</a:t>
            </a:r>
          </a:p>
        </p:txBody>
      </p:sp>
      <p:sp>
        <p:nvSpPr>
          <p:cNvPr id="6" name="Rectangle 3"/>
          <p:cNvSpPr>
            <a:spLocks noGrp="1" noChangeArrowheads="1"/>
          </p:cNvSpPr>
          <p:nvPr>
            <p:ph type="sldNum" sz="quarter" idx="11"/>
          </p:nvPr>
        </p:nvSpPr>
        <p:spPr>
          <a:ln/>
        </p:spPr>
        <p:txBody>
          <a:bodyPr/>
          <a:lstStyle>
            <a:lvl1pPr>
              <a:defRPr/>
            </a:lvl1pPr>
          </a:lstStyle>
          <a:p>
            <a:pPr>
              <a:defRPr/>
            </a:pPr>
            <a:fld id="{E7F33F59-A1B4-406D-9273-20B3FD908DD0}"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r>
              <a:rPr lang="en-US"/>
              <a:t>CONFIDENTIAL</a:t>
            </a:r>
          </a:p>
        </p:txBody>
      </p:sp>
      <p:sp>
        <p:nvSpPr>
          <p:cNvPr id="5" name="Rectangle 3"/>
          <p:cNvSpPr>
            <a:spLocks noGrp="1" noChangeArrowheads="1"/>
          </p:cNvSpPr>
          <p:nvPr>
            <p:ph type="sldNum" sz="quarter" idx="11"/>
          </p:nvPr>
        </p:nvSpPr>
        <p:spPr>
          <a:ln/>
        </p:spPr>
        <p:txBody>
          <a:bodyPr/>
          <a:lstStyle>
            <a:lvl1pPr>
              <a:defRPr/>
            </a:lvl1pPr>
          </a:lstStyle>
          <a:p>
            <a:pPr>
              <a:defRPr/>
            </a:pPr>
            <a:fld id="{1881C4F9-44D0-488C-8EA9-988BF36A4E35}"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r>
              <a:rPr lang="en-US"/>
              <a:t>CONFIDENTIAL</a:t>
            </a:r>
          </a:p>
        </p:txBody>
      </p:sp>
      <p:sp>
        <p:nvSpPr>
          <p:cNvPr id="5" name="Rectangle 3"/>
          <p:cNvSpPr>
            <a:spLocks noGrp="1" noChangeArrowheads="1"/>
          </p:cNvSpPr>
          <p:nvPr>
            <p:ph type="sldNum" sz="quarter" idx="11"/>
          </p:nvPr>
        </p:nvSpPr>
        <p:spPr>
          <a:ln/>
        </p:spPr>
        <p:txBody>
          <a:bodyPr/>
          <a:lstStyle>
            <a:lvl1pPr>
              <a:defRPr/>
            </a:lvl1pPr>
          </a:lstStyle>
          <a:p>
            <a:pPr>
              <a:defRPr/>
            </a:pPr>
            <a:fld id="{8EE96E60-51E0-4346-921D-97D6058B6788}"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r>
              <a:rPr lang="en-US"/>
              <a:t>CONFIDENTIAL</a:t>
            </a:r>
          </a:p>
        </p:txBody>
      </p:sp>
      <p:sp>
        <p:nvSpPr>
          <p:cNvPr id="6" name="Rectangle 3"/>
          <p:cNvSpPr>
            <a:spLocks noGrp="1" noChangeArrowheads="1"/>
          </p:cNvSpPr>
          <p:nvPr>
            <p:ph type="sldNum" sz="quarter" idx="11"/>
          </p:nvPr>
        </p:nvSpPr>
        <p:spPr>
          <a:ln/>
        </p:spPr>
        <p:txBody>
          <a:bodyPr/>
          <a:lstStyle>
            <a:lvl1pPr>
              <a:defRPr/>
            </a:lvl1pPr>
          </a:lstStyle>
          <a:p>
            <a:pPr>
              <a:defRPr/>
            </a:pPr>
            <a:fld id="{F42DE8C8-A566-40D9-B642-7551BF274E8A}"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r>
              <a:rPr lang="en-US"/>
              <a:t>CONFIDENTIAL</a:t>
            </a:r>
          </a:p>
        </p:txBody>
      </p:sp>
      <p:sp>
        <p:nvSpPr>
          <p:cNvPr id="8" name="Rectangle 3"/>
          <p:cNvSpPr>
            <a:spLocks noGrp="1" noChangeArrowheads="1"/>
          </p:cNvSpPr>
          <p:nvPr>
            <p:ph type="sldNum" sz="quarter" idx="11"/>
          </p:nvPr>
        </p:nvSpPr>
        <p:spPr>
          <a:ln/>
        </p:spPr>
        <p:txBody>
          <a:bodyPr/>
          <a:lstStyle>
            <a:lvl1pPr>
              <a:defRPr/>
            </a:lvl1pPr>
          </a:lstStyle>
          <a:p>
            <a:pPr>
              <a:defRPr/>
            </a:pPr>
            <a:fld id="{75922521-9C27-4651-8370-28AB18258158}"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r>
              <a:rPr lang="en-US"/>
              <a:t>CONFIDENTIAL</a:t>
            </a:r>
          </a:p>
        </p:txBody>
      </p:sp>
      <p:sp>
        <p:nvSpPr>
          <p:cNvPr id="4" name="Rectangle 3"/>
          <p:cNvSpPr>
            <a:spLocks noGrp="1" noChangeArrowheads="1"/>
          </p:cNvSpPr>
          <p:nvPr>
            <p:ph type="sldNum" sz="quarter" idx="11"/>
          </p:nvPr>
        </p:nvSpPr>
        <p:spPr>
          <a:ln/>
        </p:spPr>
        <p:txBody>
          <a:bodyPr/>
          <a:lstStyle>
            <a:lvl1pPr>
              <a:defRPr/>
            </a:lvl1pPr>
          </a:lstStyle>
          <a:p>
            <a:pPr>
              <a:defRPr/>
            </a:pPr>
            <a:fld id="{33198792-B330-4E78-AFC8-F0C02A1DE282}"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t>CONFIDENTIAL</a:t>
            </a:r>
          </a:p>
        </p:txBody>
      </p:sp>
      <p:sp>
        <p:nvSpPr>
          <p:cNvPr id="3" name="Rectangle 3"/>
          <p:cNvSpPr>
            <a:spLocks noGrp="1" noChangeArrowheads="1"/>
          </p:cNvSpPr>
          <p:nvPr>
            <p:ph type="sldNum" sz="quarter" idx="11"/>
          </p:nvPr>
        </p:nvSpPr>
        <p:spPr>
          <a:ln/>
        </p:spPr>
        <p:txBody>
          <a:bodyPr/>
          <a:lstStyle>
            <a:lvl1pPr>
              <a:defRPr/>
            </a:lvl1pPr>
          </a:lstStyle>
          <a:p>
            <a:pPr>
              <a:defRPr/>
            </a:pPr>
            <a:fld id="{AD034E13-1F56-425D-B32D-CFD024CF365B}"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a:t>CONFIDENTIAL</a:t>
            </a:r>
          </a:p>
        </p:txBody>
      </p:sp>
      <p:sp>
        <p:nvSpPr>
          <p:cNvPr id="6" name="Rectangle 3"/>
          <p:cNvSpPr>
            <a:spLocks noGrp="1" noChangeArrowheads="1"/>
          </p:cNvSpPr>
          <p:nvPr>
            <p:ph type="sldNum" sz="quarter" idx="11"/>
          </p:nvPr>
        </p:nvSpPr>
        <p:spPr>
          <a:ln/>
        </p:spPr>
        <p:txBody>
          <a:bodyPr/>
          <a:lstStyle>
            <a:lvl1pPr>
              <a:defRPr/>
            </a:lvl1pPr>
          </a:lstStyle>
          <a:p>
            <a:pPr>
              <a:defRPr/>
            </a:pPr>
            <a:fld id="{B05ED292-DFE1-40D9-B823-CF1329671868}"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a:t>CONFIDENTIAL</a:t>
            </a:r>
          </a:p>
        </p:txBody>
      </p:sp>
      <p:sp>
        <p:nvSpPr>
          <p:cNvPr id="6" name="Rectangle 3"/>
          <p:cNvSpPr>
            <a:spLocks noGrp="1" noChangeArrowheads="1"/>
          </p:cNvSpPr>
          <p:nvPr>
            <p:ph type="sldNum" sz="quarter" idx="11"/>
          </p:nvPr>
        </p:nvSpPr>
        <p:spPr>
          <a:ln/>
        </p:spPr>
        <p:txBody>
          <a:bodyPr/>
          <a:lstStyle>
            <a:lvl1pPr>
              <a:defRPr/>
            </a:lvl1pPr>
          </a:lstStyle>
          <a:p>
            <a:pPr>
              <a:defRPr/>
            </a:pPr>
            <a:fld id="{81D847E3-886D-4BA8-A5D7-41DAA2B31CE8}"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r>
              <a:rPr lang="en-US"/>
              <a:t>CONFIDENTIAL</a:t>
            </a:r>
          </a:p>
        </p:txBody>
      </p:sp>
      <p:sp>
        <p:nvSpPr>
          <p:cNvPr id="6758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a:defRPr/>
            </a:pPr>
            <a:fld id="{E2569FFE-6E8E-4006-9E27-283CFBFC9686}" type="slidenum">
              <a:rPr lang="en-US"/>
              <a:pPr>
                <a:defRPr/>
              </a:pPr>
              <a:t>‹#›</a:t>
            </a:fld>
            <a:endParaRPr lang="en-US"/>
          </a:p>
        </p:txBody>
      </p:sp>
      <p:grpSp>
        <p:nvGrpSpPr>
          <p:cNvPr id="1028" name="Group 4"/>
          <p:cNvGrpSpPr>
            <a:grpSpLocks/>
          </p:cNvGrpSpPr>
          <p:nvPr/>
        </p:nvGrpSpPr>
        <p:grpSpPr bwMode="auto">
          <a:xfrm>
            <a:off x="0" y="0"/>
            <a:ext cx="9144000" cy="546100"/>
            <a:chOff x="0" y="0"/>
            <a:chExt cx="5760" cy="344"/>
          </a:xfrm>
        </p:grpSpPr>
        <p:sp>
          <p:nvSpPr>
            <p:cNvPr id="6758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759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defRPr/>
              </a:pPr>
              <a:endParaRPr lang="en-US" sz="2400">
                <a:latin typeface="Times New Roman" pitchFamily="18" charset="0"/>
              </a:endParaRPr>
            </a:p>
          </p:txBody>
        </p:sp>
        <p:sp>
          <p:nvSpPr>
            <p:cNvPr id="6759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endParaRPr>
            </a:p>
          </p:txBody>
        </p:sp>
        <p:sp>
          <p:nvSpPr>
            <p:cNvPr id="6759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endParaRPr>
            </a:p>
          </p:txBody>
        </p:sp>
        <p:sp>
          <p:nvSpPr>
            <p:cNvPr id="6759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endParaRPr>
            </a:p>
          </p:txBody>
        </p:sp>
        <p:sp>
          <p:nvSpPr>
            <p:cNvPr id="6759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endParaRPr>
            </a:p>
          </p:txBody>
        </p:sp>
        <p:sp>
          <p:nvSpPr>
            <p:cNvPr id="6759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6759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endParaRPr>
            </a:p>
          </p:txBody>
        </p:sp>
        <p:sp>
          <p:nvSpPr>
            <p:cNvPr id="6759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760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93"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hf hdr="0" dt="0"/>
  <p:txStyles>
    <p:titleStyle>
      <a:lvl1pPr algn="l" rtl="0" eaLnBrk="0" fontAlgn="base" hangingPunct="0">
        <a:spcBef>
          <a:spcPct val="0"/>
        </a:spcBef>
        <a:spcAft>
          <a:spcPct val="0"/>
        </a:spcAft>
        <a:defRPr sz="4400" b="1">
          <a:solidFill>
            <a:schemeClr val="bg2"/>
          </a:solidFill>
          <a:latin typeface="+mj-lt"/>
          <a:ea typeface="+mj-ea"/>
          <a:cs typeface="+mj-cs"/>
        </a:defRPr>
      </a:lvl1pPr>
      <a:lvl2pPr algn="l" rtl="0" eaLnBrk="0" fontAlgn="base" hangingPunct="0">
        <a:spcBef>
          <a:spcPct val="0"/>
        </a:spcBef>
        <a:spcAft>
          <a:spcPct val="0"/>
        </a:spcAft>
        <a:defRPr sz="4400" b="1">
          <a:solidFill>
            <a:schemeClr val="bg2"/>
          </a:solidFill>
          <a:latin typeface="Arial" charset="0"/>
        </a:defRPr>
      </a:lvl2pPr>
      <a:lvl3pPr algn="l" rtl="0" eaLnBrk="0" fontAlgn="base" hangingPunct="0">
        <a:spcBef>
          <a:spcPct val="0"/>
        </a:spcBef>
        <a:spcAft>
          <a:spcPct val="0"/>
        </a:spcAft>
        <a:defRPr sz="4400" b="1">
          <a:solidFill>
            <a:schemeClr val="bg2"/>
          </a:solidFill>
          <a:latin typeface="Arial" charset="0"/>
        </a:defRPr>
      </a:lvl3pPr>
      <a:lvl4pPr algn="l" rtl="0" eaLnBrk="0" fontAlgn="base" hangingPunct="0">
        <a:spcBef>
          <a:spcPct val="0"/>
        </a:spcBef>
        <a:spcAft>
          <a:spcPct val="0"/>
        </a:spcAft>
        <a:defRPr sz="4400" b="1">
          <a:solidFill>
            <a:schemeClr val="bg2"/>
          </a:solidFill>
          <a:latin typeface="Arial" charset="0"/>
        </a:defRPr>
      </a:lvl4pPr>
      <a:lvl5pPr algn="l" rtl="0" eaLnBrk="0" fontAlgn="base" hangingPunct="0">
        <a:spcBef>
          <a:spcPct val="0"/>
        </a:spcBef>
        <a:spcAft>
          <a:spcPct val="0"/>
        </a:spcAft>
        <a:defRPr sz="4400" b="1">
          <a:solidFill>
            <a:schemeClr val="bg2"/>
          </a:solidFill>
          <a:latin typeface="Arial" charset="0"/>
        </a:defRPr>
      </a:lvl5pPr>
      <a:lvl6pPr marL="457200" algn="l" rtl="0" fontAlgn="base">
        <a:spcBef>
          <a:spcPct val="0"/>
        </a:spcBef>
        <a:spcAft>
          <a:spcPct val="0"/>
        </a:spcAft>
        <a:defRPr sz="4400" b="1">
          <a:solidFill>
            <a:schemeClr val="bg2"/>
          </a:solidFill>
          <a:latin typeface="Arial" charset="0"/>
        </a:defRPr>
      </a:lvl6pPr>
      <a:lvl7pPr marL="914400" algn="l" rtl="0" fontAlgn="base">
        <a:spcBef>
          <a:spcPct val="0"/>
        </a:spcBef>
        <a:spcAft>
          <a:spcPct val="0"/>
        </a:spcAft>
        <a:defRPr sz="4400" b="1">
          <a:solidFill>
            <a:schemeClr val="bg2"/>
          </a:solidFill>
          <a:latin typeface="Arial" charset="0"/>
        </a:defRPr>
      </a:lvl7pPr>
      <a:lvl8pPr marL="1371600" algn="l" rtl="0" fontAlgn="base">
        <a:spcBef>
          <a:spcPct val="0"/>
        </a:spcBef>
        <a:spcAft>
          <a:spcPct val="0"/>
        </a:spcAft>
        <a:defRPr sz="4400" b="1">
          <a:solidFill>
            <a:schemeClr val="bg2"/>
          </a:solidFill>
          <a:latin typeface="Arial" charset="0"/>
        </a:defRPr>
      </a:lvl8pPr>
      <a:lvl9pPr marL="1828800" algn="l" rtl="0" fontAlgn="base">
        <a:spcBef>
          <a:spcPct val="0"/>
        </a:spcBef>
        <a:spcAft>
          <a:spcPct val="0"/>
        </a:spcAft>
        <a:defRPr sz="4400" b="1">
          <a:solidFill>
            <a:schemeClr val="bg2"/>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bg2"/>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2"/>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grants.nih.gov/grants/guide/notice-files/NOT-OD-18-010.html" TargetMode="External"/><Relationship Id="rId2" Type="http://schemas.openxmlformats.org/officeDocument/2006/relationships/hyperlink" Target="https://grants.nih.gov/policy/clinical-trials/definition.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grants.nih.gov/grants/guide/notice-files/NOT-OD-20-018.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5B11984B-F28E-4127-9325-27F1C72F5B5C}" type="slidenum">
              <a:rPr lang="en-US" smtClean="0"/>
              <a:pPr/>
              <a:t>1</a:t>
            </a:fld>
            <a:endParaRPr lang="en-US"/>
          </a:p>
        </p:txBody>
      </p:sp>
      <p:sp>
        <p:nvSpPr>
          <p:cNvPr id="3078" name="Rectangle 7"/>
          <p:cNvSpPr>
            <a:spLocks noChangeArrowheads="1"/>
          </p:cNvSpPr>
          <p:nvPr/>
        </p:nvSpPr>
        <p:spPr bwMode="auto">
          <a:xfrm>
            <a:off x="348343" y="1848667"/>
            <a:ext cx="9013372" cy="2444750"/>
          </a:xfrm>
          <a:prstGeom prst="rect">
            <a:avLst/>
          </a:prstGeom>
          <a:noFill/>
          <a:ln w="9525">
            <a:noFill/>
            <a:miter lim="800000"/>
            <a:headEnd/>
            <a:tailEnd/>
          </a:ln>
        </p:spPr>
        <p:txBody>
          <a:bodyPr/>
          <a:lstStyle/>
          <a:p>
            <a:r>
              <a:rPr lang="en-US" sz="3200" b="1" dirty="0">
                <a:solidFill>
                  <a:schemeClr val="bg2"/>
                </a:solidFill>
              </a:rPr>
              <a:t>Catalyst Award for Early-Stage Investigators Pursuing Research on HIV Comorbidities, Coinfections, and Complications (CCCs)</a:t>
            </a:r>
          </a:p>
          <a:p>
            <a:br>
              <a:rPr lang="en-US" sz="2400" i="1" dirty="0">
                <a:solidFill>
                  <a:schemeClr val="bg2"/>
                </a:solidFill>
              </a:rPr>
            </a:br>
            <a:r>
              <a:rPr lang="en-US" sz="2400" i="1" dirty="0">
                <a:solidFill>
                  <a:schemeClr val="bg2"/>
                </a:solidFill>
              </a:rPr>
              <a:t>(DP1- Clinical Trial Optional)</a:t>
            </a:r>
          </a:p>
          <a:p>
            <a:pPr algn="ctr"/>
            <a:endParaRPr lang="en-US" sz="2800" i="1" dirty="0">
              <a:solidFill>
                <a:schemeClr val="bg2"/>
              </a:solidFill>
            </a:endParaRPr>
          </a:p>
          <a:p>
            <a:pPr marL="342900" indent="-342900" eaLnBrk="1" hangingPunct="1">
              <a:lnSpc>
                <a:spcPct val="80000"/>
              </a:lnSpc>
              <a:spcBef>
                <a:spcPct val="20000"/>
              </a:spcBef>
              <a:buClr>
                <a:schemeClr val="bg2"/>
              </a:buClr>
              <a:buSzPct val="75000"/>
              <a:buFont typeface="Wingdings" pitchFamily="2" charset="2"/>
              <a:buNone/>
            </a:pPr>
            <a:endParaRPr lang="en-US" sz="2100" dirty="0">
              <a:solidFill>
                <a:schemeClr val="bg2"/>
              </a:solidFill>
            </a:endParaRPr>
          </a:p>
          <a:p>
            <a:pPr marL="342900" indent="-342900" algn="r" eaLnBrk="1" hangingPunct="1">
              <a:lnSpc>
                <a:spcPct val="80000"/>
              </a:lnSpc>
              <a:spcBef>
                <a:spcPct val="20000"/>
              </a:spcBef>
              <a:buClr>
                <a:schemeClr val="bg2"/>
              </a:buClr>
              <a:buSzPct val="75000"/>
              <a:buFont typeface="Wingdings" pitchFamily="2" charset="2"/>
              <a:buNone/>
            </a:pPr>
            <a:endParaRPr lang="en-US" sz="1700" dirty="0">
              <a:solidFill>
                <a:schemeClr val="bg2"/>
              </a:solidFill>
            </a:endParaRPr>
          </a:p>
          <a:p>
            <a:pPr marL="342900" indent="-342900" eaLnBrk="1" hangingPunct="1">
              <a:lnSpc>
                <a:spcPct val="80000"/>
              </a:lnSpc>
              <a:spcBef>
                <a:spcPct val="20000"/>
              </a:spcBef>
              <a:buClr>
                <a:schemeClr val="bg2"/>
              </a:buClr>
              <a:buSzPct val="75000"/>
              <a:buFont typeface="Wingdings" pitchFamily="2" charset="2"/>
              <a:buNone/>
            </a:pPr>
            <a:endParaRPr lang="en-US" sz="1900" dirty="0">
              <a:solidFill>
                <a:schemeClr val="bg1"/>
              </a:solidFill>
            </a:endParaRPr>
          </a:p>
        </p:txBody>
      </p:sp>
      <p:sp>
        <p:nvSpPr>
          <p:cNvPr id="5" name="Rectangle 7">
            <a:extLst>
              <a:ext uri="{FF2B5EF4-FFF2-40B4-BE49-F238E27FC236}">
                <a16:creationId xmlns:a16="http://schemas.microsoft.com/office/drawing/2014/main" id="{8C847D4F-5637-426B-AA91-86EF01CC60D5}"/>
              </a:ext>
            </a:extLst>
          </p:cNvPr>
          <p:cNvSpPr>
            <a:spLocks noChangeArrowheads="1"/>
          </p:cNvSpPr>
          <p:nvPr/>
        </p:nvSpPr>
        <p:spPr bwMode="auto">
          <a:xfrm>
            <a:off x="348343" y="984250"/>
            <a:ext cx="9013372" cy="2444750"/>
          </a:xfrm>
          <a:prstGeom prst="rect">
            <a:avLst/>
          </a:prstGeom>
          <a:noFill/>
          <a:ln w="9525">
            <a:noFill/>
            <a:miter lim="800000"/>
            <a:headEnd/>
            <a:tailEnd/>
          </a:ln>
        </p:spPr>
        <p:txBody>
          <a:bodyPr/>
          <a:lstStyle/>
          <a:p>
            <a:r>
              <a:rPr lang="en-US" sz="3200" b="1" dirty="0">
                <a:solidFill>
                  <a:schemeClr val="bg2"/>
                </a:solidFill>
              </a:rPr>
              <a:t>PAR-23-024</a:t>
            </a:r>
            <a:endParaRPr lang="en-US" sz="19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2588" y="287338"/>
            <a:ext cx="8229600" cy="790575"/>
          </a:xfrm>
        </p:spPr>
        <p:txBody>
          <a:bodyPr/>
          <a:lstStyle/>
          <a:p>
            <a:r>
              <a:rPr lang="en-US" sz="3600" dirty="0"/>
              <a:t>Institute/Center Specific Interests</a:t>
            </a:r>
          </a:p>
        </p:txBody>
      </p:sp>
      <p:sp>
        <p:nvSpPr>
          <p:cNvPr id="4099" name="Content Placeholder 2"/>
          <p:cNvSpPr>
            <a:spLocks noGrp="1"/>
          </p:cNvSpPr>
          <p:nvPr>
            <p:ph idx="1"/>
          </p:nvPr>
        </p:nvSpPr>
        <p:spPr>
          <a:xfrm>
            <a:off x="382587" y="1155498"/>
            <a:ext cx="8503717" cy="5015316"/>
          </a:xfrm>
        </p:spPr>
        <p:txBody>
          <a:bodyPr/>
          <a:lstStyle/>
          <a:p>
            <a:pPr marL="0" indent="0">
              <a:buNone/>
            </a:pPr>
            <a:r>
              <a:rPr lang="en-US" sz="2400" b="1" dirty="0"/>
              <a:t>National Cancer Institute (NCI)</a:t>
            </a:r>
            <a:endParaRPr lang="en-US" sz="2000" b="0" i="0" dirty="0">
              <a:solidFill>
                <a:schemeClr val="bg2"/>
              </a:solidFill>
              <a:effectLst/>
            </a:endParaRPr>
          </a:p>
          <a:p>
            <a:pPr marL="574675" lvl="1"/>
            <a:r>
              <a:rPr lang="en-US" sz="2000" b="0" i="0" dirty="0">
                <a:solidFill>
                  <a:schemeClr val="bg2"/>
                </a:solidFill>
                <a:effectLst/>
              </a:rPr>
              <a:t>Projects advancing our understanding of the </a:t>
            </a:r>
            <a:r>
              <a:rPr lang="en-US" sz="2000" b="1" i="0" dirty="0">
                <a:solidFill>
                  <a:schemeClr val="bg2"/>
                </a:solidFill>
                <a:effectLst/>
              </a:rPr>
              <a:t>risks, development, progression, diagnosis, and treatment of malignancies</a:t>
            </a:r>
            <a:r>
              <a:rPr lang="en-US" sz="2000" i="0" dirty="0">
                <a:solidFill>
                  <a:schemeClr val="bg2"/>
                </a:solidFill>
                <a:effectLst/>
              </a:rPr>
              <a:t> observed in individuals with an underlying HIV infection</a:t>
            </a:r>
            <a:r>
              <a:rPr lang="en-US" sz="2000" b="0" i="0" dirty="0">
                <a:solidFill>
                  <a:schemeClr val="bg2"/>
                </a:solidFill>
                <a:effectLst/>
              </a:rPr>
              <a:t>.</a:t>
            </a:r>
            <a:br>
              <a:rPr lang="en-US" sz="2000" b="0" i="0" dirty="0">
                <a:solidFill>
                  <a:schemeClr val="bg2"/>
                </a:solidFill>
                <a:effectLst/>
              </a:rPr>
            </a:br>
            <a:r>
              <a:rPr lang="en-US" sz="1200" b="0" i="0" dirty="0">
                <a:solidFill>
                  <a:schemeClr val="bg2"/>
                </a:solidFill>
                <a:effectLst/>
              </a:rPr>
              <a:t> </a:t>
            </a:r>
            <a:endParaRPr lang="en-US" sz="2000" b="0" i="0" dirty="0">
              <a:solidFill>
                <a:schemeClr val="bg2"/>
              </a:solidFill>
              <a:effectLst/>
            </a:endParaRPr>
          </a:p>
          <a:p>
            <a:pPr marL="574675" lvl="1"/>
            <a:r>
              <a:rPr lang="en-US" sz="2000" dirty="0">
                <a:solidFill>
                  <a:schemeClr val="bg2"/>
                </a:solidFill>
              </a:rPr>
              <a:t>Specific a</a:t>
            </a:r>
            <a:r>
              <a:rPr lang="en-US" sz="2000" b="0" i="0" dirty="0">
                <a:solidFill>
                  <a:schemeClr val="bg2"/>
                </a:solidFill>
                <a:effectLst/>
              </a:rPr>
              <a:t>reas of interest include </a:t>
            </a:r>
            <a:r>
              <a:rPr lang="en-US" sz="2000" b="1" dirty="0">
                <a:solidFill>
                  <a:schemeClr val="bg2"/>
                </a:solidFill>
                <a:effectLst/>
              </a:rPr>
              <a:t>etiologic factors, coinfections, cofactors, immunopathogenesis, diagnosis, and consequences of both non-AIDS defining and AIDS-defining malignancies </a:t>
            </a:r>
            <a:r>
              <a:rPr lang="en-US" sz="2000" b="0" i="0" dirty="0">
                <a:solidFill>
                  <a:schemeClr val="bg2"/>
                </a:solidFill>
                <a:effectLst/>
              </a:rPr>
              <a:t>in populations with an underlying HIV infection.</a:t>
            </a:r>
            <a:br>
              <a:rPr lang="en-US" sz="2000" b="0" i="0" dirty="0">
                <a:solidFill>
                  <a:schemeClr val="bg2"/>
                </a:solidFill>
                <a:effectLst/>
              </a:rPr>
            </a:br>
            <a:r>
              <a:rPr lang="en-US" sz="1200" b="0" i="0" dirty="0">
                <a:solidFill>
                  <a:schemeClr val="bg2"/>
                </a:solidFill>
                <a:effectLst/>
              </a:rPr>
              <a:t> </a:t>
            </a:r>
            <a:endParaRPr lang="en-US" sz="2000" b="0" i="0" dirty="0">
              <a:solidFill>
                <a:schemeClr val="bg2"/>
              </a:solidFill>
              <a:effectLst/>
            </a:endParaRPr>
          </a:p>
          <a:p>
            <a:pPr marL="574675" lvl="1"/>
            <a:r>
              <a:rPr lang="en-US" sz="2000" dirty="0">
                <a:solidFill>
                  <a:schemeClr val="bg2"/>
                </a:solidFill>
              </a:rPr>
              <a:t>Proposed clinical trials must be </a:t>
            </a:r>
            <a:r>
              <a:rPr lang="en-US" sz="2000" b="1" dirty="0">
                <a:solidFill>
                  <a:schemeClr val="bg2"/>
                </a:solidFill>
              </a:rPr>
              <a:t>mechanistic clinical studies</a:t>
            </a:r>
            <a:r>
              <a:rPr lang="en-US" sz="2000" dirty="0">
                <a:solidFill>
                  <a:schemeClr val="bg2"/>
                </a:solidFill>
              </a:rPr>
              <a:t> that meet </a:t>
            </a:r>
            <a:r>
              <a:rPr lang="en-US" sz="2000" dirty="0">
                <a:solidFill>
                  <a:schemeClr val="bg2"/>
                </a:solidFill>
                <a:hlinkClick r:id="rId2"/>
              </a:rPr>
              <a:t>NIH's definition of a clinical trial</a:t>
            </a:r>
            <a:r>
              <a:rPr lang="en-US" sz="2000" dirty="0">
                <a:solidFill>
                  <a:schemeClr val="bg2"/>
                </a:solidFill>
              </a:rPr>
              <a:t>.</a:t>
            </a:r>
          </a:p>
          <a:p>
            <a:pPr marL="974725" lvl="2"/>
            <a:r>
              <a:rPr lang="en-US" sz="1800" dirty="0">
                <a:solidFill>
                  <a:schemeClr val="bg2"/>
                </a:solidFill>
              </a:rPr>
              <a:t>Examples of mechanistic clinical trials can be found in </a:t>
            </a:r>
            <a:r>
              <a:rPr lang="en-US" sz="1800" dirty="0">
                <a:solidFill>
                  <a:schemeClr val="bg2"/>
                </a:solidFill>
                <a:hlinkClick r:id="rId3"/>
              </a:rPr>
              <a:t>NOT-OD-18-010</a:t>
            </a:r>
            <a:endParaRPr lang="en-US" sz="1800" dirty="0">
              <a:solidFill>
                <a:schemeClr val="bg2"/>
              </a:solidFill>
            </a:endParaRPr>
          </a:p>
          <a:p>
            <a:pPr marL="974725" lvl="2"/>
            <a:r>
              <a:rPr lang="en-US" sz="1800" b="1" dirty="0">
                <a:solidFill>
                  <a:schemeClr val="bg2"/>
                </a:solidFill>
              </a:rPr>
              <a:t>Not supported: </a:t>
            </a:r>
            <a:r>
              <a:rPr lang="en-US" sz="1800" dirty="0">
                <a:solidFill>
                  <a:schemeClr val="bg2"/>
                </a:solidFill>
              </a:rPr>
              <a:t>Clinical trials seeking to establish safety, assess clinical efficacy or effectiveness, and/or study/manage/implement, preventive, therapeutic, or services interventions.</a:t>
            </a:r>
          </a:p>
          <a:p>
            <a:pPr marL="574675" lvl="1"/>
            <a:endParaRPr lang="en-US" sz="2000" dirty="0">
              <a:solidFill>
                <a:schemeClr val="bg2"/>
              </a:solidFill>
            </a:endParaRPr>
          </a:p>
        </p:txBody>
      </p:sp>
      <p:sp>
        <p:nvSpPr>
          <p:cNvPr id="4" name="Slide Number Placeholder 4">
            <a:extLst>
              <a:ext uri="{FF2B5EF4-FFF2-40B4-BE49-F238E27FC236}">
                <a16:creationId xmlns:a16="http://schemas.microsoft.com/office/drawing/2014/main" id="{388D7B8D-C8D3-4347-8B9F-E4509F920175}"/>
              </a:ext>
            </a:extLst>
          </p:cNvPr>
          <p:cNvSpPr>
            <a:spLocks noGrp="1"/>
          </p:cNvSpPr>
          <p:nvPr>
            <p:ph type="sldNum" sz="quarter" idx="11"/>
          </p:nvPr>
        </p:nvSpPr>
        <p:spPr>
          <a:xfrm>
            <a:off x="6553200" y="6248400"/>
            <a:ext cx="2133600" cy="457200"/>
          </a:xfrm>
          <a:noFill/>
        </p:spPr>
        <p:txBody>
          <a:bodyPr/>
          <a:lstStyle/>
          <a:p>
            <a:fld id="{6A720DE5-E8CA-470A-937D-279C3102AF20}" type="slidenum">
              <a:rPr lang="en-US" smtClean="0"/>
              <a:pPr/>
              <a:t>10</a:t>
            </a:fld>
            <a:endParaRPr lang="en-US" dirty="0"/>
          </a:p>
        </p:txBody>
      </p:sp>
    </p:spTree>
    <p:extLst>
      <p:ext uri="{BB962C8B-B14F-4D97-AF65-F5344CB8AC3E}">
        <p14:creationId xmlns:p14="http://schemas.microsoft.com/office/powerpoint/2010/main" val="2990941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p:spPr>
        <p:txBody>
          <a:bodyPr/>
          <a:lstStyle/>
          <a:p>
            <a:fld id="{6A720DE5-E8CA-470A-937D-279C3102AF20}" type="slidenum">
              <a:rPr lang="en-US" smtClean="0"/>
              <a:pPr/>
              <a:t>11</a:t>
            </a:fld>
            <a:endParaRPr lang="en-US"/>
          </a:p>
        </p:txBody>
      </p:sp>
      <p:sp>
        <p:nvSpPr>
          <p:cNvPr id="5123" name="Rectangle 2"/>
          <p:cNvSpPr>
            <a:spLocks noGrp="1" noChangeArrowheads="1"/>
          </p:cNvSpPr>
          <p:nvPr>
            <p:ph type="title"/>
          </p:nvPr>
        </p:nvSpPr>
        <p:spPr>
          <a:xfrm>
            <a:off x="364066" y="838200"/>
            <a:ext cx="8227237" cy="566887"/>
          </a:xfrm>
        </p:spPr>
        <p:txBody>
          <a:bodyPr/>
          <a:lstStyle/>
          <a:p>
            <a:pPr algn="ctr" eaLnBrk="1" hangingPunct="1"/>
            <a:br>
              <a:rPr lang="en-US" sz="4000" dirty="0"/>
            </a:br>
            <a:r>
              <a:rPr lang="en-US" sz="4000" dirty="0"/>
              <a:t>Timetable for Review and Award</a:t>
            </a:r>
            <a:br>
              <a:rPr lang="en-US" sz="4000" dirty="0"/>
            </a:br>
            <a:r>
              <a:rPr lang="en-US" sz="4000" dirty="0"/>
              <a:t>2023</a:t>
            </a:r>
            <a:br>
              <a:rPr lang="en-US" sz="4000" dirty="0"/>
            </a:br>
            <a:endParaRPr lang="en-US" sz="4000" dirty="0"/>
          </a:p>
        </p:txBody>
      </p:sp>
      <p:sp>
        <p:nvSpPr>
          <p:cNvPr id="5124" name="Rectangle 3"/>
          <p:cNvSpPr>
            <a:spLocks noGrp="1" noChangeArrowheads="1"/>
          </p:cNvSpPr>
          <p:nvPr>
            <p:ph type="body" idx="1"/>
          </p:nvPr>
        </p:nvSpPr>
        <p:spPr>
          <a:xfrm>
            <a:off x="364066" y="1914390"/>
            <a:ext cx="5845145" cy="3422380"/>
          </a:xfrm>
        </p:spPr>
        <p:txBody>
          <a:bodyPr/>
          <a:lstStyle/>
          <a:p>
            <a:pPr eaLnBrk="1" hangingPunct="1">
              <a:lnSpc>
                <a:spcPct val="90000"/>
              </a:lnSpc>
              <a:spcAft>
                <a:spcPts val="1200"/>
              </a:spcAft>
              <a:tabLst>
                <a:tab pos="6340475" algn="l"/>
              </a:tabLst>
            </a:pPr>
            <a:r>
              <a:rPr lang="en-US" sz="2400" dirty="0"/>
              <a:t>Letter of Intent Due</a:t>
            </a:r>
            <a:endParaRPr lang="en-US" sz="2400" b="1" dirty="0">
              <a:solidFill>
                <a:srgbClr val="FF3300"/>
              </a:solidFill>
            </a:endParaRPr>
          </a:p>
          <a:p>
            <a:pPr eaLnBrk="1" hangingPunct="1">
              <a:lnSpc>
                <a:spcPct val="90000"/>
              </a:lnSpc>
              <a:spcAft>
                <a:spcPts val="1200"/>
              </a:spcAft>
              <a:tabLst>
                <a:tab pos="6340475" algn="l"/>
              </a:tabLst>
            </a:pPr>
            <a:r>
              <a:rPr lang="en-US" sz="2400" dirty="0"/>
              <a:t>Receipt Date</a:t>
            </a:r>
            <a:endParaRPr lang="en-US" sz="2400" b="1" dirty="0">
              <a:solidFill>
                <a:srgbClr val="FF3300"/>
              </a:solidFill>
            </a:endParaRPr>
          </a:p>
          <a:p>
            <a:pPr eaLnBrk="1" hangingPunct="1">
              <a:lnSpc>
                <a:spcPct val="90000"/>
              </a:lnSpc>
              <a:spcAft>
                <a:spcPts val="1200"/>
              </a:spcAft>
              <a:tabLst>
                <a:tab pos="6340475" algn="l"/>
              </a:tabLst>
            </a:pPr>
            <a:r>
              <a:rPr lang="en-US" sz="2400" dirty="0"/>
              <a:t>Review Date</a:t>
            </a:r>
            <a:endParaRPr lang="en-US" sz="2400" b="1" dirty="0">
              <a:solidFill>
                <a:srgbClr val="FF3300"/>
              </a:solidFill>
            </a:endParaRPr>
          </a:p>
          <a:p>
            <a:pPr eaLnBrk="1" hangingPunct="1">
              <a:lnSpc>
                <a:spcPct val="90000"/>
              </a:lnSpc>
              <a:spcAft>
                <a:spcPts val="1200"/>
              </a:spcAft>
              <a:tabLst>
                <a:tab pos="6340475" algn="l"/>
              </a:tabLst>
            </a:pPr>
            <a:r>
              <a:rPr lang="en-US" sz="2400"/>
              <a:t>Advisory </a:t>
            </a:r>
            <a:r>
              <a:rPr lang="en-US" sz="2400" dirty="0"/>
              <a:t>Council</a:t>
            </a:r>
            <a:endParaRPr lang="en-US" sz="2400" b="1" dirty="0">
              <a:solidFill>
                <a:srgbClr val="FF3300"/>
              </a:solidFill>
            </a:endParaRPr>
          </a:p>
          <a:p>
            <a:pPr eaLnBrk="1" hangingPunct="1">
              <a:lnSpc>
                <a:spcPct val="90000"/>
              </a:lnSpc>
              <a:spcAft>
                <a:spcPts val="1200"/>
              </a:spcAft>
              <a:tabLst>
                <a:tab pos="6340475" algn="l"/>
              </a:tabLst>
            </a:pPr>
            <a:r>
              <a:rPr lang="en-US" sz="2400" dirty="0"/>
              <a:t>Earliest Awards</a:t>
            </a:r>
            <a:endParaRPr lang="en-US" sz="2400" b="1" dirty="0"/>
          </a:p>
        </p:txBody>
      </p:sp>
      <p:sp>
        <p:nvSpPr>
          <p:cNvPr id="5" name="Rectangle 3">
            <a:extLst>
              <a:ext uri="{FF2B5EF4-FFF2-40B4-BE49-F238E27FC236}">
                <a16:creationId xmlns:a16="http://schemas.microsoft.com/office/drawing/2014/main" id="{232DC98F-42E0-4E7F-AAE3-50EAB5F864FE}"/>
              </a:ext>
            </a:extLst>
          </p:cNvPr>
          <p:cNvSpPr txBox="1">
            <a:spLocks noChangeArrowheads="1"/>
          </p:cNvSpPr>
          <p:nvPr/>
        </p:nvSpPr>
        <p:spPr bwMode="auto">
          <a:xfrm>
            <a:off x="6017920" y="1914390"/>
            <a:ext cx="3026229" cy="3422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bg2"/>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2"/>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gn="r" eaLnBrk="1" hangingPunct="1">
              <a:lnSpc>
                <a:spcPct val="90000"/>
              </a:lnSpc>
              <a:spcAft>
                <a:spcPts val="1200"/>
              </a:spcAft>
              <a:buNone/>
              <a:tabLst>
                <a:tab pos="6340475" algn="l"/>
              </a:tabLst>
            </a:pPr>
            <a:r>
              <a:rPr lang="en-US" sz="2400" b="1" kern="0" dirty="0"/>
              <a:t>April 01, 2023</a:t>
            </a:r>
            <a:endParaRPr lang="en-US" sz="2400" b="1" kern="0" dirty="0">
              <a:solidFill>
                <a:srgbClr val="FF3300"/>
              </a:solidFill>
            </a:endParaRPr>
          </a:p>
          <a:p>
            <a:pPr marL="0" indent="0" algn="r" eaLnBrk="1" hangingPunct="1">
              <a:lnSpc>
                <a:spcPct val="90000"/>
              </a:lnSpc>
              <a:spcAft>
                <a:spcPts val="1200"/>
              </a:spcAft>
              <a:buNone/>
              <a:tabLst>
                <a:tab pos="6340475" algn="l"/>
              </a:tabLst>
            </a:pPr>
            <a:r>
              <a:rPr lang="en-US" sz="2400" b="1" kern="0" dirty="0"/>
              <a:t>May 01, 2023</a:t>
            </a:r>
            <a:endParaRPr lang="en-US" sz="2400" b="1" kern="0" dirty="0">
              <a:solidFill>
                <a:srgbClr val="FF3300"/>
              </a:solidFill>
            </a:endParaRPr>
          </a:p>
          <a:p>
            <a:pPr marL="0" indent="0" algn="r" eaLnBrk="1" hangingPunct="1">
              <a:lnSpc>
                <a:spcPct val="90000"/>
              </a:lnSpc>
              <a:spcAft>
                <a:spcPts val="1200"/>
              </a:spcAft>
              <a:buNone/>
              <a:tabLst>
                <a:tab pos="6340475" algn="l"/>
              </a:tabLst>
            </a:pPr>
            <a:r>
              <a:rPr lang="en-US" sz="2400" b="1" kern="0" dirty="0"/>
              <a:t>July/August 2023</a:t>
            </a:r>
            <a:endParaRPr lang="en-US" sz="2400" b="1" kern="0" dirty="0">
              <a:solidFill>
                <a:srgbClr val="FF3300"/>
              </a:solidFill>
            </a:endParaRPr>
          </a:p>
          <a:p>
            <a:pPr marL="0" indent="0" algn="r" eaLnBrk="1" hangingPunct="1">
              <a:lnSpc>
                <a:spcPct val="90000"/>
              </a:lnSpc>
              <a:spcAft>
                <a:spcPts val="1200"/>
              </a:spcAft>
              <a:buNone/>
              <a:tabLst>
                <a:tab pos="6340475" algn="l"/>
              </a:tabLst>
            </a:pPr>
            <a:r>
              <a:rPr lang="en-US" sz="2400" b="1" kern="0" dirty="0"/>
              <a:t>October 2023</a:t>
            </a:r>
            <a:endParaRPr lang="en-US" sz="2400" b="1" kern="0" dirty="0">
              <a:solidFill>
                <a:srgbClr val="FF3300"/>
              </a:solidFill>
            </a:endParaRPr>
          </a:p>
          <a:p>
            <a:pPr marL="0" indent="0" algn="r" eaLnBrk="1" hangingPunct="1">
              <a:lnSpc>
                <a:spcPct val="90000"/>
              </a:lnSpc>
              <a:spcAft>
                <a:spcPts val="1200"/>
              </a:spcAft>
              <a:buNone/>
              <a:tabLst>
                <a:tab pos="6340475" algn="l"/>
              </a:tabLst>
            </a:pPr>
            <a:r>
              <a:rPr lang="en-US" sz="2400" b="1" kern="0" dirty="0"/>
              <a:t>December 2023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p:spPr>
        <p:txBody>
          <a:bodyPr/>
          <a:lstStyle/>
          <a:p>
            <a:fld id="{91556BA6-32A9-49DB-84A2-50046B53731C}" type="slidenum">
              <a:rPr lang="en-US" smtClean="0"/>
              <a:pPr/>
              <a:t>12</a:t>
            </a:fld>
            <a:endParaRPr lang="en-US"/>
          </a:p>
        </p:txBody>
      </p:sp>
      <p:sp>
        <p:nvSpPr>
          <p:cNvPr id="10243" name="Rectangle 2"/>
          <p:cNvSpPr>
            <a:spLocks noGrp="1" noChangeArrowheads="1"/>
          </p:cNvSpPr>
          <p:nvPr>
            <p:ph type="title"/>
          </p:nvPr>
        </p:nvSpPr>
        <p:spPr>
          <a:xfrm>
            <a:off x="347663" y="388938"/>
            <a:ext cx="7143750" cy="536575"/>
          </a:xfrm>
        </p:spPr>
        <p:txBody>
          <a:bodyPr/>
          <a:lstStyle/>
          <a:p>
            <a:pPr eaLnBrk="1" hangingPunct="1"/>
            <a:r>
              <a:rPr lang="en-US" sz="3200"/>
              <a:t>Application Components</a:t>
            </a:r>
          </a:p>
        </p:txBody>
      </p:sp>
      <p:sp>
        <p:nvSpPr>
          <p:cNvPr id="10244" name="Rectangle 3"/>
          <p:cNvSpPr>
            <a:spLocks noGrp="1" noChangeArrowheads="1"/>
          </p:cNvSpPr>
          <p:nvPr>
            <p:ph type="body" idx="1"/>
          </p:nvPr>
        </p:nvSpPr>
        <p:spPr>
          <a:xfrm>
            <a:off x="457200" y="1295400"/>
            <a:ext cx="8229600" cy="4991100"/>
          </a:xfrm>
        </p:spPr>
        <p:txBody>
          <a:bodyPr/>
          <a:lstStyle/>
          <a:p>
            <a:pPr eaLnBrk="1" hangingPunct="1">
              <a:lnSpc>
                <a:spcPct val="90000"/>
              </a:lnSpc>
            </a:pPr>
            <a:r>
              <a:rPr lang="en-US" sz="1800" b="1" dirty="0"/>
              <a:t>Essay</a:t>
            </a:r>
            <a:r>
              <a:rPr lang="en-US" sz="1800" dirty="0"/>
              <a:t> – up to 6 pages:</a:t>
            </a:r>
          </a:p>
          <a:p>
            <a:pPr lvl="1" eaLnBrk="1" hangingPunct="1">
              <a:lnSpc>
                <a:spcPct val="90000"/>
              </a:lnSpc>
              <a:buClr>
                <a:schemeClr val="bg2"/>
              </a:buClr>
              <a:buFont typeface="Wingdings" panose="05000000000000000000" pitchFamily="2" charset="2"/>
              <a:buChar char="q"/>
            </a:pPr>
            <a:r>
              <a:rPr lang="en-US" sz="1800" dirty="0">
                <a:solidFill>
                  <a:schemeClr val="bg2"/>
                </a:solidFill>
              </a:rPr>
              <a:t>Project Description, including elements such as scientific problem/challenge, importance, premise, and pioneering approach</a:t>
            </a:r>
          </a:p>
          <a:p>
            <a:pPr lvl="1" eaLnBrk="1" hangingPunct="1">
              <a:lnSpc>
                <a:spcPct val="90000"/>
              </a:lnSpc>
              <a:buClr>
                <a:schemeClr val="bg2"/>
              </a:buClr>
              <a:buFont typeface="Wingdings" panose="05000000000000000000" pitchFamily="2" charset="2"/>
              <a:buChar char="q"/>
            </a:pPr>
            <a:r>
              <a:rPr lang="en-US" sz="1800" dirty="0">
                <a:solidFill>
                  <a:schemeClr val="bg2"/>
                </a:solidFill>
              </a:rPr>
              <a:t>Evidence for PD/PI innovation</a:t>
            </a:r>
          </a:p>
          <a:p>
            <a:pPr lvl="1" eaLnBrk="1" hangingPunct="1">
              <a:lnSpc>
                <a:spcPct val="90000"/>
              </a:lnSpc>
              <a:buClr>
                <a:schemeClr val="bg2"/>
              </a:buClr>
              <a:buFont typeface="Wingdings" panose="05000000000000000000" pitchFamily="2" charset="2"/>
              <a:buChar char="q"/>
            </a:pPr>
            <a:r>
              <a:rPr lang="en-US" sz="1800" dirty="0">
                <a:solidFill>
                  <a:schemeClr val="bg2"/>
                </a:solidFill>
              </a:rPr>
              <a:t>How is research direction different from past or ongoing research?</a:t>
            </a:r>
          </a:p>
          <a:p>
            <a:pPr lvl="1" eaLnBrk="1" hangingPunct="1">
              <a:lnSpc>
                <a:spcPct val="90000"/>
              </a:lnSpc>
              <a:buClr>
                <a:schemeClr val="bg2"/>
              </a:buClr>
              <a:buFont typeface="Wingdings" panose="05000000000000000000" pitchFamily="2" charset="2"/>
              <a:buChar char="q"/>
            </a:pPr>
            <a:r>
              <a:rPr lang="en-US" sz="1800" dirty="0">
                <a:solidFill>
                  <a:schemeClr val="bg2"/>
                </a:solidFill>
              </a:rPr>
              <a:t>Why the Catalyst Award mechanism?</a:t>
            </a:r>
          </a:p>
          <a:p>
            <a:pPr lvl="1" eaLnBrk="1" hangingPunct="1">
              <a:lnSpc>
                <a:spcPct val="90000"/>
              </a:lnSpc>
              <a:buClr>
                <a:schemeClr val="bg2"/>
              </a:buClr>
              <a:buFont typeface="Wingdings" panose="05000000000000000000" pitchFamily="2" charset="2"/>
              <a:buChar char="q"/>
            </a:pPr>
            <a:r>
              <a:rPr lang="en-US" sz="1800" dirty="0">
                <a:solidFill>
                  <a:schemeClr val="bg2"/>
                </a:solidFill>
              </a:rPr>
              <a:t>Statement of research effort commitment</a:t>
            </a:r>
            <a:br>
              <a:rPr lang="en-US" sz="1800" dirty="0">
                <a:solidFill>
                  <a:schemeClr val="bg2"/>
                </a:solidFill>
              </a:rPr>
            </a:br>
            <a:endParaRPr lang="en-US" sz="1800" dirty="0">
              <a:solidFill>
                <a:schemeClr val="bg2"/>
              </a:solidFill>
            </a:endParaRPr>
          </a:p>
          <a:p>
            <a:pPr eaLnBrk="1" hangingPunct="1">
              <a:lnSpc>
                <a:spcPct val="90000"/>
              </a:lnSpc>
            </a:pPr>
            <a:r>
              <a:rPr lang="en-US" sz="1800" b="1" dirty="0"/>
              <a:t>Biographical Sketch</a:t>
            </a:r>
            <a:r>
              <a:rPr lang="en-US" sz="1800" dirty="0"/>
              <a:t> – NIH Biosketch including statement of </a:t>
            </a:r>
            <a:r>
              <a:rPr lang="en-US" sz="1800" b="1" dirty="0"/>
              <a:t>most significant research accomplishments</a:t>
            </a:r>
            <a:br>
              <a:rPr lang="en-US" sz="1800" b="1" dirty="0"/>
            </a:br>
            <a:endParaRPr lang="en-US" sz="1800" b="1" dirty="0"/>
          </a:p>
          <a:p>
            <a:pPr eaLnBrk="1" hangingPunct="1">
              <a:lnSpc>
                <a:spcPct val="90000"/>
              </a:lnSpc>
            </a:pPr>
            <a:r>
              <a:rPr lang="en-US" sz="1800" b="1" dirty="0"/>
              <a:t>List of current and pending research support</a:t>
            </a:r>
          </a:p>
          <a:p>
            <a:pPr lvl="1" eaLnBrk="1" hangingPunct="1">
              <a:lnSpc>
                <a:spcPct val="90000"/>
              </a:lnSpc>
              <a:buFont typeface="Wingdings" panose="05000000000000000000" pitchFamily="2" charset="2"/>
              <a:buChar char="q"/>
            </a:pPr>
            <a:r>
              <a:rPr lang="en-US" sz="1800" dirty="0">
                <a:solidFill>
                  <a:schemeClr val="bg2"/>
                </a:solidFill>
              </a:rPr>
              <a:t>Identification of how they will accommodate 33% (4 person months) of their research effort</a:t>
            </a:r>
            <a:br>
              <a:rPr lang="en-US" sz="1800" b="1" dirty="0"/>
            </a:br>
            <a:endParaRPr lang="en-US" sz="1800" b="1" dirty="0"/>
          </a:p>
          <a:p>
            <a:pPr eaLnBrk="1" hangingPunct="1">
              <a:lnSpc>
                <a:spcPct val="90000"/>
              </a:lnSpc>
            </a:pPr>
            <a:r>
              <a:rPr lang="en-US" sz="1800" b="1" dirty="0"/>
              <a:t>Human and/or animal subjects plans (as appropriate)</a:t>
            </a:r>
          </a:p>
          <a:p>
            <a:pPr marL="0" indent="0" algn="ctr" eaLnBrk="1" hangingPunct="1">
              <a:lnSpc>
                <a:spcPct val="90000"/>
              </a:lnSpc>
              <a:buNone/>
            </a:pPr>
            <a:br>
              <a:rPr lang="en-US" sz="1800" b="1" dirty="0">
                <a:solidFill>
                  <a:srgbClr val="FF0000"/>
                </a:solidFill>
              </a:rPr>
            </a:br>
            <a:r>
              <a:rPr lang="en-US" sz="1800" b="1" dirty="0">
                <a:solidFill>
                  <a:srgbClr val="FF0000"/>
                </a:solidFill>
              </a:rPr>
              <a:t>No Letters of Reference required</a:t>
            </a:r>
            <a:endParaRPr lang="en-US" sz="1600" dirty="0">
              <a:solidFill>
                <a:srgbClr val="FFFF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p:spPr>
        <p:txBody>
          <a:bodyPr/>
          <a:lstStyle/>
          <a:p>
            <a:fld id="{91556BA6-32A9-49DB-84A2-50046B53731C}" type="slidenum">
              <a:rPr lang="en-US" smtClean="0"/>
              <a:pPr/>
              <a:t>13</a:t>
            </a:fld>
            <a:endParaRPr lang="en-US"/>
          </a:p>
        </p:txBody>
      </p:sp>
      <p:sp>
        <p:nvSpPr>
          <p:cNvPr id="10243" name="Rectangle 2"/>
          <p:cNvSpPr>
            <a:spLocks noGrp="1" noChangeArrowheads="1"/>
          </p:cNvSpPr>
          <p:nvPr>
            <p:ph type="title"/>
          </p:nvPr>
        </p:nvSpPr>
        <p:spPr>
          <a:xfrm>
            <a:off x="347663" y="388938"/>
            <a:ext cx="7143750" cy="536575"/>
          </a:xfrm>
        </p:spPr>
        <p:txBody>
          <a:bodyPr/>
          <a:lstStyle/>
          <a:p>
            <a:pPr eaLnBrk="1" hangingPunct="1"/>
            <a:r>
              <a:rPr lang="en-US" sz="3200" dirty="0"/>
              <a:t>Frequently Asked Questions</a:t>
            </a:r>
          </a:p>
        </p:txBody>
      </p:sp>
      <p:sp>
        <p:nvSpPr>
          <p:cNvPr id="10244" name="Rectangle 3"/>
          <p:cNvSpPr>
            <a:spLocks noGrp="1" noChangeArrowheads="1"/>
          </p:cNvSpPr>
          <p:nvPr>
            <p:ph type="body" idx="1"/>
          </p:nvPr>
        </p:nvSpPr>
        <p:spPr>
          <a:xfrm>
            <a:off x="457200" y="1295400"/>
            <a:ext cx="8229600" cy="4991100"/>
          </a:xfrm>
        </p:spPr>
        <p:txBody>
          <a:bodyPr/>
          <a:lstStyle/>
          <a:p>
            <a:pPr eaLnBrk="1" hangingPunct="1">
              <a:lnSpc>
                <a:spcPct val="90000"/>
              </a:lnSpc>
            </a:pPr>
            <a:r>
              <a:rPr lang="en-US" sz="2000" dirty="0"/>
              <a:t>Are multiple PI grants allowed?</a:t>
            </a:r>
          </a:p>
          <a:p>
            <a:pPr lvl="1" eaLnBrk="1" hangingPunct="1">
              <a:lnSpc>
                <a:spcPct val="90000"/>
              </a:lnSpc>
            </a:pPr>
            <a:r>
              <a:rPr lang="en-US" sz="2000" b="1" dirty="0">
                <a:solidFill>
                  <a:schemeClr val="bg2"/>
                </a:solidFill>
              </a:rPr>
              <a:t>No, applications are single PI only.</a:t>
            </a:r>
            <a:br>
              <a:rPr lang="en-US" sz="2000" dirty="0">
                <a:solidFill>
                  <a:schemeClr val="bg2"/>
                </a:solidFill>
              </a:rPr>
            </a:br>
            <a:endParaRPr lang="en-US" sz="2000" dirty="0">
              <a:solidFill>
                <a:schemeClr val="bg2"/>
              </a:solidFill>
            </a:endParaRPr>
          </a:p>
          <a:p>
            <a:pPr eaLnBrk="1" hangingPunct="1">
              <a:lnSpc>
                <a:spcPct val="90000"/>
              </a:lnSpc>
            </a:pPr>
            <a:r>
              <a:rPr lang="en-US" sz="2000" dirty="0"/>
              <a:t>Is a Letter of Intent mandatory?</a:t>
            </a:r>
          </a:p>
          <a:p>
            <a:pPr lvl="1" eaLnBrk="1" hangingPunct="1">
              <a:lnSpc>
                <a:spcPct val="90000"/>
              </a:lnSpc>
            </a:pPr>
            <a:r>
              <a:rPr lang="en-US" sz="2000" b="1" dirty="0">
                <a:solidFill>
                  <a:schemeClr val="bg2"/>
                </a:solidFill>
              </a:rPr>
              <a:t>Not mandatory, though it would be appreciated.</a:t>
            </a:r>
            <a:br>
              <a:rPr lang="en-US" sz="2000" b="1" dirty="0"/>
            </a:br>
            <a:endParaRPr lang="en-US" sz="2000" b="1" dirty="0"/>
          </a:p>
          <a:p>
            <a:pPr eaLnBrk="1" hangingPunct="1">
              <a:lnSpc>
                <a:spcPct val="90000"/>
              </a:lnSpc>
            </a:pPr>
            <a:r>
              <a:rPr lang="en-US" sz="2000" dirty="0"/>
              <a:t>What is the budget limit?</a:t>
            </a:r>
          </a:p>
          <a:p>
            <a:pPr lvl="1" eaLnBrk="1" hangingPunct="1">
              <a:lnSpc>
                <a:spcPct val="90000"/>
              </a:lnSpc>
              <a:buFont typeface="Wingdings" panose="05000000000000000000" pitchFamily="2" charset="2"/>
              <a:buChar char="q"/>
            </a:pPr>
            <a:r>
              <a:rPr lang="en-US" sz="2000" b="1" dirty="0">
                <a:solidFill>
                  <a:schemeClr val="bg2"/>
                </a:solidFill>
              </a:rPr>
              <a:t>$350,000 per year in Direct Costs.</a:t>
            </a:r>
            <a:br>
              <a:rPr lang="en-US" sz="2000" b="1" dirty="0"/>
            </a:br>
            <a:endParaRPr lang="en-US" sz="2000" b="1" dirty="0"/>
          </a:p>
          <a:p>
            <a:pPr eaLnBrk="1" hangingPunct="1">
              <a:lnSpc>
                <a:spcPct val="90000"/>
              </a:lnSpc>
            </a:pPr>
            <a:r>
              <a:rPr lang="en-US" sz="2000" b="1" dirty="0"/>
              <a:t>Human and/or animal subjects plans (as appropriate)</a:t>
            </a:r>
          </a:p>
          <a:p>
            <a:pPr eaLnBrk="1" hangingPunct="1">
              <a:lnSpc>
                <a:spcPct val="90000"/>
              </a:lnSpc>
              <a:buFont typeface="Wingdings" pitchFamily="2" charset="2"/>
              <a:buNone/>
            </a:pPr>
            <a:endParaRPr lang="en-US" sz="1600" dirty="0">
              <a:solidFill>
                <a:srgbClr val="FFFF00"/>
              </a:solidFill>
            </a:endParaRPr>
          </a:p>
        </p:txBody>
      </p:sp>
    </p:spTree>
    <p:extLst>
      <p:ext uri="{BB962C8B-B14F-4D97-AF65-F5344CB8AC3E}">
        <p14:creationId xmlns:p14="http://schemas.microsoft.com/office/powerpoint/2010/main" val="3708118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16F92-D900-4404-934D-70383793199A}"/>
              </a:ext>
            </a:extLst>
          </p:cNvPr>
          <p:cNvSpPr>
            <a:spLocks noGrp="1"/>
          </p:cNvSpPr>
          <p:nvPr>
            <p:ph type="title"/>
          </p:nvPr>
        </p:nvSpPr>
        <p:spPr/>
        <p:txBody>
          <a:bodyPr/>
          <a:lstStyle/>
          <a:p>
            <a:r>
              <a:rPr lang="en-US" dirty="0"/>
              <a:t>Panelists</a:t>
            </a:r>
          </a:p>
        </p:txBody>
      </p:sp>
      <p:sp>
        <p:nvSpPr>
          <p:cNvPr id="3" name="Content Placeholder 2">
            <a:extLst>
              <a:ext uri="{FF2B5EF4-FFF2-40B4-BE49-F238E27FC236}">
                <a16:creationId xmlns:a16="http://schemas.microsoft.com/office/drawing/2014/main" id="{458D4C60-E2D5-4DF5-86BD-805DF77861C2}"/>
              </a:ext>
            </a:extLst>
          </p:cNvPr>
          <p:cNvSpPr>
            <a:spLocks noGrp="1"/>
          </p:cNvSpPr>
          <p:nvPr>
            <p:ph idx="1"/>
          </p:nvPr>
        </p:nvSpPr>
        <p:spPr>
          <a:xfrm>
            <a:off x="457200" y="1981200"/>
            <a:ext cx="8686800" cy="3886200"/>
          </a:xfrm>
        </p:spPr>
        <p:txBody>
          <a:bodyPr/>
          <a:lstStyle/>
          <a:p>
            <a:pPr marL="0" indent="0">
              <a:buNone/>
              <a:tabLst>
                <a:tab pos="3140075" algn="l"/>
                <a:tab pos="4632325" algn="l"/>
              </a:tabLst>
            </a:pPr>
            <a:r>
              <a:rPr lang="en-US" sz="2400" dirty="0"/>
              <a:t>Peter Perrin	NIDDK	</a:t>
            </a:r>
            <a:r>
              <a:rPr lang="en-US" sz="2200" dirty="0"/>
              <a:t>peter.perrin@nih.gov</a:t>
            </a:r>
          </a:p>
          <a:p>
            <a:pPr marL="0" indent="0">
              <a:buNone/>
              <a:tabLst>
                <a:tab pos="3140075" algn="l"/>
                <a:tab pos="4632325" algn="l"/>
              </a:tabLst>
            </a:pPr>
            <a:r>
              <a:rPr lang="en-US" sz="2400" dirty="0"/>
              <a:t>Emmanuel Mongodin	NHLBI	</a:t>
            </a:r>
            <a:r>
              <a:rPr lang="en-US" sz="2200" dirty="0"/>
              <a:t>emmanuel.mongodin@nih.gov</a:t>
            </a:r>
          </a:p>
          <a:p>
            <a:pPr marL="0" indent="0">
              <a:buNone/>
              <a:tabLst>
                <a:tab pos="3140075" algn="l"/>
                <a:tab pos="4632325" algn="l"/>
              </a:tabLst>
            </a:pPr>
            <a:r>
              <a:rPr lang="en-US" sz="2400" dirty="0"/>
              <a:t>Geraldina Dominguez	NCI	</a:t>
            </a:r>
            <a:r>
              <a:rPr lang="en-US" sz="2200" dirty="0"/>
              <a:t>domingug@mail.nih.gov</a:t>
            </a:r>
          </a:p>
          <a:p>
            <a:pPr marL="0" indent="0">
              <a:buNone/>
              <a:tabLst>
                <a:tab pos="3140075" algn="l"/>
                <a:tab pos="4632325" algn="l"/>
              </a:tabLst>
            </a:pPr>
            <a:r>
              <a:rPr lang="en-US" sz="2400" dirty="0"/>
              <a:t>Denise Russo	NICHD	</a:t>
            </a:r>
            <a:r>
              <a:rPr lang="en-US" sz="2200" dirty="0"/>
              <a:t>denise.russo@nih.gov</a:t>
            </a:r>
          </a:p>
          <a:p>
            <a:pPr marL="0" indent="0">
              <a:buNone/>
              <a:tabLst>
                <a:tab pos="3140075" algn="l"/>
                <a:tab pos="4632325" algn="l"/>
              </a:tabLst>
            </a:pPr>
            <a:r>
              <a:rPr lang="en-US" sz="2400" dirty="0"/>
              <a:t>Ross Shonat	CSR</a:t>
            </a:r>
          </a:p>
          <a:p>
            <a:pPr marL="0" indent="0">
              <a:buNone/>
              <a:tabLst>
                <a:tab pos="3140075" algn="l"/>
                <a:tab pos="4632325" algn="l"/>
              </a:tabLst>
            </a:pPr>
            <a:r>
              <a:rPr lang="en-US" sz="2400" dirty="0"/>
              <a:t>Khoa Nguyen	NIDDK</a:t>
            </a:r>
          </a:p>
          <a:p>
            <a:pPr marL="0" indent="0">
              <a:buNone/>
              <a:tabLst>
                <a:tab pos="3140075" algn="l"/>
                <a:tab pos="4632325" algn="l"/>
              </a:tabLst>
            </a:pPr>
            <a:endParaRPr lang="en-US" sz="2400" dirty="0"/>
          </a:p>
        </p:txBody>
      </p:sp>
      <p:sp>
        <p:nvSpPr>
          <p:cNvPr id="5" name="Slide Number Placeholder 4">
            <a:extLst>
              <a:ext uri="{FF2B5EF4-FFF2-40B4-BE49-F238E27FC236}">
                <a16:creationId xmlns:a16="http://schemas.microsoft.com/office/drawing/2014/main" id="{511F35C6-DCD4-479D-BC65-47BC58715C24}"/>
              </a:ext>
            </a:extLst>
          </p:cNvPr>
          <p:cNvSpPr>
            <a:spLocks noGrp="1"/>
          </p:cNvSpPr>
          <p:nvPr>
            <p:ph type="sldNum" sz="quarter" idx="11"/>
          </p:nvPr>
        </p:nvSpPr>
        <p:spPr/>
        <p:txBody>
          <a:bodyPr/>
          <a:lstStyle/>
          <a:p>
            <a:pPr>
              <a:defRPr/>
            </a:pPr>
            <a:fld id="{1881C4F9-44D0-488C-8EA9-988BF36A4E35}" type="slidenum">
              <a:rPr lang="en-US" smtClean="0"/>
              <a:pPr>
                <a:defRPr/>
              </a:pPr>
              <a:t>2</a:t>
            </a:fld>
            <a:endParaRPr lang="en-US" dirty="0"/>
          </a:p>
        </p:txBody>
      </p:sp>
    </p:spTree>
    <p:extLst>
      <p:ext uri="{BB962C8B-B14F-4D97-AF65-F5344CB8AC3E}">
        <p14:creationId xmlns:p14="http://schemas.microsoft.com/office/powerpoint/2010/main" val="1723694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2588" y="287338"/>
            <a:ext cx="8229600" cy="790575"/>
          </a:xfrm>
        </p:spPr>
        <p:txBody>
          <a:bodyPr/>
          <a:lstStyle/>
          <a:p>
            <a:r>
              <a:rPr lang="en-US" sz="3200" dirty="0"/>
              <a:t>NIH Director's Pioneer Award (NDPA)</a:t>
            </a:r>
          </a:p>
        </p:txBody>
      </p:sp>
      <p:sp>
        <p:nvSpPr>
          <p:cNvPr id="4099" name="Content Placeholder 2"/>
          <p:cNvSpPr>
            <a:spLocks noGrp="1"/>
          </p:cNvSpPr>
          <p:nvPr>
            <p:ph idx="1"/>
          </p:nvPr>
        </p:nvSpPr>
        <p:spPr>
          <a:xfrm>
            <a:off x="382588" y="1381125"/>
            <a:ext cx="8304212" cy="4456149"/>
          </a:xfrm>
        </p:spPr>
        <p:txBody>
          <a:bodyPr/>
          <a:lstStyle/>
          <a:p>
            <a:r>
              <a:rPr lang="en-US" sz="2000" b="1" dirty="0"/>
              <a:t>What: </a:t>
            </a:r>
            <a:r>
              <a:rPr lang="en-US" sz="2000" dirty="0"/>
              <a:t>NIH Director's Pioneer Awards seek to identify and support </a:t>
            </a:r>
            <a:r>
              <a:rPr lang="en-US" sz="2000" b="1" dirty="0"/>
              <a:t>scientists with outstanding records of creativity</a:t>
            </a:r>
            <a:r>
              <a:rPr lang="en-US" sz="2000" dirty="0"/>
              <a:t> pursuing new research directions to develop </a:t>
            </a:r>
            <a:r>
              <a:rPr lang="en-US" sz="2000" b="1" dirty="0"/>
              <a:t>pioneering approaches to major challenges </a:t>
            </a:r>
            <a:r>
              <a:rPr lang="en-US" sz="2000" dirty="0"/>
              <a:t>in biomedical, social science, and behavioral research. Such research requires that unusual flexibility and resources be given to the investigator.</a:t>
            </a:r>
            <a:br>
              <a:rPr lang="en-US" sz="2000" dirty="0"/>
            </a:br>
            <a:endParaRPr lang="en-US" sz="2000" dirty="0"/>
          </a:p>
          <a:p>
            <a:r>
              <a:rPr lang="en-US" sz="2000" b="1" dirty="0"/>
              <a:t>How: </a:t>
            </a:r>
            <a:r>
              <a:rPr lang="en-US" sz="2000" dirty="0"/>
              <a:t>Program was designed and implemented to be very distinct from R01 applications and their review. </a:t>
            </a:r>
          </a:p>
          <a:p>
            <a:pPr lvl="1"/>
            <a:r>
              <a:rPr lang="en-US" sz="1800" dirty="0">
                <a:solidFill>
                  <a:schemeClr val="bg2"/>
                </a:solidFill>
                <a:ea typeface="+mn-ea"/>
                <a:cs typeface="+mn-cs"/>
              </a:rPr>
              <a:t>Emphasis on </a:t>
            </a:r>
            <a:r>
              <a:rPr lang="en-US" sz="1800" b="1" dirty="0">
                <a:solidFill>
                  <a:schemeClr val="bg2"/>
                </a:solidFill>
                <a:ea typeface="+mn-ea"/>
                <a:cs typeface="+mn-cs"/>
              </a:rPr>
              <a:t>Investigator qualities, significance, </a:t>
            </a:r>
            <a:r>
              <a:rPr lang="en-US" sz="1800" dirty="0">
                <a:solidFill>
                  <a:schemeClr val="bg2"/>
                </a:solidFill>
                <a:ea typeface="+mn-ea"/>
                <a:cs typeface="+mn-cs"/>
              </a:rPr>
              <a:t>and </a:t>
            </a:r>
            <a:r>
              <a:rPr lang="en-US" sz="1800" b="1" dirty="0">
                <a:solidFill>
                  <a:schemeClr val="bg2"/>
                </a:solidFill>
                <a:ea typeface="+mn-ea"/>
                <a:cs typeface="+mn-cs"/>
              </a:rPr>
              <a:t>innovation</a:t>
            </a:r>
            <a:r>
              <a:rPr lang="en-US" sz="1800" dirty="0">
                <a:solidFill>
                  <a:schemeClr val="bg2"/>
                </a:solidFill>
                <a:ea typeface="+mn-ea"/>
                <a:cs typeface="+mn-cs"/>
              </a:rPr>
              <a:t> </a:t>
            </a:r>
          </a:p>
          <a:p>
            <a:pPr lvl="1"/>
            <a:r>
              <a:rPr lang="en-US" sz="1800" dirty="0">
                <a:solidFill>
                  <a:schemeClr val="bg2"/>
                </a:solidFill>
                <a:ea typeface="+mn-ea"/>
                <a:cs typeface="+mn-cs"/>
              </a:rPr>
              <a:t>Applications are shorter, narrative essay rather than specific research proposal </a:t>
            </a:r>
          </a:p>
        </p:txBody>
      </p:sp>
      <p:sp>
        <p:nvSpPr>
          <p:cNvPr id="4100" name="Slide Number Placeholder 4"/>
          <p:cNvSpPr>
            <a:spLocks noGrp="1"/>
          </p:cNvSpPr>
          <p:nvPr>
            <p:ph type="sldNum" sz="quarter" idx="11"/>
          </p:nvPr>
        </p:nvSpPr>
        <p:spPr>
          <a:noFill/>
        </p:spPr>
        <p:txBody>
          <a:bodyPr/>
          <a:lstStyle/>
          <a:p>
            <a:fld id="{85271F9C-B738-45D3-AEC3-CBE2BF4D7215}"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2588" y="287338"/>
            <a:ext cx="8229600" cy="790575"/>
          </a:xfrm>
        </p:spPr>
        <p:txBody>
          <a:bodyPr/>
          <a:lstStyle/>
          <a:p>
            <a:r>
              <a:rPr lang="en-US" sz="3600" dirty="0"/>
              <a:t>Research Strategy Essay</a:t>
            </a:r>
          </a:p>
        </p:txBody>
      </p:sp>
      <p:sp>
        <p:nvSpPr>
          <p:cNvPr id="4099" name="Content Placeholder 2"/>
          <p:cNvSpPr>
            <a:spLocks noGrp="1"/>
          </p:cNvSpPr>
          <p:nvPr>
            <p:ph idx="1"/>
          </p:nvPr>
        </p:nvSpPr>
        <p:spPr>
          <a:xfrm>
            <a:off x="382589" y="1435082"/>
            <a:ext cx="8304212" cy="4456149"/>
          </a:xfrm>
        </p:spPr>
        <p:txBody>
          <a:bodyPr/>
          <a:lstStyle/>
          <a:p>
            <a:r>
              <a:rPr lang="en-US" sz="2400" u="sng" dirty="0"/>
              <a:t>No specific aims</a:t>
            </a:r>
            <a:r>
              <a:rPr lang="en-US" sz="2400" dirty="0"/>
              <a:t> or detailed research strategy</a:t>
            </a:r>
          </a:p>
          <a:p>
            <a:r>
              <a:rPr lang="en-US" sz="2400" dirty="0"/>
              <a:t>Project description</a:t>
            </a:r>
          </a:p>
          <a:p>
            <a:r>
              <a:rPr lang="en-US" sz="2400" dirty="0"/>
              <a:t>Evidence of PD/PI innovativeness</a:t>
            </a:r>
          </a:p>
          <a:p>
            <a:r>
              <a:rPr lang="en-US" sz="2400" dirty="0"/>
              <a:t>How the planned research differs from the PD/PI's past or current work</a:t>
            </a:r>
          </a:p>
          <a:p>
            <a:r>
              <a:rPr lang="en-US" sz="2400" dirty="0"/>
              <a:t>Suitability for the Catalyst Award program</a:t>
            </a:r>
          </a:p>
          <a:p>
            <a:r>
              <a:rPr lang="en-US" sz="2400" dirty="0"/>
              <a:t>Statement of research effort commitment</a:t>
            </a:r>
          </a:p>
          <a:p>
            <a:pPr lvl="1"/>
            <a:r>
              <a:rPr lang="en-US" sz="2000" b="1" dirty="0">
                <a:solidFill>
                  <a:schemeClr val="bg2"/>
                </a:solidFill>
                <a:ea typeface="+mn-ea"/>
                <a:cs typeface="+mn-cs"/>
              </a:rPr>
              <a:t>Minimum of 4 person-months </a:t>
            </a:r>
            <a:r>
              <a:rPr lang="en-US" sz="2000" dirty="0">
                <a:solidFill>
                  <a:schemeClr val="bg2"/>
                </a:solidFill>
                <a:ea typeface="+mn-ea"/>
                <a:cs typeface="+mn-cs"/>
              </a:rPr>
              <a:t>of research effort each year to the project supported by the Catalyst Award</a:t>
            </a:r>
          </a:p>
        </p:txBody>
      </p:sp>
      <p:sp>
        <p:nvSpPr>
          <p:cNvPr id="4100" name="Slide Number Placeholder 4"/>
          <p:cNvSpPr>
            <a:spLocks noGrp="1"/>
          </p:cNvSpPr>
          <p:nvPr>
            <p:ph type="sldNum" sz="quarter" idx="11"/>
          </p:nvPr>
        </p:nvSpPr>
        <p:spPr>
          <a:noFill/>
        </p:spPr>
        <p:txBody>
          <a:bodyPr/>
          <a:lstStyle/>
          <a:p>
            <a:fld id="{85271F9C-B738-45D3-AEC3-CBE2BF4D7215}" type="slidenum">
              <a:rPr lang="en-US" smtClean="0"/>
              <a:pPr/>
              <a:t>4</a:t>
            </a:fld>
            <a:endParaRPr lang="en-US"/>
          </a:p>
        </p:txBody>
      </p:sp>
    </p:spTree>
    <p:extLst>
      <p:ext uri="{BB962C8B-B14F-4D97-AF65-F5344CB8AC3E}">
        <p14:creationId xmlns:p14="http://schemas.microsoft.com/office/powerpoint/2010/main" val="738739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2588" y="287338"/>
            <a:ext cx="8229600" cy="790575"/>
          </a:xfrm>
        </p:spPr>
        <p:txBody>
          <a:bodyPr/>
          <a:lstStyle/>
          <a:p>
            <a:r>
              <a:rPr lang="en-US" sz="3600" dirty="0"/>
              <a:t>Research Strategy Essay</a:t>
            </a:r>
          </a:p>
        </p:txBody>
      </p:sp>
      <p:sp>
        <p:nvSpPr>
          <p:cNvPr id="4099" name="Content Placeholder 2"/>
          <p:cNvSpPr>
            <a:spLocks noGrp="1"/>
          </p:cNvSpPr>
          <p:nvPr>
            <p:ph idx="1"/>
          </p:nvPr>
        </p:nvSpPr>
        <p:spPr>
          <a:xfrm>
            <a:off x="382589" y="1435082"/>
            <a:ext cx="8304212" cy="4456149"/>
          </a:xfrm>
        </p:spPr>
        <p:txBody>
          <a:bodyPr/>
          <a:lstStyle/>
          <a:p>
            <a:r>
              <a:rPr lang="en-US" sz="2400" dirty="0">
                <a:solidFill>
                  <a:schemeClr val="bg2"/>
                </a:solidFill>
                <a:ea typeface="+mn-ea"/>
                <a:cs typeface="+mn-cs"/>
              </a:rPr>
              <a:t>Refer to RFA </a:t>
            </a:r>
            <a:r>
              <a:rPr lang="en-US" sz="2400" dirty="0"/>
              <a:t>for all “Additional Instructions”</a:t>
            </a:r>
          </a:p>
          <a:p>
            <a:pPr marL="0" indent="0">
              <a:buNone/>
            </a:pPr>
            <a:r>
              <a:rPr lang="en-US" sz="2400" dirty="0"/>
              <a:t>     Excerpt: </a:t>
            </a:r>
          </a:p>
          <a:p>
            <a:pPr marL="400050" lvl="1" indent="0">
              <a:buNone/>
            </a:pPr>
            <a:endParaRPr lang="en-US" sz="2000" b="1" i="0" dirty="0">
              <a:solidFill>
                <a:srgbClr val="333333"/>
              </a:solidFill>
              <a:effectLst/>
              <a:latin typeface="Helvetica" panose="020B0604020202020204" pitchFamily="34" charset="0"/>
            </a:endParaRPr>
          </a:p>
          <a:p>
            <a:pPr marL="400050" lvl="1" indent="0">
              <a:buNone/>
            </a:pPr>
            <a:r>
              <a:rPr lang="en-US" sz="2000" b="1" i="0" dirty="0">
                <a:solidFill>
                  <a:srgbClr val="333333"/>
                </a:solidFill>
                <a:effectLst/>
                <a:latin typeface="Helvetica" panose="020B0604020202020204" pitchFamily="34" charset="0"/>
              </a:rPr>
              <a:t>Research Strategy: </a:t>
            </a:r>
            <a:r>
              <a:rPr lang="en-US" sz="2000" b="0" i="0" dirty="0">
                <a:solidFill>
                  <a:srgbClr val="333333"/>
                </a:solidFill>
                <a:effectLst/>
                <a:latin typeface="Helvetica" panose="020B0604020202020204" pitchFamily="34" charset="0"/>
              </a:rPr>
              <a:t>Upload the Essay here (Six pages total)</a:t>
            </a:r>
          </a:p>
          <a:p>
            <a:pPr marL="400050" lvl="1" indent="0">
              <a:buNone/>
            </a:pPr>
            <a:r>
              <a:rPr lang="en-US" sz="2000" b="0" i="0" dirty="0">
                <a:solidFill>
                  <a:srgbClr val="333333"/>
                </a:solidFill>
                <a:effectLst/>
                <a:latin typeface="Helvetica" panose="020B0604020202020204" pitchFamily="34" charset="0"/>
              </a:rPr>
              <a:t>Describe your innovative vision for addressing a major problem related to HIV comorbidities, coinfections, and complications within the mission of one or more of the participating components. Explain the importance of this problem or challenge, and your qualifications to lead this project. No detailed scientific plan should be provided since the research plan is expected to evolve during the tenure of the grant. </a:t>
            </a:r>
            <a:endParaRPr lang="en-US" sz="2000" dirty="0"/>
          </a:p>
        </p:txBody>
      </p:sp>
      <p:sp>
        <p:nvSpPr>
          <p:cNvPr id="4100" name="Slide Number Placeholder 4"/>
          <p:cNvSpPr>
            <a:spLocks noGrp="1"/>
          </p:cNvSpPr>
          <p:nvPr>
            <p:ph type="sldNum" sz="quarter" idx="11"/>
          </p:nvPr>
        </p:nvSpPr>
        <p:spPr>
          <a:noFill/>
        </p:spPr>
        <p:txBody>
          <a:bodyPr/>
          <a:lstStyle/>
          <a:p>
            <a:fld id="{85271F9C-B738-45D3-AEC3-CBE2BF4D7215}" type="slidenum">
              <a:rPr lang="en-US" smtClean="0"/>
              <a:pPr/>
              <a:t>5</a:t>
            </a:fld>
            <a:endParaRPr lang="en-US"/>
          </a:p>
        </p:txBody>
      </p:sp>
    </p:spTree>
    <p:extLst>
      <p:ext uri="{BB962C8B-B14F-4D97-AF65-F5344CB8AC3E}">
        <p14:creationId xmlns:p14="http://schemas.microsoft.com/office/powerpoint/2010/main" val="1985248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2588" y="287338"/>
            <a:ext cx="8229600" cy="790575"/>
          </a:xfrm>
        </p:spPr>
        <p:txBody>
          <a:bodyPr/>
          <a:lstStyle/>
          <a:p>
            <a:r>
              <a:rPr lang="en-US" sz="3600" dirty="0"/>
              <a:t>Scientific Focus</a:t>
            </a:r>
          </a:p>
        </p:txBody>
      </p:sp>
      <p:sp>
        <p:nvSpPr>
          <p:cNvPr id="4099" name="Content Placeholder 2"/>
          <p:cNvSpPr>
            <a:spLocks noGrp="1"/>
          </p:cNvSpPr>
          <p:nvPr>
            <p:ph idx="1"/>
          </p:nvPr>
        </p:nvSpPr>
        <p:spPr>
          <a:xfrm>
            <a:off x="382587" y="1155498"/>
            <a:ext cx="8503717" cy="5015316"/>
          </a:xfrm>
        </p:spPr>
        <p:txBody>
          <a:bodyPr/>
          <a:lstStyle/>
          <a:p>
            <a:r>
              <a:rPr lang="en-US" sz="2400" dirty="0"/>
              <a:t>Focus on CCC Priority Areas</a:t>
            </a:r>
          </a:p>
          <a:p>
            <a:pPr lvl="1">
              <a:buFont typeface="Wingdings" panose="05000000000000000000" pitchFamily="2" charset="2"/>
              <a:buChar char="q"/>
            </a:pPr>
            <a:r>
              <a:rPr lang="en-US" sz="2000" dirty="0">
                <a:solidFill>
                  <a:schemeClr val="bg2"/>
                </a:solidFill>
              </a:rPr>
              <a:t>Areas of interest include:</a:t>
            </a:r>
          </a:p>
          <a:p>
            <a:pPr marL="969963" lvl="2">
              <a:buFont typeface="Wingdings" panose="05000000000000000000" pitchFamily="2" charset="2"/>
              <a:buChar char="§"/>
            </a:pPr>
            <a:r>
              <a:rPr lang="en-US" sz="1600" dirty="0">
                <a:solidFill>
                  <a:schemeClr val="bg2"/>
                </a:solidFill>
              </a:rPr>
              <a:t>novel mechanistic research into pathogenic processes</a:t>
            </a:r>
          </a:p>
          <a:p>
            <a:pPr marL="969963" lvl="2">
              <a:buFont typeface="Wingdings" panose="05000000000000000000" pitchFamily="2" charset="2"/>
              <a:buChar char="§"/>
            </a:pPr>
            <a:r>
              <a:rPr lang="en-US" sz="1600" dirty="0">
                <a:solidFill>
                  <a:schemeClr val="bg2"/>
                </a:solidFill>
              </a:rPr>
              <a:t>identification of novel preventive or therapeutic targets, interventions, or therapies</a:t>
            </a:r>
          </a:p>
          <a:p>
            <a:pPr marL="969963" lvl="2">
              <a:buFont typeface="Wingdings" panose="05000000000000000000" pitchFamily="2" charset="2"/>
              <a:buChar char="§"/>
            </a:pPr>
            <a:r>
              <a:rPr lang="en-US" sz="1600" dirty="0">
                <a:solidFill>
                  <a:schemeClr val="bg2"/>
                </a:solidFill>
              </a:rPr>
              <a:t>novel approaches to delineate unique biological pathways for HIV-associated CCCs in PWH as compared to those CCCs in people without HIV</a:t>
            </a:r>
          </a:p>
          <a:p>
            <a:pPr marL="969963" lvl="2">
              <a:buFont typeface="Wingdings" panose="05000000000000000000" pitchFamily="2" charset="2"/>
              <a:buChar char="§"/>
            </a:pPr>
            <a:r>
              <a:rPr lang="en-US" sz="1600" dirty="0">
                <a:solidFill>
                  <a:schemeClr val="bg2"/>
                </a:solidFill>
              </a:rPr>
              <a:t>pathogenesis of multimorbid HIV-associated CCCs; and/or identification of unique drug targets for CCCs in the context of HIV</a:t>
            </a:r>
          </a:p>
          <a:p>
            <a:pPr lvl="1">
              <a:buFont typeface="Wingdings" panose="05000000000000000000" pitchFamily="2" charset="2"/>
              <a:buChar char="q"/>
            </a:pPr>
            <a:r>
              <a:rPr lang="en-US" sz="2000" b="1" u="sng" dirty="0">
                <a:solidFill>
                  <a:schemeClr val="bg2"/>
                </a:solidFill>
              </a:rPr>
              <a:t>Additional mission-specific interests of participating Institutes/Centers</a:t>
            </a:r>
          </a:p>
          <a:p>
            <a:r>
              <a:rPr lang="en-US" sz="2400" dirty="0"/>
              <a:t>Enable new research directions</a:t>
            </a:r>
          </a:p>
          <a:p>
            <a:pPr lvl="1">
              <a:buFont typeface="Wingdings" panose="05000000000000000000" pitchFamily="2" charset="2"/>
              <a:buChar char="q"/>
            </a:pPr>
            <a:r>
              <a:rPr lang="en-US" sz="2000" dirty="0">
                <a:solidFill>
                  <a:schemeClr val="bg2"/>
                </a:solidFill>
              </a:rPr>
              <a:t>Fundamental new insights into potential solutions to problems</a:t>
            </a:r>
          </a:p>
          <a:p>
            <a:pPr lvl="2">
              <a:buFont typeface="Wingdings" panose="05000000000000000000" pitchFamily="2" charset="2"/>
              <a:buChar char="q"/>
            </a:pPr>
            <a:r>
              <a:rPr lang="en-US" sz="1600" dirty="0">
                <a:solidFill>
                  <a:schemeClr val="bg2"/>
                </a:solidFill>
              </a:rPr>
              <a:t>May derive from development of innovative approaches</a:t>
            </a:r>
          </a:p>
          <a:p>
            <a:pPr lvl="2">
              <a:buFont typeface="Wingdings" panose="05000000000000000000" pitchFamily="2" charset="2"/>
              <a:buChar char="q"/>
            </a:pPr>
            <a:r>
              <a:rPr lang="en-US" sz="1600" dirty="0">
                <a:solidFill>
                  <a:schemeClr val="bg2"/>
                </a:solidFill>
              </a:rPr>
              <a:t>May derive from unconventional hypotheses</a:t>
            </a:r>
          </a:p>
        </p:txBody>
      </p:sp>
      <p:sp>
        <p:nvSpPr>
          <p:cNvPr id="4" name="Slide Number Placeholder 4">
            <a:extLst>
              <a:ext uri="{FF2B5EF4-FFF2-40B4-BE49-F238E27FC236}">
                <a16:creationId xmlns:a16="http://schemas.microsoft.com/office/drawing/2014/main" id="{388D7B8D-C8D3-4347-8B9F-E4509F920175}"/>
              </a:ext>
            </a:extLst>
          </p:cNvPr>
          <p:cNvSpPr>
            <a:spLocks noGrp="1"/>
          </p:cNvSpPr>
          <p:nvPr>
            <p:ph type="sldNum" sz="quarter" idx="11"/>
          </p:nvPr>
        </p:nvSpPr>
        <p:spPr>
          <a:xfrm>
            <a:off x="6553200" y="6248400"/>
            <a:ext cx="2133600" cy="457200"/>
          </a:xfrm>
          <a:noFill/>
        </p:spPr>
        <p:txBody>
          <a:bodyPr/>
          <a:lstStyle/>
          <a:p>
            <a:fld id="{6A720DE5-E8CA-470A-937D-279C3102AF20}" type="slidenum">
              <a:rPr lang="en-US" smtClean="0"/>
              <a:pPr/>
              <a:t>6</a:t>
            </a:fld>
            <a:endParaRPr lang="en-US" dirty="0"/>
          </a:p>
        </p:txBody>
      </p:sp>
    </p:spTree>
    <p:extLst>
      <p:ext uri="{BB962C8B-B14F-4D97-AF65-F5344CB8AC3E}">
        <p14:creationId xmlns:p14="http://schemas.microsoft.com/office/powerpoint/2010/main" val="1039666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2588" y="287338"/>
            <a:ext cx="8229600" cy="790575"/>
          </a:xfrm>
        </p:spPr>
        <p:txBody>
          <a:bodyPr/>
          <a:lstStyle/>
          <a:p>
            <a:r>
              <a:rPr lang="en-US" sz="3600" dirty="0"/>
              <a:t>Institute/Center Specific Interests</a:t>
            </a:r>
          </a:p>
        </p:txBody>
      </p:sp>
      <p:sp>
        <p:nvSpPr>
          <p:cNvPr id="4099" name="Content Placeholder 2"/>
          <p:cNvSpPr>
            <a:spLocks noGrp="1"/>
          </p:cNvSpPr>
          <p:nvPr>
            <p:ph idx="1"/>
          </p:nvPr>
        </p:nvSpPr>
        <p:spPr>
          <a:xfrm>
            <a:off x="382587" y="1155498"/>
            <a:ext cx="8503717" cy="5415164"/>
          </a:xfrm>
        </p:spPr>
        <p:txBody>
          <a:bodyPr/>
          <a:lstStyle/>
          <a:p>
            <a:pPr marL="0" indent="0">
              <a:buNone/>
            </a:pPr>
            <a:r>
              <a:rPr lang="en-US" sz="2400" b="1" dirty="0"/>
              <a:t>National Institute of Diabetes and Digestive and Kidney Diseases (NIDDK)</a:t>
            </a:r>
          </a:p>
          <a:p>
            <a:pPr marL="574675" lvl="1"/>
            <a:r>
              <a:rPr lang="en-US" sz="2000" b="0" i="0" dirty="0">
                <a:solidFill>
                  <a:schemeClr val="bg2"/>
                </a:solidFill>
                <a:effectLst/>
              </a:rPr>
              <a:t>Projects aimed at </a:t>
            </a:r>
            <a:r>
              <a:rPr lang="en-US" sz="2000" b="1" i="0" dirty="0">
                <a:solidFill>
                  <a:schemeClr val="bg2"/>
                </a:solidFill>
                <a:effectLst/>
              </a:rPr>
              <a:t>elucidating the unique biological mechanisms leading to HIV-associated CCCs</a:t>
            </a:r>
            <a:r>
              <a:rPr lang="en-US" sz="2000" b="0" i="0" dirty="0">
                <a:solidFill>
                  <a:schemeClr val="bg2"/>
                </a:solidFill>
                <a:effectLst/>
              </a:rPr>
              <a:t> within its mission</a:t>
            </a:r>
          </a:p>
          <a:p>
            <a:pPr marL="574675" lvl="1"/>
            <a:r>
              <a:rPr lang="en-US" sz="2000" b="0" i="0" dirty="0">
                <a:solidFill>
                  <a:schemeClr val="bg2"/>
                </a:solidFill>
                <a:effectLst/>
              </a:rPr>
              <a:t>Integrate </a:t>
            </a:r>
            <a:r>
              <a:rPr lang="en-US" sz="2000" b="1" i="0" dirty="0">
                <a:solidFill>
                  <a:schemeClr val="bg2"/>
                </a:solidFill>
                <a:effectLst/>
              </a:rPr>
              <a:t>HIV basic science and pathobiology, pathophysiology, and/or metabolism</a:t>
            </a:r>
            <a:r>
              <a:rPr lang="en-US" sz="2000" b="0" i="0" dirty="0">
                <a:solidFill>
                  <a:schemeClr val="bg2"/>
                </a:solidFill>
                <a:effectLst/>
              </a:rPr>
              <a:t>. These include:</a:t>
            </a:r>
          </a:p>
          <a:p>
            <a:pPr marL="801688" lvl="2"/>
            <a:r>
              <a:rPr lang="en-US" sz="1600" b="0" i="0" dirty="0">
                <a:solidFill>
                  <a:schemeClr val="bg2"/>
                </a:solidFill>
                <a:effectLst/>
              </a:rPr>
              <a:t>Gastrointestinal immune and microbial homeostasis, enteropathy, noncommunicable liver and biliary diseases, viral hepatitis, and obesity</a:t>
            </a:r>
          </a:p>
          <a:p>
            <a:pPr marL="801688" lvl="2"/>
            <a:r>
              <a:rPr lang="en-US" sz="1600" b="0" i="0" dirty="0">
                <a:solidFill>
                  <a:schemeClr val="bg2"/>
                </a:solidFill>
                <a:effectLst/>
              </a:rPr>
              <a:t>Metabolic/endocrine dysfunction and perturbations</a:t>
            </a:r>
          </a:p>
          <a:p>
            <a:pPr marL="801688" lvl="2"/>
            <a:r>
              <a:rPr lang="en-US" sz="1600" b="0" i="0" dirty="0">
                <a:solidFill>
                  <a:schemeClr val="bg2"/>
                </a:solidFill>
                <a:effectLst/>
              </a:rPr>
              <a:t>Kidney disease, benign genitourinary diseases and disorders, and hematologic sequelae.</a:t>
            </a:r>
          </a:p>
          <a:p>
            <a:pPr marL="801688" lvl="2"/>
            <a:r>
              <a:rPr lang="en-US" sz="1600" b="0" i="0" dirty="0">
                <a:solidFill>
                  <a:schemeClr val="bg2"/>
                </a:solidFill>
                <a:effectLst/>
              </a:rPr>
              <a:t>Contribution of NIDDK-relevant pathogenic processes to HIV pathogenesis in other tissues and organ systems (ex: gut-liver axis, gut-adipocyte axis)</a:t>
            </a:r>
          </a:p>
          <a:p>
            <a:pPr marL="574675" lvl="1"/>
            <a:r>
              <a:rPr lang="en-US" sz="2000" dirty="0">
                <a:solidFill>
                  <a:schemeClr val="bg2"/>
                </a:solidFill>
              </a:rPr>
              <a:t>Projects are expected to undertake </a:t>
            </a:r>
            <a:r>
              <a:rPr lang="en-US" sz="2000" b="1" dirty="0">
                <a:solidFill>
                  <a:schemeClr val="bg2"/>
                </a:solidFill>
              </a:rPr>
              <a:t>a "wet bench" approach</a:t>
            </a:r>
            <a:r>
              <a:rPr lang="en-US" sz="2000" dirty="0">
                <a:solidFill>
                  <a:schemeClr val="bg2"/>
                </a:solidFill>
              </a:rPr>
              <a:t>.</a:t>
            </a:r>
          </a:p>
          <a:p>
            <a:pPr marL="801688" lvl="2"/>
            <a:r>
              <a:rPr lang="en-US" sz="1600" b="1" dirty="0">
                <a:solidFill>
                  <a:schemeClr val="bg2"/>
                </a:solidFill>
              </a:rPr>
              <a:t>Not supported</a:t>
            </a:r>
            <a:r>
              <a:rPr lang="en-US" sz="1600" dirty="0">
                <a:solidFill>
                  <a:schemeClr val="bg2"/>
                </a:solidFill>
              </a:rPr>
              <a:t>: projects with primarily </a:t>
            </a:r>
            <a:r>
              <a:rPr lang="en-US" sz="1600" u="sng" dirty="0">
                <a:solidFill>
                  <a:schemeClr val="bg2"/>
                </a:solidFill>
              </a:rPr>
              <a:t>epidemiological</a:t>
            </a:r>
            <a:r>
              <a:rPr lang="en-US" sz="1600" dirty="0">
                <a:solidFill>
                  <a:schemeClr val="bg2"/>
                </a:solidFill>
              </a:rPr>
              <a:t> focus.</a:t>
            </a:r>
          </a:p>
          <a:p>
            <a:pPr marL="801688" lvl="2"/>
            <a:r>
              <a:rPr lang="en-US" sz="1600" dirty="0">
                <a:solidFill>
                  <a:schemeClr val="bg2"/>
                </a:solidFill>
              </a:rPr>
              <a:t>Basic experimental studies involving humans (BESH) allowed, but other Clinical Trials (safety &amp; efficacy trials of interventions) not allowed</a:t>
            </a:r>
          </a:p>
        </p:txBody>
      </p:sp>
      <p:sp>
        <p:nvSpPr>
          <p:cNvPr id="4" name="Slide Number Placeholder 4">
            <a:extLst>
              <a:ext uri="{FF2B5EF4-FFF2-40B4-BE49-F238E27FC236}">
                <a16:creationId xmlns:a16="http://schemas.microsoft.com/office/drawing/2014/main" id="{388D7B8D-C8D3-4347-8B9F-E4509F920175}"/>
              </a:ext>
            </a:extLst>
          </p:cNvPr>
          <p:cNvSpPr>
            <a:spLocks noGrp="1"/>
          </p:cNvSpPr>
          <p:nvPr>
            <p:ph type="sldNum" sz="quarter" idx="11"/>
          </p:nvPr>
        </p:nvSpPr>
        <p:spPr>
          <a:xfrm>
            <a:off x="6553200" y="6248400"/>
            <a:ext cx="2133600" cy="457200"/>
          </a:xfrm>
          <a:noFill/>
        </p:spPr>
        <p:txBody>
          <a:bodyPr/>
          <a:lstStyle/>
          <a:p>
            <a:fld id="{6A720DE5-E8CA-470A-937D-279C3102AF20}" type="slidenum">
              <a:rPr lang="en-US" smtClean="0"/>
              <a:pPr/>
              <a:t>7</a:t>
            </a:fld>
            <a:endParaRPr lang="en-US" dirty="0"/>
          </a:p>
        </p:txBody>
      </p:sp>
    </p:spTree>
    <p:extLst>
      <p:ext uri="{BB962C8B-B14F-4D97-AF65-F5344CB8AC3E}">
        <p14:creationId xmlns:p14="http://schemas.microsoft.com/office/powerpoint/2010/main" val="317846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2588" y="287338"/>
            <a:ext cx="8229600" cy="790575"/>
          </a:xfrm>
        </p:spPr>
        <p:txBody>
          <a:bodyPr/>
          <a:lstStyle/>
          <a:p>
            <a:r>
              <a:rPr lang="en-US" sz="3600" dirty="0"/>
              <a:t>Institute/Center Specific Interests</a:t>
            </a:r>
          </a:p>
        </p:txBody>
      </p:sp>
      <p:sp>
        <p:nvSpPr>
          <p:cNvPr id="4099" name="Content Placeholder 2"/>
          <p:cNvSpPr>
            <a:spLocks noGrp="1"/>
          </p:cNvSpPr>
          <p:nvPr>
            <p:ph idx="1"/>
          </p:nvPr>
        </p:nvSpPr>
        <p:spPr>
          <a:xfrm>
            <a:off x="382587" y="1155498"/>
            <a:ext cx="8503717" cy="5015316"/>
          </a:xfrm>
        </p:spPr>
        <p:txBody>
          <a:bodyPr/>
          <a:lstStyle/>
          <a:p>
            <a:pPr marL="0" indent="0">
              <a:buNone/>
            </a:pPr>
            <a:r>
              <a:rPr lang="en-US" sz="2400" b="1" dirty="0"/>
              <a:t>National Heart, Lung, and Blood Institute (NHLBI)</a:t>
            </a:r>
          </a:p>
          <a:p>
            <a:pPr marL="574675" lvl="1"/>
            <a:r>
              <a:rPr lang="en-US" sz="2000" b="0" i="0" dirty="0">
                <a:solidFill>
                  <a:schemeClr val="bg2"/>
                </a:solidFill>
                <a:effectLst/>
              </a:rPr>
              <a:t>Multi-disciplinary and mechanistic research aimed at deciphering the complexity of </a:t>
            </a:r>
            <a:r>
              <a:rPr lang="en-US" sz="2000" b="1" i="0" dirty="0">
                <a:solidFill>
                  <a:schemeClr val="bg2"/>
                </a:solidFill>
                <a:effectLst/>
              </a:rPr>
              <a:t>HIV-associated CCCs related to heart, lung, blood, and sleep (HLBS) disorder</a:t>
            </a:r>
            <a:r>
              <a:rPr lang="en-US" sz="2000" b="0" i="0" dirty="0">
                <a:solidFill>
                  <a:schemeClr val="bg2"/>
                </a:solidFill>
                <a:effectLst/>
              </a:rPr>
              <a:t> priorities, including interactions between HIV infection, aging, the effect of existing risk factors and the impact of multiple medication use.</a:t>
            </a:r>
          </a:p>
          <a:p>
            <a:pPr marL="574675" lvl="1"/>
            <a:r>
              <a:rPr lang="en-US" sz="2000" b="0" i="0" dirty="0">
                <a:solidFill>
                  <a:schemeClr val="bg2"/>
                </a:solidFill>
                <a:effectLst/>
              </a:rPr>
              <a:t>High-priority topics will include (but are not limited to):</a:t>
            </a:r>
          </a:p>
          <a:p>
            <a:pPr marL="974725" lvl="2"/>
            <a:r>
              <a:rPr lang="en-US" sz="1600" b="0" i="0" dirty="0">
                <a:solidFill>
                  <a:schemeClr val="bg2"/>
                </a:solidFill>
                <a:effectLst/>
              </a:rPr>
              <a:t>Immune activation and chronic inflammation</a:t>
            </a:r>
          </a:p>
          <a:p>
            <a:pPr marL="974725" lvl="2"/>
            <a:r>
              <a:rPr lang="en-US" sz="1600" b="0" i="0" dirty="0">
                <a:solidFill>
                  <a:schemeClr val="bg2"/>
                </a:solidFill>
                <a:effectLst/>
              </a:rPr>
              <a:t>Effects of the microbiome and </a:t>
            </a:r>
            <a:r>
              <a:rPr lang="en-US" sz="1600" b="0" i="0" dirty="0" err="1">
                <a:solidFill>
                  <a:schemeClr val="bg2"/>
                </a:solidFill>
                <a:effectLst/>
              </a:rPr>
              <a:t>virome</a:t>
            </a:r>
            <a:r>
              <a:rPr lang="en-US" sz="1600" b="0" i="0" dirty="0">
                <a:solidFill>
                  <a:schemeClr val="bg2"/>
                </a:solidFill>
                <a:effectLst/>
              </a:rPr>
              <a:t> on HIV-associated CCCs</a:t>
            </a:r>
          </a:p>
          <a:p>
            <a:pPr marL="974725" lvl="2"/>
            <a:r>
              <a:rPr lang="en-US" sz="1600" b="0" i="0" dirty="0">
                <a:solidFill>
                  <a:schemeClr val="bg2"/>
                </a:solidFill>
                <a:effectLst/>
              </a:rPr>
              <a:t>Aging and immune-senescence</a:t>
            </a:r>
            <a:endParaRPr lang="en-US" sz="2000" b="0" i="0" dirty="0">
              <a:solidFill>
                <a:schemeClr val="bg2"/>
              </a:solidFill>
              <a:effectLst/>
            </a:endParaRPr>
          </a:p>
          <a:p>
            <a:pPr marL="574675" lvl="1"/>
            <a:r>
              <a:rPr lang="en-US" sz="2000" dirty="0">
                <a:solidFill>
                  <a:schemeClr val="bg2"/>
                </a:solidFill>
              </a:rPr>
              <a:t>NHLBI expects projects to undertake a </a:t>
            </a:r>
            <a:r>
              <a:rPr lang="en-US" sz="2000" b="1" dirty="0">
                <a:solidFill>
                  <a:schemeClr val="bg2"/>
                </a:solidFill>
              </a:rPr>
              <a:t>"wet bench" approach</a:t>
            </a:r>
            <a:r>
              <a:rPr lang="en-US" sz="2000" dirty="0">
                <a:solidFill>
                  <a:schemeClr val="bg2"/>
                </a:solidFill>
              </a:rPr>
              <a:t> </a:t>
            </a:r>
          </a:p>
          <a:p>
            <a:pPr marL="974725" lvl="2"/>
            <a:r>
              <a:rPr lang="en-US" sz="1800" b="1" dirty="0">
                <a:solidFill>
                  <a:schemeClr val="bg2"/>
                </a:solidFill>
              </a:rPr>
              <a:t>Not supported:</a:t>
            </a:r>
            <a:r>
              <a:rPr lang="en-US" sz="1800" dirty="0">
                <a:solidFill>
                  <a:schemeClr val="bg2"/>
                </a:solidFill>
              </a:rPr>
              <a:t> projects with a primarily </a:t>
            </a:r>
            <a:r>
              <a:rPr lang="en-US" sz="1800" u="sng" dirty="0">
                <a:solidFill>
                  <a:schemeClr val="bg2"/>
                </a:solidFill>
              </a:rPr>
              <a:t>epidemiological</a:t>
            </a:r>
            <a:r>
              <a:rPr lang="en-US" sz="1800" dirty="0">
                <a:solidFill>
                  <a:schemeClr val="bg2"/>
                </a:solidFill>
              </a:rPr>
              <a:t> focus. </a:t>
            </a:r>
          </a:p>
          <a:p>
            <a:pPr marL="974725" lvl="2"/>
            <a:endParaRPr lang="en-US" sz="1600" dirty="0">
              <a:solidFill>
                <a:schemeClr val="bg2"/>
              </a:solidFill>
            </a:endParaRPr>
          </a:p>
          <a:p>
            <a:pPr marL="574675" lvl="1"/>
            <a:r>
              <a:rPr lang="en-US" sz="2200" b="1" dirty="0">
                <a:solidFill>
                  <a:schemeClr val="bg2"/>
                </a:solidFill>
              </a:rPr>
              <a:t>NHLBI will not support clinical trials with this initiative.</a:t>
            </a:r>
          </a:p>
        </p:txBody>
      </p:sp>
      <p:sp>
        <p:nvSpPr>
          <p:cNvPr id="4" name="Slide Number Placeholder 4">
            <a:extLst>
              <a:ext uri="{FF2B5EF4-FFF2-40B4-BE49-F238E27FC236}">
                <a16:creationId xmlns:a16="http://schemas.microsoft.com/office/drawing/2014/main" id="{388D7B8D-C8D3-4347-8B9F-E4509F920175}"/>
              </a:ext>
            </a:extLst>
          </p:cNvPr>
          <p:cNvSpPr>
            <a:spLocks noGrp="1"/>
          </p:cNvSpPr>
          <p:nvPr>
            <p:ph type="sldNum" sz="quarter" idx="11"/>
          </p:nvPr>
        </p:nvSpPr>
        <p:spPr>
          <a:xfrm>
            <a:off x="6553200" y="6248400"/>
            <a:ext cx="2133600" cy="457200"/>
          </a:xfrm>
          <a:noFill/>
        </p:spPr>
        <p:txBody>
          <a:bodyPr/>
          <a:lstStyle/>
          <a:p>
            <a:fld id="{6A720DE5-E8CA-470A-937D-279C3102AF20}" type="slidenum">
              <a:rPr lang="en-US" smtClean="0"/>
              <a:pPr/>
              <a:t>8</a:t>
            </a:fld>
            <a:endParaRPr lang="en-US" dirty="0"/>
          </a:p>
        </p:txBody>
      </p:sp>
    </p:spTree>
    <p:extLst>
      <p:ext uri="{BB962C8B-B14F-4D97-AF65-F5344CB8AC3E}">
        <p14:creationId xmlns:p14="http://schemas.microsoft.com/office/powerpoint/2010/main" val="2210852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2588" y="287338"/>
            <a:ext cx="8229600" cy="790575"/>
          </a:xfrm>
        </p:spPr>
        <p:txBody>
          <a:bodyPr/>
          <a:lstStyle/>
          <a:p>
            <a:r>
              <a:rPr lang="en-US" sz="3600" dirty="0"/>
              <a:t>Institute/Center Specific Interests</a:t>
            </a:r>
          </a:p>
        </p:txBody>
      </p:sp>
      <p:sp>
        <p:nvSpPr>
          <p:cNvPr id="4099" name="Content Placeholder 2"/>
          <p:cNvSpPr>
            <a:spLocks noGrp="1"/>
          </p:cNvSpPr>
          <p:nvPr>
            <p:ph idx="1"/>
          </p:nvPr>
        </p:nvSpPr>
        <p:spPr>
          <a:xfrm>
            <a:off x="382587" y="1155498"/>
            <a:ext cx="8503717" cy="5015316"/>
          </a:xfrm>
        </p:spPr>
        <p:txBody>
          <a:bodyPr/>
          <a:lstStyle/>
          <a:p>
            <a:pPr marL="0" indent="0">
              <a:buNone/>
            </a:pPr>
            <a:r>
              <a:rPr lang="en-US" sz="2400" b="1" dirty="0"/>
              <a:t>Eunice Kennedy Shriver National Institute of Child Health and Human Development (NICHD)</a:t>
            </a:r>
            <a:endParaRPr lang="en-US" sz="2000" b="0" i="0" dirty="0">
              <a:solidFill>
                <a:schemeClr val="bg2"/>
              </a:solidFill>
              <a:effectLst/>
            </a:endParaRPr>
          </a:p>
          <a:p>
            <a:pPr marL="574675" lvl="1"/>
            <a:r>
              <a:rPr lang="en-US" sz="2000" b="0" i="0" dirty="0">
                <a:solidFill>
                  <a:schemeClr val="bg2"/>
                </a:solidFill>
                <a:effectLst/>
              </a:rPr>
              <a:t>Biomedical research to understand the </a:t>
            </a:r>
            <a:r>
              <a:rPr lang="en-US" sz="2000" b="1" i="0" dirty="0">
                <a:solidFill>
                  <a:schemeClr val="bg2"/>
                </a:solidFill>
                <a:effectLst/>
              </a:rPr>
              <a:t>effects of infection with HIV among populations central to the NICHD mission</a:t>
            </a:r>
            <a:r>
              <a:rPr lang="en-US" sz="2000" b="0" i="0" dirty="0">
                <a:solidFill>
                  <a:schemeClr val="bg2"/>
                </a:solidFill>
                <a:effectLst/>
              </a:rPr>
              <a:t>, including:</a:t>
            </a:r>
          </a:p>
          <a:p>
            <a:pPr marL="974725" lvl="2"/>
            <a:r>
              <a:rPr lang="en-US" sz="1800" b="0" i="0" dirty="0">
                <a:solidFill>
                  <a:schemeClr val="bg2"/>
                </a:solidFill>
                <a:effectLst/>
              </a:rPr>
              <a:t>Pregnant, postpartum, and lactating women</a:t>
            </a:r>
          </a:p>
          <a:p>
            <a:pPr marL="974725" lvl="2"/>
            <a:r>
              <a:rPr lang="en-US" sz="1800" b="0" i="0" dirty="0">
                <a:solidFill>
                  <a:schemeClr val="bg2"/>
                </a:solidFill>
                <a:effectLst/>
              </a:rPr>
              <a:t>Infants, children, adolescents and young adults</a:t>
            </a:r>
          </a:p>
          <a:p>
            <a:pPr marL="974725" lvl="2"/>
            <a:r>
              <a:rPr lang="en-US" sz="1800" b="0" i="0" dirty="0">
                <a:solidFill>
                  <a:schemeClr val="bg2"/>
                </a:solidFill>
                <a:effectLst/>
              </a:rPr>
              <a:t>People with intellectual and developmental disabilities </a:t>
            </a:r>
          </a:p>
          <a:p>
            <a:pPr marL="974725" lvl="2"/>
            <a:r>
              <a:rPr lang="en-US" sz="1800" b="0" i="0" dirty="0">
                <a:solidFill>
                  <a:schemeClr val="bg2"/>
                </a:solidFill>
                <a:effectLst/>
              </a:rPr>
              <a:t>Individuals with physical disabilities or mobility impairments</a:t>
            </a:r>
          </a:p>
          <a:p>
            <a:pPr marL="974725" lvl="2"/>
            <a:endParaRPr lang="en-US" sz="1600" dirty="0">
              <a:solidFill>
                <a:schemeClr val="bg2"/>
              </a:solidFill>
            </a:endParaRPr>
          </a:p>
          <a:p>
            <a:pPr marL="574675" lvl="1"/>
            <a:r>
              <a:rPr lang="en-US" sz="1800" dirty="0">
                <a:solidFill>
                  <a:schemeClr val="bg2"/>
                </a:solidFill>
              </a:rPr>
              <a:t>Studies are expected to align with the HIV/AIDS research priorities outlined by the NIH Office of AIDS Research (OAR) in </a:t>
            </a:r>
            <a:br>
              <a:rPr lang="en-US" sz="1800" dirty="0">
                <a:solidFill>
                  <a:schemeClr val="bg2"/>
                </a:solidFill>
              </a:rPr>
            </a:br>
            <a:r>
              <a:rPr lang="en-US" sz="1800" dirty="0">
                <a:solidFill>
                  <a:schemeClr val="bg2"/>
                </a:solidFill>
                <a:hlinkClick r:id="rId2"/>
              </a:rPr>
              <a:t>NOT-OD-20-018 UPDATE: NIH HIV/AIDS Research Priorities and Guidelines for Determining HIV/AIDS Funding.</a:t>
            </a:r>
            <a:endParaRPr lang="en-US" sz="1800" dirty="0">
              <a:solidFill>
                <a:schemeClr val="bg2"/>
              </a:solidFill>
            </a:endParaRPr>
          </a:p>
        </p:txBody>
      </p:sp>
      <p:sp>
        <p:nvSpPr>
          <p:cNvPr id="4" name="Slide Number Placeholder 4">
            <a:extLst>
              <a:ext uri="{FF2B5EF4-FFF2-40B4-BE49-F238E27FC236}">
                <a16:creationId xmlns:a16="http://schemas.microsoft.com/office/drawing/2014/main" id="{388D7B8D-C8D3-4347-8B9F-E4509F920175}"/>
              </a:ext>
            </a:extLst>
          </p:cNvPr>
          <p:cNvSpPr>
            <a:spLocks noGrp="1"/>
          </p:cNvSpPr>
          <p:nvPr>
            <p:ph type="sldNum" sz="quarter" idx="11"/>
          </p:nvPr>
        </p:nvSpPr>
        <p:spPr>
          <a:xfrm>
            <a:off x="6553200" y="6248400"/>
            <a:ext cx="2133600" cy="457200"/>
          </a:xfrm>
          <a:noFill/>
        </p:spPr>
        <p:txBody>
          <a:bodyPr/>
          <a:lstStyle/>
          <a:p>
            <a:fld id="{6A720DE5-E8CA-470A-937D-279C3102AF20}" type="slidenum">
              <a:rPr lang="en-US" smtClean="0"/>
              <a:pPr/>
              <a:t>9</a:t>
            </a:fld>
            <a:endParaRPr lang="en-US" dirty="0"/>
          </a:p>
        </p:txBody>
      </p:sp>
    </p:spTree>
    <p:extLst>
      <p:ext uri="{BB962C8B-B14F-4D97-AF65-F5344CB8AC3E}">
        <p14:creationId xmlns:p14="http://schemas.microsoft.com/office/powerpoint/2010/main" val="4103891305"/>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13947</TotalTime>
  <Words>1189</Words>
  <Application>Microsoft Office PowerPoint</Application>
  <PresentationFormat>On-screen Show (4:3)</PresentationFormat>
  <Paragraphs>125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Black</vt:lpstr>
      <vt:lpstr>Helvetica</vt:lpstr>
      <vt:lpstr>Times New Roman</vt:lpstr>
      <vt:lpstr>Wingdings</vt:lpstr>
      <vt:lpstr>Pixel</vt:lpstr>
      <vt:lpstr>PowerPoint Presentation</vt:lpstr>
      <vt:lpstr>Panelists</vt:lpstr>
      <vt:lpstr>NIH Director's Pioneer Award (NDPA)</vt:lpstr>
      <vt:lpstr>Research Strategy Essay</vt:lpstr>
      <vt:lpstr>Research Strategy Essay</vt:lpstr>
      <vt:lpstr>Scientific Focus</vt:lpstr>
      <vt:lpstr>Institute/Center Specific Interests</vt:lpstr>
      <vt:lpstr>Institute/Center Specific Interests</vt:lpstr>
      <vt:lpstr>Institute/Center Specific Interests</vt:lpstr>
      <vt:lpstr>Institute/Center Specific Interests</vt:lpstr>
      <vt:lpstr> Timetable for Review and Award 2023 </vt:lpstr>
      <vt:lpstr>Application Components</vt:lpstr>
      <vt:lpstr>Frequently Asked Questions</vt:lpstr>
    </vt:vector>
  </TitlesOfParts>
  <Company>NIH/NIDDK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2006 NIH Director’s Pioneer Awards</dc:title>
  <dc:creator>greenbej;Khoa (NIH/NIDDK) [E]</dc:creator>
  <cp:lastModifiedBy>Perrin, Peter (NIH/NIDDK) [E]</cp:lastModifiedBy>
  <cp:revision>278</cp:revision>
  <cp:lastPrinted>2012-12-06T20:02:15Z</cp:lastPrinted>
  <dcterms:created xsi:type="dcterms:W3CDTF">2006-03-16T14:02:39Z</dcterms:created>
  <dcterms:modified xsi:type="dcterms:W3CDTF">2022-12-09T13:17:34Z</dcterms:modified>
</cp:coreProperties>
</file>