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33"/>
  </p:notesMasterIdLst>
  <p:handoutMasterIdLst>
    <p:handoutMasterId r:id="rId34"/>
  </p:handoutMasterIdLst>
  <p:sldIdLst>
    <p:sldId id="350" r:id="rId5"/>
    <p:sldId id="352" r:id="rId6"/>
    <p:sldId id="353" r:id="rId7"/>
    <p:sldId id="368" r:id="rId8"/>
    <p:sldId id="369" r:id="rId9"/>
    <p:sldId id="370" r:id="rId10"/>
    <p:sldId id="371" r:id="rId11"/>
    <p:sldId id="388" r:id="rId12"/>
    <p:sldId id="382" r:id="rId13"/>
    <p:sldId id="383" r:id="rId14"/>
    <p:sldId id="384" r:id="rId15"/>
    <p:sldId id="372" r:id="rId16"/>
    <p:sldId id="397" r:id="rId17"/>
    <p:sldId id="375" r:id="rId18"/>
    <p:sldId id="373" r:id="rId19"/>
    <p:sldId id="378" r:id="rId20"/>
    <p:sldId id="374" r:id="rId21"/>
    <p:sldId id="398" r:id="rId22"/>
    <p:sldId id="377" r:id="rId23"/>
    <p:sldId id="376" r:id="rId24"/>
    <p:sldId id="396" r:id="rId25"/>
    <p:sldId id="380" r:id="rId26"/>
    <p:sldId id="381" r:id="rId27"/>
    <p:sldId id="379" r:id="rId28"/>
    <p:sldId id="367" r:id="rId29"/>
    <p:sldId id="389" r:id="rId30"/>
    <p:sldId id="390" r:id="rId31"/>
    <p:sldId id="39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17810915-8CDF-E634-FC8D-61CB7BA14869}" name="Gipson, Debbie (NIH/NIDDK) [E]" initials="DG" userId="S::gipsonds@nih.gov::6e5224db-2e08-4899-a778-91d33a30d508" providerId="AD"/>
  <p188:author id="{0318A695-7480-8E78-6665-6C3EAF30565B}" name="Burch, Henry (NIH/NIDDK) [E]" initials="HB" userId="S::burchhb@nih.gov::f3aefa09-a673-4d1b-a1a0-8b54e10530d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0000FF"/>
        </p14:laserClr>
      </p:ext>
      <p:ext uri="{2FDB2607-1784-4EEB-B798-7EB5836EED8A}">
        <p14:showMediaCtrls xmlns:p14="http://schemas.microsoft.com/office/powerpoint/2010/main" val="1"/>
      </p:ext>
    </p:extLst>
  </p:showPr>
  <p:clrMru>
    <a:srgbClr val="1C1C1C"/>
    <a:srgbClr val="A9D4DB"/>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6328" autoAdjust="0"/>
  </p:normalViewPr>
  <p:slideViewPr>
    <p:cSldViewPr snapToGrid="0">
      <p:cViewPr varScale="1">
        <p:scale>
          <a:sx n="110" d="100"/>
          <a:sy n="110" d="100"/>
        </p:scale>
        <p:origin x="1488" y="184"/>
      </p:cViewPr>
      <p:guideLst>
        <p:guide orient="horz" pos="2160"/>
        <p:guide pos="3840"/>
      </p:guideLst>
    </p:cSldViewPr>
  </p:slideViewPr>
  <p:outlineViewPr>
    <p:cViewPr>
      <p:scale>
        <a:sx n="33" d="100"/>
        <a:sy n="33" d="100"/>
      </p:scale>
      <p:origin x="0" y="-10824"/>
    </p:cViewPr>
  </p:outlineViewPr>
  <p:notesTextViewPr>
    <p:cViewPr>
      <p:scale>
        <a:sx n="1" d="1"/>
        <a:sy n="1" d="1"/>
      </p:scale>
      <p:origin x="0" y="0"/>
    </p:cViewPr>
  </p:notesTextViewPr>
  <p:sorterViewPr>
    <p:cViewPr>
      <p:scale>
        <a:sx n="118" d="100"/>
        <a:sy n="118"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ser, Sarah (NIH/NIDDK) [C]" userId="5948119f-c5d9-48e9-8aa6-94cb38d6e1ac" providerId="ADAL" clId="{C2BA43EB-EED9-4AF5-BE47-4E87D22A5C0D}"/>
    <pc:docChg chg="undo custSel modSld">
      <pc:chgData name="Neser, Sarah (NIH/NIDDK) [C]" userId="5948119f-c5d9-48e9-8aa6-94cb38d6e1ac" providerId="ADAL" clId="{C2BA43EB-EED9-4AF5-BE47-4E87D22A5C0D}" dt="2026-04-22T15:04:09.369" v="154" actId="33553"/>
      <pc:docMkLst>
        <pc:docMk/>
      </pc:docMkLst>
      <pc:sldChg chg="addSp delSp modSp mod">
        <pc:chgData name="Neser, Sarah (NIH/NIDDK) [C]" userId="5948119f-c5d9-48e9-8aa6-94cb38d6e1ac" providerId="ADAL" clId="{C2BA43EB-EED9-4AF5-BE47-4E87D22A5C0D}" dt="2026-04-22T14:57:46.844" v="14" actId="962"/>
        <pc:sldMkLst>
          <pc:docMk/>
          <pc:sldMk cId="289860937" sldId="352"/>
        </pc:sldMkLst>
        <pc:spChg chg="add del mod">
          <ac:chgData name="Neser, Sarah (NIH/NIDDK) [C]" userId="5948119f-c5d9-48e9-8aa6-94cb38d6e1ac" providerId="ADAL" clId="{C2BA43EB-EED9-4AF5-BE47-4E87D22A5C0D}" dt="2026-04-22T14:57:43.832" v="12" actId="962"/>
          <ac:spMkLst>
            <pc:docMk/>
            <pc:sldMk cId="289860937" sldId="352"/>
            <ac:spMk id="25" creationId="{7C2CADAB-7566-E3FC-AE8A-74BEAF176F6C}"/>
          </ac:spMkLst>
        </pc:spChg>
        <pc:spChg chg="mod">
          <ac:chgData name="Neser, Sarah (NIH/NIDDK) [C]" userId="5948119f-c5d9-48e9-8aa6-94cb38d6e1ac" providerId="ADAL" clId="{C2BA43EB-EED9-4AF5-BE47-4E87D22A5C0D}" dt="2026-04-22T14:57:45.249" v="13" actId="962"/>
          <ac:spMkLst>
            <pc:docMk/>
            <pc:sldMk cId="289860937" sldId="352"/>
            <ac:spMk id="26" creationId="{0714F1B9-C613-62AC-20A8-396968AC53F7}"/>
          </ac:spMkLst>
        </pc:spChg>
        <pc:spChg chg="mod">
          <ac:chgData name="Neser, Sarah (NIH/NIDDK) [C]" userId="5948119f-c5d9-48e9-8aa6-94cb38d6e1ac" providerId="ADAL" clId="{C2BA43EB-EED9-4AF5-BE47-4E87D22A5C0D}" dt="2026-04-22T14:57:46.844" v="14" actId="962"/>
          <ac:spMkLst>
            <pc:docMk/>
            <pc:sldMk cId="289860937" sldId="352"/>
            <ac:spMk id="27" creationId="{EE8281CF-7815-BD00-07A2-C264ECB00484}"/>
          </ac:spMkLst>
        </pc:spChg>
      </pc:sldChg>
      <pc:sldChg chg="modSp mod">
        <pc:chgData name="Neser, Sarah (NIH/NIDDK) [C]" userId="5948119f-c5d9-48e9-8aa6-94cb38d6e1ac" providerId="ADAL" clId="{C2BA43EB-EED9-4AF5-BE47-4E87D22A5C0D}" dt="2026-04-22T14:57:52.407" v="16" actId="962"/>
        <pc:sldMkLst>
          <pc:docMk/>
          <pc:sldMk cId="2521537536" sldId="353"/>
        </pc:sldMkLst>
        <pc:spChg chg="mod">
          <ac:chgData name="Neser, Sarah (NIH/NIDDK) [C]" userId="5948119f-c5d9-48e9-8aa6-94cb38d6e1ac" providerId="ADAL" clId="{C2BA43EB-EED9-4AF5-BE47-4E87D22A5C0D}" dt="2026-04-22T14:57:50.536" v="15" actId="962"/>
          <ac:spMkLst>
            <pc:docMk/>
            <pc:sldMk cId="2521537536" sldId="353"/>
            <ac:spMk id="7" creationId="{560FFC6F-2BF3-42FE-80C1-0A76D4B6C7CE}"/>
          </ac:spMkLst>
        </pc:spChg>
        <pc:picChg chg="mod">
          <ac:chgData name="Neser, Sarah (NIH/NIDDK) [C]" userId="5948119f-c5d9-48e9-8aa6-94cb38d6e1ac" providerId="ADAL" clId="{C2BA43EB-EED9-4AF5-BE47-4E87D22A5C0D}" dt="2026-04-22T14:57:52.407" v="16" actId="962"/>
          <ac:picMkLst>
            <pc:docMk/>
            <pc:sldMk cId="2521537536" sldId="353"/>
            <ac:picMk id="4" creationId="{C9CA5776-6622-69A2-0558-E7C9943AF450}"/>
          </ac:picMkLst>
        </pc:picChg>
      </pc:sldChg>
      <pc:sldChg chg="modSp mod">
        <pc:chgData name="Neser, Sarah (NIH/NIDDK) [C]" userId="5948119f-c5d9-48e9-8aa6-94cb38d6e1ac" providerId="ADAL" clId="{C2BA43EB-EED9-4AF5-BE47-4E87D22A5C0D}" dt="2026-04-22T14:58:23.576" v="20" actId="962"/>
        <pc:sldMkLst>
          <pc:docMk/>
          <pc:sldMk cId="715387140" sldId="369"/>
        </pc:sldMkLst>
        <pc:spChg chg="mod">
          <ac:chgData name="Neser, Sarah (NIH/NIDDK) [C]" userId="5948119f-c5d9-48e9-8aa6-94cb38d6e1ac" providerId="ADAL" clId="{C2BA43EB-EED9-4AF5-BE47-4E87D22A5C0D}" dt="2026-04-22T14:58:17.179" v="18" actId="962"/>
          <ac:spMkLst>
            <pc:docMk/>
            <pc:sldMk cId="715387140" sldId="369"/>
            <ac:spMk id="12" creationId="{F91B36A8-E96B-287A-54E8-7E288B60F25A}"/>
          </ac:spMkLst>
        </pc:spChg>
        <pc:spChg chg="mod">
          <ac:chgData name="Neser, Sarah (NIH/NIDDK) [C]" userId="5948119f-c5d9-48e9-8aa6-94cb38d6e1ac" providerId="ADAL" clId="{C2BA43EB-EED9-4AF5-BE47-4E87D22A5C0D}" dt="2026-04-22T14:58:23.576" v="20" actId="962"/>
          <ac:spMkLst>
            <pc:docMk/>
            <pc:sldMk cId="715387140" sldId="369"/>
            <ac:spMk id="13" creationId="{67ED3920-DFEB-3B6B-746B-3EA0D2A23048}"/>
          </ac:spMkLst>
        </pc:spChg>
      </pc:sldChg>
      <pc:sldChg chg="modSp mod">
        <pc:chgData name="Neser, Sarah (NIH/NIDDK) [C]" userId="5948119f-c5d9-48e9-8aa6-94cb38d6e1ac" providerId="ADAL" clId="{C2BA43EB-EED9-4AF5-BE47-4E87D22A5C0D}" dt="2026-04-22T14:59:22.929" v="36" actId="962"/>
        <pc:sldMkLst>
          <pc:docMk/>
          <pc:sldMk cId="1703001786" sldId="374"/>
        </pc:sldMkLst>
        <pc:spChg chg="mod">
          <ac:chgData name="Neser, Sarah (NIH/NIDDK) [C]" userId="5948119f-c5d9-48e9-8aa6-94cb38d6e1ac" providerId="ADAL" clId="{C2BA43EB-EED9-4AF5-BE47-4E87D22A5C0D}" dt="2026-04-22T14:59:22.929" v="36" actId="962"/>
          <ac:spMkLst>
            <pc:docMk/>
            <pc:sldMk cId="1703001786" sldId="374"/>
            <ac:spMk id="5" creationId="{6007A541-554A-38A4-5376-DD60244AD3F8}"/>
          </ac:spMkLst>
        </pc:spChg>
      </pc:sldChg>
      <pc:sldChg chg="modSp mod">
        <pc:chgData name="Neser, Sarah (NIH/NIDDK) [C]" userId="5948119f-c5d9-48e9-8aa6-94cb38d6e1ac" providerId="ADAL" clId="{C2BA43EB-EED9-4AF5-BE47-4E87D22A5C0D}" dt="2026-04-22T15:00:00.640" v="52" actId="33553"/>
        <pc:sldMkLst>
          <pc:docMk/>
          <pc:sldMk cId="1151849042" sldId="375"/>
        </pc:sldMkLst>
        <pc:spChg chg="mod">
          <ac:chgData name="Neser, Sarah (NIH/NIDDK) [C]" userId="5948119f-c5d9-48e9-8aa6-94cb38d6e1ac" providerId="ADAL" clId="{C2BA43EB-EED9-4AF5-BE47-4E87D22A5C0D}" dt="2026-04-22T15:00:00.640" v="52" actId="33553"/>
          <ac:spMkLst>
            <pc:docMk/>
            <pc:sldMk cId="1151849042" sldId="375"/>
            <ac:spMk id="2" creationId="{5E9034C9-9B33-255E-A161-7EDEB8BFBA8D}"/>
          </ac:spMkLst>
        </pc:spChg>
        <pc:spChg chg="mod">
          <ac:chgData name="Neser, Sarah (NIH/NIDDK) [C]" userId="5948119f-c5d9-48e9-8aa6-94cb38d6e1ac" providerId="ADAL" clId="{C2BA43EB-EED9-4AF5-BE47-4E87D22A5C0D}" dt="2026-04-22T14:58:44.833" v="31" actId="962"/>
          <ac:spMkLst>
            <pc:docMk/>
            <pc:sldMk cId="1151849042" sldId="375"/>
            <ac:spMk id="3" creationId="{3C673949-E886-42E2-D24F-CA85F65495EA}"/>
          </ac:spMkLst>
        </pc:spChg>
        <pc:spChg chg="mod">
          <ac:chgData name="Neser, Sarah (NIH/NIDDK) [C]" userId="5948119f-c5d9-48e9-8aa6-94cb38d6e1ac" providerId="ADAL" clId="{C2BA43EB-EED9-4AF5-BE47-4E87D22A5C0D}" dt="2026-04-22T14:58:41.023" v="29" actId="962"/>
          <ac:spMkLst>
            <pc:docMk/>
            <pc:sldMk cId="1151849042" sldId="375"/>
            <ac:spMk id="10" creationId="{A994DF10-922A-C56B-76E9-40BBDFED6225}"/>
          </ac:spMkLst>
        </pc:spChg>
        <pc:spChg chg="mod">
          <ac:chgData name="Neser, Sarah (NIH/NIDDK) [C]" userId="5948119f-c5d9-48e9-8aa6-94cb38d6e1ac" providerId="ADAL" clId="{C2BA43EB-EED9-4AF5-BE47-4E87D22A5C0D}" dt="2026-04-22T14:58:43.510" v="30" actId="962"/>
          <ac:spMkLst>
            <pc:docMk/>
            <pc:sldMk cId="1151849042" sldId="375"/>
            <ac:spMk id="13" creationId="{918474A7-0E9B-3F95-55F6-D217A89BC4D1}"/>
          </ac:spMkLst>
        </pc:spChg>
        <pc:spChg chg="mod">
          <ac:chgData name="Neser, Sarah (NIH/NIDDK) [C]" userId="5948119f-c5d9-48e9-8aa6-94cb38d6e1ac" providerId="ADAL" clId="{C2BA43EB-EED9-4AF5-BE47-4E87D22A5C0D}" dt="2026-04-22T14:58:45.780" v="32" actId="962"/>
          <ac:spMkLst>
            <pc:docMk/>
            <pc:sldMk cId="1151849042" sldId="375"/>
            <ac:spMk id="15" creationId="{9C319587-56AB-7105-B325-5BDB7A8B2D41}"/>
          </ac:spMkLst>
        </pc:spChg>
        <pc:spChg chg="mod">
          <ac:chgData name="Neser, Sarah (NIH/NIDDK) [C]" userId="5948119f-c5d9-48e9-8aa6-94cb38d6e1ac" providerId="ADAL" clId="{C2BA43EB-EED9-4AF5-BE47-4E87D22A5C0D}" dt="2026-04-22T14:56:50.372" v="1" actId="207"/>
          <ac:spMkLst>
            <pc:docMk/>
            <pc:sldMk cId="1151849042" sldId="375"/>
            <ac:spMk id="16" creationId="{B9D586AB-9606-430C-ADEA-8EC9EDD869CF}"/>
          </ac:spMkLst>
        </pc:spChg>
        <pc:spChg chg="mod">
          <ac:chgData name="Neser, Sarah (NIH/NIDDK) [C]" userId="5948119f-c5d9-48e9-8aa6-94cb38d6e1ac" providerId="ADAL" clId="{C2BA43EB-EED9-4AF5-BE47-4E87D22A5C0D}" dt="2026-04-22T14:58:50.114" v="34" actId="962"/>
          <ac:spMkLst>
            <pc:docMk/>
            <pc:sldMk cId="1151849042" sldId="375"/>
            <ac:spMk id="18" creationId="{EDB5CCDB-7F64-A9C2-36D9-481004852FDA}"/>
          </ac:spMkLst>
        </pc:spChg>
      </pc:sldChg>
      <pc:sldChg chg="modSp mod">
        <pc:chgData name="Neser, Sarah (NIH/NIDDK) [C]" userId="5948119f-c5d9-48e9-8aa6-94cb38d6e1ac" providerId="ADAL" clId="{C2BA43EB-EED9-4AF5-BE47-4E87D22A5C0D}" dt="2026-04-22T15:00:09.102" v="54" actId="33553"/>
        <pc:sldMkLst>
          <pc:docMk/>
          <pc:sldMk cId="270790688" sldId="377"/>
        </pc:sldMkLst>
        <pc:spChg chg="mod">
          <ac:chgData name="Neser, Sarah (NIH/NIDDK) [C]" userId="5948119f-c5d9-48e9-8aa6-94cb38d6e1ac" providerId="ADAL" clId="{C2BA43EB-EED9-4AF5-BE47-4E87D22A5C0D}" dt="2026-04-22T15:00:09.102" v="54" actId="33553"/>
          <ac:spMkLst>
            <pc:docMk/>
            <pc:sldMk cId="270790688" sldId="377"/>
            <ac:spMk id="2" creationId="{B701AFB6-71FB-7584-2E6D-730B782ADF56}"/>
          </ac:spMkLst>
        </pc:spChg>
      </pc:sldChg>
      <pc:sldChg chg="modSp mod">
        <pc:chgData name="Neser, Sarah (NIH/NIDDK) [C]" userId="5948119f-c5d9-48e9-8aa6-94cb38d6e1ac" providerId="ADAL" clId="{C2BA43EB-EED9-4AF5-BE47-4E87D22A5C0D}" dt="2026-04-22T15:04:09.369" v="154" actId="33553"/>
        <pc:sldMkLst>
          <pc:docMk/>
          <pc:sldMk cId="2564115982" sldId="379"/>
        </pc:sldMkLst>
        <pc:spChg chg="mod">
          <ac:chgData name="Neser, Sarah (NIH/NIDDK) [C]" userId="5948119f-c5d9-48e9-8aa6-94cb38d6e1ac" providerId="ADAL" clId="{C2BA43EB-EED9-4AF5-BE47-4E87D22A5C0D}" dt="2026-04-22T15:04:09.369" v="154" actId="33553"/>
          <ac:spMkLst>
            <pc:docMk/>
            <pc:sldMk cId="2564115982" sldId="379"/>
            <ac:spMk id="2" creationId="{06C3E68B-AB75-2244-6051-B7752D430CCB}"/>
          </ac:spMkLst>
        </pc:spChg>
      </pc:sldChg>
      <pc:sldChg chg="addSp delSp modSp mod modNotesTx">
        <pc:chgData name="Neser, Sarah (NIH/NIDDK) [C]" userId="5948119f-c5d9-48e9-8aa6-94cb38d6e1ac" providerId="ADAL" clId="{C2BA43EB-EED9-4AF5-BE47-4E87D22A5C0D}" dt="2026-04-22T15:02:54.269" v="153" actId="20577"/>
        <pc:sldMkLst>
          <pc:docMk/>
          <pc:sldMk cId="1395909948" sldId="380"/>
        </pc:sldMkLst>
        <pc:spChg chg="add del mod">
          <ac:chgData name="Neser, Sarah (NIH/NIDDK) [C]" userId="5948119f-c5d9-48e9-8aa6-94cb38d6e1ac" providerId="ADAL" clId="{C2BA43EB-EED9-4AF5-BE47-4E87D22A5C0D}" dt="2026-04-22T15:02:10.657" v="68" actId="478"/>
          <ac:spMkLst>
            <pc:docMk/>
            <pc:sldMk cId="1395909948" sldId="380"/>
            <ac:spMk id="5" creationId="{B9DDB4BC-34AB-0BC2-535B-474C25C6D990}"/>
          </ac:spMkLst>
        </pc:spChg>
        <pc:picChg chg="mod">
          <ac:chgData name="Neser, Sarah (NIH/NIDDK) [C]" userId="5948119f-c5d9-48e9-8aa6-94cb38d6e1ac" providerId="ADAL" clId="{C2BA43EB-EED9-4AF5-BE47-4E87D22A5C0D}" dt="2026-04-22T14:59:46.513" v="50" actId="962"/>
          <ac:picMkLst>
            <pc:docMk/>
            <pc:sldMk cId="1395909948" sldId="380"/>
            <ac:picMk id="3" creationId="{D00E0FF0-37A8-36D1-1B42-D040547CF950}"/>
          </ac:picMkLst>
        </pc:picChg>
      </pc:sldChg>
      <pc:sldChg chg="modSp mod">
        <pc:chgData name="Neser, Sarah (NIH/NIDDK) [C]" userId="5948119f-c5d9-48e9-8aa6-94cb38d6e1ac" providerId="ADAL" clId="{C2BA43EB-EED9-4AF5-BE47-4E87D22A5C0D}" dt="2026-04-22T15:00:20.126" v="56" actId="33553"/>
        <pc:sldMkLst>
          <pc:docMk/>
          <pc:sldMk cId="1921666869" sldId="381"/>
        </pc:sldMkLst>
        <pc:spChg chg="mod">
          <ac:chgData name="Neser, Sarah (NIH/NIDDK) [C]" userId="5948119f-c5d9-48e9-8aa6-94cb38d6e1ac" providerId="ADAL" clId="{C2BA43EB-EED9-4AF5-BE47-4E87D22A5C0D}" dt="2026-04-22T15:00:20.126" v="56" actId="33553"/>
          <ac:spMkLst>
            <pc:docMk/>
            <pc:sldMk cId="1921666869" sldId="381"/>
            <ac:spMk id="5" creationId="{811007D6-810F-18EC-2811-3DFCF3361D83}"/>
          </ac:spMkLst>
        </pc:spChg>
        <pc:picChg chg="mod">
          <ac:chgData name="Neser, Sarah (NIH/NIDDK) [C]" userId="5948119f-c5d9-48e9-8aa6-94cb38d6e1ac" providerId="ADAL" clId="{C2BA43EB-EED9-4AF5-BE47-4E87D22A5C0D}" dt="2026-04-22T14:59:48.259" v="51" actId="962"/>
          <ac:picMkLst>
            <pc:docMk/>
            <pc:sldMk cId="1921666869" sldId="381"/>
            <ac:picMk id="3" creationId="{B5DC1EF1-1B30-72A3-E8AB-71F027FBC541}"/>
          </ac:picMkLst>
        </pc:picChg>
      </pc:sldChg>
      <pc:sldChg chg="modSp mod">
        <pc:chgData name="Neser, Sarah (NIH/NIDDK) [C]" userId="5948119f-c5d9-48e9-8aa6-94cb38d6e1ac" providerId="ADAL" clId="{C2BA43EB-EED9-4AF5-BE47-4E87D22A5C0D}" dt="2026-04-22T14:58:27.218" v="22" actId="962"/>
        <pc:sldMkLst>
          <pc:docMk/>
          <pc:sldMk cId="4008264880" sldId="382"/>
        </pc:sldMkLst>
        <pc:picChg chg="mod">
          <ac:chgData name="Neser, Sarah (NIH/NIDDK) [C]" userId="5948119f-c5d9-48e9-8aa6-94cb38d6e1ac" providerId="ADAL" clId="{C2BA43EB-EED9-4AF5-BE47-4E87D22A5C0D}" dt="2026-04-22T14:58:27.218" v="22" actId="962"/>
          <ac:picMkLst>
            <pc:docMk/>
            <pc:sldMk cId="4008264880" sldId="382"/>
            <ac:picMk id="7" creationId="{0ACDCA6B-0114-3CB6-B0D2-4046138EFD8F}"/>
          </ac:picMkLst>
        </pc:picChg>
      </pc:sldChg>
      <pc:sldChg chg="modSp mod">
        <pc:chgData name="Neser, Sarah (NIH/NIDDK) [C]" userId="5948119f-c5d9-48e9-8aa6-94cb38d6e1ac" providerId="ADAL" clId="{C2BA43EB-EED9-4AF5-BE47-4E87D22A5C0D}" dt="2026-04-22T14:58:28.620" v="23" actId="962"/>
        <pc:sldMkLst>
          <pc:docMk/>
          <pc:sldMk cId="3618291944" sldId="383"/>
        </pc:sldMkLst>
        <pc:picChg chg="mod">
          <ac:chgData name="Neser, Sarah (NIH/NIDDK) [C]" userId="5948119f-c5d9-48e9-8aa6-94cb38d6e1ac" providerId="ADAL" clId="{C2BA43EB-EED9-4AF5-BE47-4E87D22A5C0D}" dt="2026-04-22T14:58:28.620" v="23" actId="962"/>
          <ac:picMkLst>
            <pc:docMk/>
            <pc:sldMk cId="3618291944" sldId="383"/>
            <ac:picMk id="2" creationId="{1F137C0C-270F-E05A-C7FA-C8BCCFC34347}"/>
          </ac:picMkLst>
        </pc:picChg>
      </pc:sldChg>
      <pc:sldChg chg="modSp mod">
        <pc:chgData name="Neser, Sarah (NIH/NIDDK) [C]" userId="5948119f-c5d9-48e9-8aa6-94cb38d6e1ac" providerId="ADAL" clId="{C2BA43EB-EED9-4AF5-BE47-4E87D22A5C0D}" dt="2026-04-22T14:58:29.369" v="24" actId="962"/>
        <pc:sldMkLst>
          <pc:docMk/>
          <pc:sldMk cId="3983249049" sldId="384"/>
        </pc:sldMkLst>
        <pc:picChg chg="mod">
          <ac:chgData name="Neser, Sarah (NIH/NIDDK) [C]" userId="5948119f-c5d9-48e9-8aa6-94cb38d6e1ac" providerId="ADAL" clId="{C2BA43EB-EED9-4AF5-BE47-4E87D22A5C0D}" dt="2026-04-22T14:58:29.369" v="24" actId="962"/>
          <ac:picMkLst>
            <pc:docMk/>
            <pc:sldMk cId="3983249049" sldId="384"/>
            <ac:picMk id="4" creationId="{54CAF777-31E4-F43E-F78D-AD2976B46A12}"/>
          </ac:picMkLst>
        </pc:picChg>
      </pc:sldChg>
      <pc:sldChg chg="modSp mod">
        <pc:chgData name="Neser, Sarah (NIH/NIDDK) [C]" userId="5948119f-c5d9-48e9-8aa6-94cb38d6e1ac" providerId="ADAL" clId="{C2BA43EB-EED9-4AF5-BE47-4E87D22A5C0D}" dt="2026-04-22T14:58:26.332" v="21" actId="962"/>
        <pc:sldMkLst>
          <pc:docMk/>
          <pc:sldMk cId="493775676" sldId="388"/>
        </pc:sldMkLst>
        <pc:spChg chg="mod">
          <ac:chgData name="Neser, Sarah (NIH/NIDDK) [C]" userId="5948119f-c5d9-48e9-8aa6-94cb38d6e1ac" providerId="ADAL" clId="{C2BA43EB-EED9-4AF5-BE47-4E87D22A5C0D}" dt="2026-04-22T14:58:26.332" v="21" actId="962"/>
          <ac:spMkLst>
            <pc:docMk/>
            <pc:sldMk cId="493775676" sldId="388"/>
            <ac:spMk id="7" creationId="{134220E6-72F7-299D-778D-42F349CC9497}"/>
          </ac:spMkLst>
        </pc:spChg>
      </pc:sldChg>
      <pc:sldChg chg="modSp mod">
        <pc:chgData name="Neser, Sarah (NIH/NIDDK) [C]" userId="5948119f-c5d9-48e9-8aa6-94cb38d6e1ac" providerId="ADAL" clId="{C2BA43EB-EED9-4AF5-BE47-4E87D22A5C0D}" dt="2026-04-22T15:00:11.976" v="55" actId="33553"/>
        <pc:sldMkLst>
          <pc:docMk/>
          <pc:sldMk cId="371347875" sldId="396"/>
        </pc:sldMkLst>
        <pc:spChg chg="mod">
          <ac:chgData name="Neser, Sarah (NIH/NIDDK) [C]" userId="5948119f-c5d9-48e9-8aa6-94cb38d6e1ac" providerId="ADAL" clId="{C2BA43EB-EED9-4AF5-BE47-4E87D22A5C0D}" dt="2026-04-22T15:00:11.976" v="55" actId="33553"/>
          <ac:spMkLst>
            <pc:docMk/>
            <pc:sldMk cId="371347875" sldId="396"/>
            <ac:spMk id="2" creationId="{5E9034C9-9B33-255E-A161-7EDEB8BFBA8D}"/>
          </ac:spMkLst>
        </pc:spChg>
        <pc:spChg chg="mod">
          <ac:chgData name="Neser, Sarah (NIH/NIDDK) [C]" userId="5948119f-c5d9-48e9-8aa6-94cb38d6e1ac" providerId="ADAL" clId="{C2BA43EB-EED9-4AF5-BE47-4E87D22A5C0D}" dt="2026-04-22T14:59:37.702" v="46" actId="962"/>
          <ac:spMkLst>
            <pc:docMk/>
            <pc:sldMk cId="371347875" sldId="396"/>
            <ac:spMk id="3" creationId="{3C673949-E886-42E2-D24F-CA85F65495EA}"/>
          </ac:spMkLst>
        </pc:spChg>
        <pc:spChg chg="mod">
          <ac:chgData name="Neser, Sarah (NIH/NIDDK) [C]" userId="5948119f-c5d9-48e9-8aa6-94cb38d6e1ac" providerId="ADAL" clId="{C2BA43EB-EED9-4AF5-BE47-4E87D22A5C0D}" dt="2026-04-22T14:59:36.458" v="44" actId="962"/>
          <ac:spMkLst>
            <pc:docMk/>
            <pc:sldMk cId="371347875" sldId="396"/>
            <ac:spMk id="10" creationId="{A994DF10-922A-C56B-76E9-40BBDFED6225}"/>
          </ac:spMkLst>
        </pc:spChg>
        <pc:spChg chg="mod">
          <ac:chgData name="Neser, Sarah (NIH/NIDDK) [C]" userId="5948119f-c5d9-48e9-8aa6-94cb38d6e1ac" providerId="ADAL" clId="{C2BA43EB-EED9-4AF5-BE47-4E87D22A5C0D}" dt="2026-04-22T14:59:37.094" v="45" actId="962"/>
          <ac:spMkLst>
            <pc:docMk/>
            <pc:sldMk cId="371347875" sldId="396"/>
            <ac:spMk id="13" creationId="{918474A7-0E9B-3F95-55F6-D217A89BC4D1}"/>
          </ac:spMkLst>
        </pc:spChg>
        <pc:spChg chg="mod">
          <ac:chgData name="Neser, Sarah (NIH/NIDDK) [C]" userId="5948119f-c5d9-48e9-8aa6-94cb38d6e1ac" providerId="ADAL" clId="{C2BA43EB-EED9-4AF5-BE47-4E87D22A5C0D}" dt="2026-04-22T14:59:38.384" v="47" actId="962"/>
          <ac:spMkLst>
            <pc:docMk/>
            <pc:sldMk cId="371347875" sldId="396"/>
            <ac:spMk id="15" creationId="{9C319587-56AB-7105-B325-5BDB7A8B2D41}"/>
          </ac:spMkLst>
        </pc:spChg>
        <pc:spChg chg="mod">
          <ac:chgData name="Neser, Sarah (NIH/NIDDK) [C]" userId="5948119f-c5d9-48e9-8aa6-94cb38d6e1ac" providerId="ADAL" clId="{C2BA43EB-EED9-4AF5-BE47-4E87D22A5C0D}" dt="2026-04-22T14:57:20.432" v="9" actId="207"/>
          <ac:spMkLst>
            <pc:docMk/>
            <pc:sldMk cId="371347875" sldId="396"/>
            <ac:spMk id="16" creationId="{B9D586AB-9606-430C-ADEA-8EC9EDD869CF}"/>
          </ac:spMkLst>
        </pc:spChg>
        <pc:spChg chg="mod">
          <ac:chgData name="Neser, Sarah (NIH/NIDDK) [C]" userId="5948119f-c5d9-48e9-8aa6-94cb38d6e1ac" providerId="ADAL" clId="{C2BA43EB-EED9-4AF5-BE47-4E87D22A5C0D}" dt="2026-04-22T14:59:35.114" v="43" actId="962"/>
          <ac:spMkLst>
            <pc:docMk/>
            <pc:sldMk cId="371347875" sldId="396"/>
            <ac:spMk id="18" creationId="{0E7D0522-5003-BD3B-3753-E9C598269B01}"/>
          </ac:spMkLst>
        </pc:spChg>
        <pc:spChg chg="mod">
          <ac:chgData name="Neser, Sarah (NIH/NIDDK) [C]" userId="5948119f-c5d9-48e9-8aa6-94cb38d6e1ac" providerId="ADAL" clId="{C2BA43EB-EED9-4AF5-BE47-4E87D22A5C0D}" dt="2026-04-22T14:59:41.905" v="49" actId="962"/>
          <ac:spMkLst>
            <pc:docMk/>
            <pc:sldMk cId="371347875" sldId="396"/>
            <ac:spMk id="19" creationId="{353653B7-FDEF-98F9-E261-A13DEFDC59D4}"/>
          </ac:spMkLst>
        </pc:spChg>
      </pc:sldChg>
      <pc:sldChg chg="modSp mod">
        <pc:chgData name="Neser, Sarah (NIH/NIDDK) [C]" userId="5948119f-c5d9-48e9-8aa6-94cb38d6e1ac" providerId="ADAL" clId="{C2BA43EB-EED9-4AF5-BE47-4E87D22A5C0D}" dt="2026-04-22T14:58:34.080" v="28" actId="962"/>
        <pc:sldMkLst>
          <pc:docMk/>
          <pc:sldMk cId="2660733810" sldId="397"/>
        </pc:sldMkLst>
        <pc:spChg chg="mod">
          <ac:chgData name="Neser, Sarah (NIH/NIDDK) [C]" userId="5948119f-c5d9-48e9-8aa6-94cb38d6e1ac" providerId="ADAL" clId="{C2BA43EB-EED9-4AF5-BE47-4E87D22A5C0D}" dt="2026-04-22T14:58:30.605" v="25" actId="962"/>
          <ac:spMkLst>
            <pc:docMk/>
            <pc:sldMk cId="2660733810" sldId="397"/>
            <ac:spMk id="25" creationId="{7C2CADAB-7566-E3FC-AE8A-74BEAF176F6C}"/>
          </ac:spMkLst>
        </pc:spChg>
        <pc:spChg chg="mod">
          <ac:chgData name="Neser, Sarah (NIH/NIDDK) [C]" userId="5948119f-c5d9-48e9-8aa6-94cb38d6e1ac" providerId="ADAL" clId="{C2BA43EB-EED9-4AF5-BE47-4E87D22A5C0D}" dt="2026-04-22T14:58:31.142" v="26" actId="962"/>
          <ac:spMkLst>
            <pc:docMk/>
            <pc:sldMk cId="2660733810" sldId="397"/>
            <ac:spMk id="26" creationId="{0714F1B9-C613-62AC-20A8-396968AC53F7}"/>
          </ac:spMkLst>
        </pc:spChg>
        <pc:spChg chg="mod">
          <ac:chgData name="Neser, Sarah (NIH/NIDDK) [C]" userId="5948119f-c5d9-48e9-8aa6-94cb38d6e1ac" providerId="ADAL" clId="{C2BA43EB-EED9-4AF5-BE47-4E87D22A5C0D}" dt="2026-04-22T14:58:32.046" v="27" actId="962"/>
          <ac:spMkLst>
            <pc:docMk/>
            <pc:sldMk cId="2660733810" sldId="397"/>
            <ac:spMk id="27" creationId="{EE8281CF-7815-BD00-07A2-C264ECB00484}"/>
          </ac:spMkLst>
        </pc:spChg>
        <pc:cxnChg chg="mod">
          <ac:chgData name="Neser, Sarah (NIH/NIDDK) [C]" userId="5948119f-c5d9-48e9-8aa6-94cb38d6e1ac" providerId="ADAL" clId="{C2BA43EB-EED9-4AF5-BE47-4E87D22A5C0D}" dt="2026-04-22T14:58:34.080" v="28" actId="962"/>
          <ac:cxnSpMkLst>
            <pc:docMk/>
            <pc:sldMk cId="2660733810" sldId="397"/>
            <ac:cxnSpMk id="7" creationId="{0F4C44AD-A1CF-5E3F-7373-F89327DB33F8}"/>
          </ac:cxnSpMkLst>
        </pc:cxnChg>
      </pc:sldChg>
      <pc:sldChg chg="modSp mod">
        <pc:chgData name="Neser, Sarah (NIH/NIDDK) [C]" userId="5948119f-c5d9-48e9-8aa6-94cb38d6e1ac" providerId="ADAL" clId="{C2BA43EB-EED9-4AF5-BE47-4E87D22A5C0D}" dt="2026-04-22T15:00:05.881" v="53" actId="33553"/>
        <pc:sldMkLst>
          <pc:docMk/>
          <pc:sldMk cId="4292765065" sldId="398"/>
        </pc:sldMkLst>
        <pc:spChg chg="mod">
          <ac:chgData name="Neser, Sarah (NIH/NIDDK) [C]" userId="5948119f-c5d9-48e9-8aa6-94cb38d6e1ac" providerId="ADAL" clId="{C2BA43EB-EED9-4AF5-BE47-4E87D22A5C0D}" dt="2026-04-22T15:00:05.881" v="53" actId="33553"/>
          <ac:spMkLst>
            <pc:docMk/>
            <pc:sldMk cId="4292765065" sldId="398"/>
            <ac:spMk id="2" creationId="{5E9034C9-9B33-255E-A161-7EDEB8BFBA8D}"/>
          </ac:spMkLst>
        </pc:spChg>
        <pc:spChg chg="mod">
          <ac:chgData name="Neser, Sarah (NIH/NIDDK) [C]" userId="5948119f-c5d9-48e9-8aa6-94cb38d6e1ac" providerId="ADAL" clId="{C2BA43EB-EED9-4AF5-BE47-4E87D22A5C0D}" dt="2026-04-22T14:59:27.169" v="39" actId="962"/>
          <ac:spMkLst>
            <pc:docMk/>
            <pc:sldMk cId="4292765065" sldId="398"/>
            <ac:spMk id="3" creationId="{3C673949-E886-42E2-D24F-CA85F65495EA}"/>
          </ac:spMkLst>
        </pc:spChg>
        <pc:spChg chg="mod">
          <ac:chgData name="Neser, Sarah (NIH/NIDDK) [C]" userId="5948119f-c5d9-48e9-8aa6-94cb38d6e1ac" providerId="ADAL" clId="{C2BA43EB-EED9-4AF5-BE47-4E87D22A5C0D}" dt="2026-04-22T14:59:25.854" v="37" actId="962"/>
          <ac:spMkLst>
            <pc:docMk/>
            <pc:sldMk cId="4292765065" sldId="398"/>
            <ac:spMk id="10" creationId="{A994DF10-922A-C56B-76E9-40BBDFED6225}"/>
          </ac:spMkLst>
        </pc:spChg>
        <pc:spChg chg="mod">
          <ac:chgData name="Neser, Sarah (NIH/NIDDK) [C]" userId="5948119f-c5d9-48e9-8aa6-94cb38d6e1ac" providerId="ADAL" clId="{C2BA43EB-EED9-4AF5-BE47-4E87D22A5C0D}" dt="2026-04-22T14:59:26.579" v="38" actId="962"/>
          <ac:spMkLst>
            <pc:docMk/>
            <pc:sldMk cId="4292765065" sldId="398"/>
            <ac:spMk id="13" creationId="{918474A7-0E9B-3F95-55F6-D217A89BC4D1}"/>
          </ac:spMkLst>
        </pc:spChg>
        <pc:spChg chg="mod">
          <ac:chgData name="Neser, Sarah (NIH/NIDDK) [C]" userId="5948119f-c5d9-48e9-8aa6-94cb38d6e1ac" providerId="ADAL" clId="{C2BA43EB-EED9-4AF5-BE47-4E87D22A5C0D}" dt="2026-04-22T14:59:28.123" v="40" actId="962"/>
          <ac:spMkLst>
            <pc:docMk/>
            <pc:sldMk cId="4292765065" sldId="398"/>
            <ac:spMk id="15" creationId="{9C319587-56AB-7105-B325-5BDB7A8B2D41}"/>
          </ac:spMkLst>
        </pc:spChg>
        <pc:spChg chg="mod">
          <ac:chgData name="Neser, Sarah (NIH/NIDDK) [C]" userId="5948119f-c5d9-48e9-8aa6-94cb38d6e1ac" providerId="ADAL" clId="{C2BA43EB-EED9-4AF5-BE47-4E87D22A5C0D}" dt="2026-04-22T14:56:51.754" v="3" actId="207"/>
          <ac:spMkLst>
            <pc:docMk/>
            <pc:sldMk cId="4292765065" sldId="398"/>
            <ac:spMk id="16" creationId="{B9D586AB-9606-430C-ADEA-8EC9EDD869CF}"/>
          </ac:spMkLst>
        </pc:spChg>
        <pc:spChg chg="mod">
          <ac:chgData name="Neser, Sarah (NIH/NIDDK) [C]" userId="5948119f-c5d9-48e9-8aa6-94cb38d6e1ac" providerId="ADAL" clId="{C2BA43EB-EED9-4AF5-BE47-4E87D22A5C0D}" dt="2026-04-22T14:59:31.616" v="42" actId="962"/>
          <ac:spMkLst>
            <pc:docMk/>
            <pc:sldMk cId="4292765065" sldId="398"/>
            <ac:spMk id="18" creationId="{656E73C1-FCAB-A4F2-486C-F69BF9B239A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4/22/26</a:t>
            </a:fld>
            <a:endParaRPr lang="en-US" dirty="0"/>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dirty="0"/>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9CA527-F925-414F-B4F4-8F4244CDDC80}" type="datetimeFigureOut">
              <a:rPr lang="en-US" smtClean="0"/>
              <a:t>4/22/26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7E2AA-278D-0B48-A5DE-00B1FC5BDAF9}" type="slidenum">
              <a:rPr lang="en-US" smtClean="0"/>
              <a:t>‹#›</a:t>
            </a:fld>
            <a:endParaRPr lang="en-US" dirty="0"/>
          </a:p>
        </p:txBody>
      </p:sp>
    </p:spTree>
    <p:extLst>
      <p:ext uri="{BB962C8B-B14F-4D97-AF65-F5344CB8AC3E}">
        <p14:creationId xmlns:p14="http://schemas.microsoft.com/office/powerpoint/2010/main" val="4266559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orientation slide deck is intended for use by prospective and current DSMB members as well as investigators tasked with managing and generating reports for DSMBs.</a:t>
            </a:r>
          </a:p>
        </p:txBody>
      </p:sp>
      <p:sp>
        <p:nvSpPr>
          <p:cNvPr id="4" name="Slide Number Placeholder 3"/>
          <p:cNvSpPr>
            <a:spLocks noGrp="1"/>
          </p:cNvSpPr>
          <p:nvPr>
            <p:ph type="sldNum" sz="quarter" idx="5"/>
          </p:nvPr>
        </p:nvSpPr>
        <p:spPr/>
        <p:txBody>
          <a:bodyPr/>
          <a:lstStyle/>
          <a:p>
            <a:fld id="{6937E2AA-278D-0B48-A5DE-00B1FC5BDAF9}" type="slidenum">
              <a:rPr lang="en-US" smtClean="0"/>
              <a:t>1</a:t>
            </a:fld>
            <a:endParaRPr lang="en-US" dirty="0"/>
          </a:p>
        </p:txBody>
      </p:sp>
    </p:spTree>
    <p:extLst>
      <p:ext uri="{BB962C8B-B14F-4D97-AF65-F5344CB8AC3E}">
        <p14:creationId xmlns:p14="http://schemas.microsoft.com/office/powerpoint/2010/main" val="3615697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37E2AA-278D-0B48-A5DE-00B1FC5BDAF9}" type="slidenum">
              <a:rPr lang="en-US" smtClean="0"/>
              <a:t>24</a:t>
            </a:fld>
            <a:endParaRPr lang="en-US" dirty="0"/>
          </a:p>
        </p:txBody>
      </p:sp>
    </p:spTree>
    <p:extLst>
      <p:ext uri="{BB962C8B-B14F-4D97-AF65-F5344CB8AC3E}">
        <p14:creationId xmlns:p14="http://schemas.microsoft.com/office/powerpoint/2010/main" val="3816140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 Answer: A</a:t>
            </a:r>
          </a:p>
          <a:p>
            <a:endParaRPr lang="en-US" dirty="0"/>
          </a:p>
          <a:p>
            <a:r>
              <a:rPr lang="en-US" dirty="0"/>
              <a:t>Rationale: While the DSMB/OSMB is responsible for reviewing the results of prespecified interim analysis, these analyses are typically conducted by an independent biostatistician and results are provided and presented to the Board. DSMB/OSMB members must not communicate directly with the study investigators to assess study progress outside of open session DSMB/OSMB meetings. DSMB/OSMB may communicate with the NIDDK program staff or leadership to request additional information or an ad hoc meeting if needed beyond the routine DSMB/OSMB regular meeting schedule. DSMB/OSMB for NIDDK sponsored collaborative agreements (e.g., U01) are considered advisory to NIDDK. Recommendations of the DSMB/OSMB, including a recommendation to halt a study, is reviewed by NIDDK program staff and leadership prior to final decision making.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1133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 answer: C</a:t>
            </a:r>
          </a:p>
          <a:p>
            <a:endParaRPr lang="en-US" dirty="0"/>
          </a:p>
          <a:p>
            <a:r>
              <a:rPr lang="en-US" dirty="0"/>
              <a:t>NIDDK program staff assesses potential conflicts of interest prior to appointment of a member to a DSMB or OSMB. Following appointment, Board members are responsible for reporting emerging conflicts of interest to the NIDDK program staff at the time of emergence and no less often than with every Board meeting. </a:t>
            </a:r>
          </a:p>
        </p:txBody>
      </p:sp>
      <p:sp>
        <p:nvSpPr>
          <p:cNvPr id="4" name="Slide Number Placeholder 3"/>
          <p:cNvSpPr>
            <a:spLocks noGrp="1"/>
          </p:cNvSpPr>
          <p:nvPr>
            <p:ph type="sldNum" sz="quarter" idx="5"/>
          </p:nvPr>
        </p:nvSpPr>
        <p:spPr/>
        <p:txBody>
          <a:bodyPr/>
          <a:lstStyle/>
          <a:p>
            <a:fld id="{6937E2AA-278D-0B48-A5DE-00B1FC5BDAF9}" type="slidenum">
              <a:rPr lang="en-US" smtClean="0"/>
              <a:t>27</a:t>
            </a:fld>
            <a:endParaRPr lang="en-US" dirty="0"/>
          </a:p>
        </p:txBody>
      </p:sp>
    </p:spTree>
    <p:extLst>
      <p:ext uri="{BB962C8B-B14F-4D97-AF65-F5344CB8AC3E}">
        <p14:creationId xmlns:p14="http://schemas.microsoft.com/office/powerpoint/2010/main" val="3295931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 Answer: 1-5</a:t>
            </a:r>
          </a:p>
          <a:p>
            <a:r>
              <a:rPr lang="en-US" dirty="0"/>
              <a:t>DSMBs members  have complimentary expertise. No single member is responsible for having expertise in all areas. Patients can be valuable members of trial DSMBs but are not required members. </a:t>
            </a:r>
          </a:p>
        </p:txBody>
      </p:sp>
      <p:sp>
        <p:nvSpPr>
          <p:cNvPr id="4" name="Slide Number Placeholder 3"/>
          <p:cNvSpPr>
            <a:spLocks noGrp="1"/>
          </p:cNvSpPr>
          <p:nvPr>
            <p:ph type="sldNum" sz="quarter" idx="5"/>
          </p:nvPr>
        </p:nvSpPr>
        <p:spPr/>
        <p:txBody>
          <a:bodyPr/>
          <a:lstStyle/>
          <a:p>
            <a:fld id="{6937E2AA-278D-0B48-A5DE-00B1FC5BDAF9}" type="slidenum">
              <a:rPr lang="en-US" smtClean="0"/>
              <a:t>28</a:t>
            </a:fld>
            <a:endParaRPr lang="en-US" dirty="0"/>
          </a:p>
        </p:txBody>
      </p:sp>
    </p:spTree>
    <p:extLst>
      <p:ext uri="{BB962C8B-B14F-4D97-AF65-F5344CB8AC3E}">
        <p14:creationId xmlns:p14="http://schemas.microsoft.com/office/powerpoint/2010/main" val="89285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37E2AA-278D-0B48-A5DE-00B1FC5BDAF9}" type="slidenum">
              <a:rPr lang="en-US" smtClean="0"/>
              <a:t>3</a:t>
            </a:fld>
            <a:endParaRPr lang="en-US" dirty="0"/>
          </a:p>
        </p:txBody>
      </p:sp>
    </p:spTree>
    <p:extLst>
      <p:ext uri="{BB962C8B-B14F-4D97-AF65-F5344CB8AC3E}">
        <p14:creationId xmlns:p14="http://schemas.microsoft.com/office/powerpoint/2010/main" val="2665447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Regular meeting schedule of q6 months is specified in NIDDK policy. More frequent regular monitoring meetings may be planned according to the needs of an individual study.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62406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37E2AA-278D-0B48-A5DE-00B1FC5BDAF9}" type="slidenum">
              <a:rPr lang="en-US" smtClean="0"/>
              <a:t>17</a:t>
            </a:fld>
            <a:endParaRPr lang="en-US" dirty="0"/>
          </a:p>
        </p:txBody>
      </p:sp>
    </p:spTree>
    <p:extLst>
      <p:ext uri="{BB962C8B-B14F-4D97-AF65-F5344CB8AC3E}">
        <p14:creationId xmlns:p14="http://schemas.microsoft.com/office/powerpoint/2010/main" val="131980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Regular meeting schedule of q6 months is specified in NIDDK policy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4898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37E2AA-278D-0B48-A5DE-00B1FC5BDAF9}" type="slidenum">
              <a:rPr lang="en-US" smtClean="0"/>
              <a:t>19</a:t>
            </a:fld>
            <a:endParaRPr lang="en-US" dirty="0"/>
          </a:p>
        </p:txBody>
      </p:sp>
    </p:spTree>
    <p:extLst>
      <p:ext uri="{BB962C8B-B14F-4D97-AF65-F5344CB8AC3E}">
        <p14:creationId xmlns:p14="http://schemas.microsoft.com/office/powerpoint/2010/main" val="4179498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7837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Regular meeting schedule of q6 months is specified in NIDDK policy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5176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Interim Analysis, Stopping/Pausing Criteria, and Futility Analysis</a:t>
            </a:r>
          </a:p>
        </p:txBody>
      </p:sp>
      <p:sp>
        <p:nvSpPr>
          <p:cNvPr id="4" name="Slide Number Placeholder 3"/>
          <p:cNvSpPr>
            <a:spLocks noGrp="1"/>
          </p:cNvSpPr>
          <p:nvPr>
            <p:ph type="sldNum" sz="quarter" idx="5"/>
          </p:nvPr>
        </p:nvSpPr>
        <p:spPr/>
        <p:txBody>
          <a:bodyPr/>
          <a:lstStyle/>
          <a:p>
            <a:fld id="{6937E2AA-278D-0B48-A5DE-00B1FC5BDAF9}" type="slidenum">
              <a:rPr lang="en-US" smtClean="0"/>
              <a:t>22</a:t>
            </a:fld>
            <a:endParaRPr lang="en-US" dirty="0"/>
          </a:p>
        </p:txBody>
      </p:sp>
    </p:spTree>
    <p:extLst>
      <p:ext uri="{BB962C8B-B14F-4D97-AF65-F5344CB8AC3E}">
        <p14:creationId xmlns:p14="http://schemas.microsoft.com/office/powerpoint/2010/main" val="68007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endParaRPr lang="en-US"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13016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D2060DA6-6E6F-47BF-9680-1B030F525DD2}"/>
              </a:ext>
            </a:extLst>
          </p:cNvPr>
          <p:cNvSpPr>
            <a:spLocks noGrp="1"/>
          </p:cNvSpPr>
          <p:nvPr>
            <p:ph type="ftr" sz="quarter" idx="15"/>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FF8F140D-2B48-4E31-9E97-08B68ABBAC1E}"/>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35200579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9A79B87D-E8CF-49AE-9326-2FEED2392F09}"/>
              </a:ext>
            </a:extLst>
          </p:cNvPr>
          <p:cNvSpPr>
            <a:spLocks noGrp="1"/>
          </p:cNvSpPr>
          <p:nvPr>
            <p:ph type="ftr" sz="quarter" idx="15"/>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7BA139CE-3E4D-4224-B157-2D29EC10FE40}"/>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481561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p15:clr>
            <a:srgbClr val="FBAE40"/>
          </p15:clr>
        </p15:guide>
        <p15:guide id="4" pos="5160">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p15:clr>
            <a:srgbClr val="FBAE40"/>
          </p15:clr>
        </p15:guide>
        <p15:guide id="11" pos="2880">
          <p15:clr>
            <a:srgbClr val="FBAE40"/>
          </p15:clr>
        </p15:guide>
        <p15:guide id="12" orient="horz" pos="17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a:noAutofit/>
          </a:bodyPr>
          <a:lstStyle>
            <a:lvl1pPr marL="0" indent="0">
              <a:buNone/>
              <a:defRPr sz="1600">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a:noAutofit/>
          </a:bodyPr>
          <a:lstStyle>
            <a:lvl1pPr marL="0" indent="0">
              <a:buNone/>
              <a:defRPr sz="1600">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a:noAutofit/>
          </a:bodyPr>
          <a:lstStyle>
            <a:lvl1pPr marL="0" indent="0">
              <a:buNone/>
              <a:defRPr sz="1600">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6" name="Footer Placeholder 5">
            <a:extLst>
              <a:ext uri="{FF2B5EF4-FFF2-40B4-BE49-F238E27FC236}">
                <a16:creationId xmlns:a16="http://schemas.microsoft.com/office/drawing/2014/main" id="{2DBF2453-9E16-47FE-A8ED-4661246DE597}"/>
              </a:ext>
            </a:extLst>
          </p:cNvPr>
          <p:cNvSpPr>
            <a:spLocks noGrp="1"/>
          </p:cNvSpPr>
          <p:nvPr>
            <p:ph type="ftr" sz="quarter" idx="22"/>
          </p:nvPr>
        </p:nvSpPr>
        <p:spPr/>
        <p:txBody>
          <a:bodyPr/>
          <a:lstStyle/>
          <a:p>
            <a:r>
              <a:rPr lang="en-US"/>
              <a:t>Annual Review</a:t>
            </a:r>
            <a:endParaRPr lang="en-US" b="0" dirty="0"/>
          </a:p>
        </p:txBody>
      </p:sp>
      <p:sp>
        <p:nvSpPr>
          <p:cNvPr id="7" name="Slide Number Placeholder 6">
            <a:extLst>
              <a:ext uri="{FF2B5EF4-FFF2-40B4-BE49-F238E27FC236}">
                <a16:creationId xmlns:a16="http://schemas.microsoft.com/office/drawing/2014/main" id="{F636E9EA-D950-424A-BC92-F6794D6E5D67}"/>
              </a:ext>
            </a:extLst>
          </p:cNvPr>
          <p:cNvSpPr>
            <a:spLocks noGrp="1"/>
          </p:cNvSpPr>
          <p:nvPr>
            <p:ph type="sldNum" sz="quarter" idx="2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409756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a:lstStyle/>
          <a:p>
            <a:r>
              <a:rPr lang="en-US"/>
              <a:t>Click icon to add picture</a:t>
            </a:r>
            <a:endParaRPr lang="en-US" dirty="0"/>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2127043321"/>
      </p:ext>
    </p:extLst>
  </p:cSld>
  <p:clrMapOvr>
    <a:masterClrMapping/>
  </p:clrMapOvr>
  <p:extLst>
    <p:ext uri="{DCECCB84-F9BA-43D5-87BE-67443E8EF086}">
      <p15:sldGuideLst xmlns:p15="http://schemas.microsoft.com/office/powerpoint/2012/main">
        <p15:guide id="1" pos="60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endParaRPr lang="en-US"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5" name="Footer Placeholder 4">
            <a:extLst>
              <a:ext uri="{FF2B5EF4-FFF2-40B4-BE49-F238E27FC236}">
                <a16:creationId xmlns:a16="http://schemas.microsoft.com/office/drawing/2014/main" id="{FDE10C66-2FF2-41F8-98FA-BE4983369645}"/>
              </a:ext>
            </a:extLst>
          </p:cNvPr>
          <p:cNvSpPr>
            <a:spLocks noGrp="1"/>
          </p:cNvSpPr>
          <p:nvPr>
            <p:ph type="ftr" sz="quarter" idx="26"/>
          </p:nvPr>
        </p:nvSpPr>
        <p:spPr/>
        <p:txBody>
          <a:bodyPr/>
          <a:lstStyle/>
          <a:p>
            <a:r>
              <a:rPr lang="en-US"/>
              <a:t>Annual Review</a:t>
            </a:r>
            <a:endParaRPr lang="en-US" b="0" dirty="0"/>
          </a:p>
        </p:txBody>
      </p:sp>
      <p:sp>
        <p:nvSpPr>
          <p:cNvPr id="19" name="Slide Number Placeholder 18">
            <a:extLst>
              <a:ext uri="{FF2B5EF4-FFF2-40B4-BE49-F238E27FC236}">
                <a16:creationId xmlns:a16="http://schemas.microsoft.com/office/drawing/2014/main" id="{1851A3FD-B717-4588-9809-4FFAC5FF47A1}"/>
              </a:ext>
            </a:extLst>
          </p:cNvPr>
          <p:cNvSpPr>
            <a:spLocks noGrp="1"/>
          </p:cNvSpPr>
          <p:nvPr>
            <p:ph type="sldNum" sz="quarter" idx="27"/>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124012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a:lstStyle/>
          <a:p>
            <a:r>
              <a:rPr lang="en-US"/>
              <a:t>Click icon to add picture</a:t>
            </a:r>
            <a:endParaRPr lang="en-US" dirty="0"/>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4" name="Footer Placeholder 3">
            <a:extLst>
              <a:ext uri="{FF2B5EF4-FFF2-40B4-BE49-F238E27FC236}">
                <a16:creationId xmlns:a16="http://schemas.microsoft.com/office/drawing/2014/main" id="{DB285929-1018-4370-A170-074C414B2281}"/>
              </a:ext>
            </a:extLst>
          </p:cNvPr>
          <p:cNvSpPr>
            <a:spLocks noGrp="1"/>
          </p:cNvSpPr>
          <p:nvPr>
            <p:ph type="ftr" sz="quarter" idx="15"/>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6184536E-AD08-4371-85E9-A816C30B6AE7}"/>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1572799383"/>
      </p:ext>
    </p:extLst>
  </p:cSld>
  <p:clrMapOvr>
    <a:masterClrMapping/>
  </p:clrMapOvr>
  <p:extLst>
    <p:ext uri="{DCECCB84-F9BA-43D5-87BE-67443E8EF086}">
      <p15:sldGuideLst xmlns:p15="http://schemas.microsoft.com/office/powerpoint/2012/main">
        <p15:guide id="1" pos="600">
          <p15:clr>
            <a:srgbClr val="FBAE40"/>
          </p15:clr>
        </p15:guide>
        <p15:guide id="6" pos="3480">
          <p15:clr>
            <a:srgbClr val="FBAE40"/>
          </p15:clr>
        </p15:guide>
        <p15:guide id="7" orient="horz" pos="1440">
          <p15:clr>
            <a:srgbClr val="FBAE40"/>
          </p15:clr>
        </p15:guide>
        <p15:guide id="9" orient="horz" pos="1224">
          <p15:clr>
            <a:srgbClr val="FBAE40"/>
          </p15:clr>
        </p15:guide>
        <p15:guide id="10" orient="horz" pos="55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anchor="b" anchorCtr="0">
            <a:normAutofit/>
          </a:bodyPr>
          <a:lstStyle>
            <a:lvl1pPr>
              <a:defRPr sz="4100" b="1" i="0" baseline="0">
                <a:solidFill>
                  <a:schemeClr val="tx1"/>
                </a:solidFill>
                <a:latin typeface="+mj-lt"/>
              </a:defRPr>
            </a:lvl1pPr>
          </a:lstStyle>
          <a:p>
            <a:r>
              <a:rPr lang="en-US"/>
              <a:t>Click to edit Master title style</a:t>
            </a:r>
            <a:endParaRPr lang="en-US"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236591905"/>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endParaRPr lang="en-US" dirty="0"/>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7063237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a:lstStyle/>
          <a:p>
            <a:r>
              <a:rPr lang="en-US"/>
              <a:t>Click icon to add table</a:t>
            </a:r>
            <a:endParaRPr lang="en-US" dirty="0"/>
          </a:p>
        </p:txBody>
      </p:sp>
      <p:sp>
        <p:nvSpPr>
          <p:cNvPr id="4" name="Footer Placeholder 3">
            <a:extLst>
              <a:ext uri="{FF2B5EF4-FFF2-40B4-BE49-F238E27FC236}">
                <a16:creationId xmlns:a16="http://schemas.microsoft.com/office/drawing/2014/main" id="{DB42D896-6ACC-40D7-8D8B-F9AF3E7DE1A1}"/>
              </a:ext>
            </a:extLst>
          </p:cNvPr>
          <p:cNvSpPr>
            <a:spLocks noGrp="1"/>
          </p:cNvSpPr>
          <p:nvPr>
            <p:ph type="ftr" sz="quarter" idx="12"/>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E69F7A1E-B7E2-4E9C-A66C-BCE08900C5F1}"/>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70398156"/>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anchor="t" anchorCtr="0">
            <a:normAutofit/>
          </a:bodyPr>
          <a:lstStyle>
            <a:lvl1pPr>
              <a:lnSpc>
                <a:spcPct val="100000"/>
              </a:lnSpc>
              <a:defRPr sz="2800" b="0" i="0">
                <a:solidFill>
                  <a:schemeClr val="bg1"/>
                </a:solidFill>
                <a:latin typeface="+mn-lt"/>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902327D-DBD4-7A4E-ABF2-A946A559A8AD}"/>
              </a:ext>
            </a:extLst>
          </p:cNvPr>
          <p:cNvSpPr txBox="1"/>
          <p:nvPr userDrawn="1"/>
        </p:nvSpPr>
        <p:spPr>
          <a:xfrm>
            <a:off x="699948" y="548291"/>
            <a:ext cx="1589372" cy="3170099"/>
          </a:xfrm>
          <a:prstGeom prst="rect">
            <a:avLst/>
          </a:prstGeom>
          <a:noFill/>
        </p:spPr>
        <p:txBody>
          <a:bodyPr wrap="square" rtlCol="0">
            <a:spAutoFit/>
          </a:bodyPr>
          <a:lstStyle/>
          <a:p>
            <a:r>
              <a:rPr lang="en-US" sz="20000" b="1" dirty="0">
                <a:solidFill>
                  <a:schemeClr val="bg1"/>
                </a:solidFill>
              </a:rPr>
              <a:t>“</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39804208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560">
          <p15:clr>
            <a:srgbClr val="FBAE40"/>
          </p15:clr>
        </p15:guide>
        <p15:guide id="8" orient="horz" pos="1752">
          <p15:clr>
            <a:srgbClr val="FBAE40"/>
          </p15:clr>
        </p15:guide>
        <p15:guide id="9" orient="horz" pos="124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a:t>Click icon to add picture</a:t>
            </a:r>
            <a:endParaRPr lang="en-US" dirty="0"/>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a:t>Click icon to add picture</a:t>
            </a:r>
            <a:endParaRPr lang="en-US" dirty="0"/>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a:t>Click icon to add picture</a:t>
            </a:r>
            <a:endParaRPr lang="en-US" dirty="0"/>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a:t>Click icon to add picture</a:t>
            </a:r>
            <a:endParaRPr lang="en-US" dirty="0"/>
          </a:p>
        </p:txBody>
      </p:sp>
      <p:sp>
        <p:nvSpPr>
          <p:cNvPr id="4" name="Footer Placeholder 3">
            <a:extLst>
              <a:ext uri="{FF2B5EF4-FFF2-40B4-BE49-F238E27FC236}">
                <a16:creationId xmlns:a16="http://schemas.microsoft.com/office/drawing/2014/main" id="{7DE0184F-2619-4333-B49F-C7ACE8B2C3A6}"/>
              </a:ext>
            </a:extLst>
          </p:cNvPr>
          <p:cNvSpPr>
            <a:spLocks noGrp="1"/>
          </p:cNvSpPr>
          <p:nvPr>
            <p:ph type="ftr" sz="quarter" idx="33"/>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705A1C65-B00C-4CA4-83B6-3DFA3DF96296}"/>
              </a:ext>
            </a:extLst>
          </p:cNvPr>
          <p:cNvSpPr>
            <a:spLocks noGrp="1"/>
          </p:cNvSpPr>
          <p:nvPr>
            <p:ph type="sldNum" sz="quarter" idx="34"/>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95979288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4008">
          <p15:clr>
            <a:srgbClr val="FBAE40"/>
          </p15:clr>
        </p15:guide>
        <p15:guide id="5" pos="1944">
          <p15:clr>
            <a:srgbClr val="FBAE40"/>
          </p15:clr>
        </p15:guide>
        <p15:guide id="6" pos="3648">
          <p15:clr>
            <a:srgbClr val="FBAE40"/>
          </p15:clr>
        </p15:guide>
        <p15:guide id="7" orient="horz" pos="1392">
          <p15:clr>
            <a:srgbClr val="FBAE40"/>
          </p15:clr>
        </p15:guide>
        <p15:guide id="8" orient="horz" pos="552">
          <p15:clr>
            <a:srgbClr val="FBAE40"/>
          </p15:clr>
        </p15:guide>
        <p15:guide id="9" orient="horz" pos="1224">
          <p15:clr>
            <a:srgbClr val="FBAE40"/>
          </p15:clr>
        </p15:guide>
        <p15:guide id="10" pos="5352">
          <p15:clr>
            <a:srgbClr val="FBAE40"/>
          </p15:clr>
        </p15:guide>
        <p15:guide id="11" pos="5736">
          <p15:clr>
            <a:srgbClr val="FBAE40"/>
          </p15:clr>
        </p15:guide>
        <p15:guide id="12" orient="horz" pos="2904">
          <p15:clr>
            <a:srgbClr val="FBAE40"/>
          </p15:clr>
        </p15:guide>
        <p15:guide id="13" orient="horz" pos="160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a:extLst>
              <a:ext uri="{FF2B5EF4-FFF2-40B4-BE49-F238E27FC236}">
                <a16:creationId xmlns:a16="http://schemas.microsoft.com/office/drawing/2014/main" id="{FF46DFD4-BF8C-4939-874D-85B7DF956768}"/>
              </a:ext>
            </a:extLst>
          </p:cNvPr>
          <p:cNvSpPr>
            <a:spLocks noGrp="1"/>
          </p:cNvSpPr>
          <p:nvPr>
            <p:ph type="ftr" sz="quarter" idx="37"/>
          </p:nvPr>
        </p:nvSpPr>
        <p:spPr/>
        <p:txBody>
          <a:bodyPr/>
          <a:lstStyle/>
          <a:p>
            <a:r>
              <a:rPr lang="en-US"/>
              <a:t>Annual Review</a:t>
            </a:r>
            <a:endParaRPr lang="en-US" b="0" dirty="0"/>
          </a:p>
        </p:txBody>
      </p:sp>
      <p:sp>
        <p:nvSpPr>
          <p:cNvPr id="5" name="Slide Number Placeholder 4">
            <a:extLst>
              <a:ext uri="{FF2B5EF4-FFF2-40B4-BE49-F238E27FC236}">
                <a16:creationId xmlns:a16="http://schemas.microsoft.com/office/drawing/2014/main" id="{7373856F-38E9-4BBF-93D8-0F8AC2E0E6C7}"/>
              </a:ext>
            </a:extLst>
          </p:cNvPr>
          <p:cNvSpPr>
            <a:spLocks noGrp="1"/>
          </p:cNvSpPr>
          <p:nvPr>
            <p:ph type="sldNum" sz="quarter" idx="38"/>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63606939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3768">
          <p15:clr>
            <a:srgbClr val="FBAE40"/>
          </p15:clr>
        </p15:guide>
        <p15:guide id="9" orient="horz" pos="552">
          <p15:clr>
            <a:srgbClr val="FBAE40"/>
          </p15:clr>
        </p15:guide>
        <p15:guide id="10" orient="horz" pos="1512">
          <p15:clr>
            <a:srgbClr val="FBAE40"/>
          </p15:clr>
        </p15:guide>
        <p15:guide id="11" orient="horz" pos="283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fld id="{6FCA8E82-58CD-E045-8B98-B7A85B79B752}" type="datetime4">
              <a:rPr lang="en-US" smtClean="0"/>
              <a:pPr/>
              <a:t>April 22, 2026</a:t>
            </a:fld>
            <a:endParaRPr lang="en-US" dirty="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r>
              <a:rPr lang="en-US"/>
              <a:t>Annual Review</a:t>
            </a:r>
            <a:endParaRPr lang="en-US" b="0" dirty="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1893842575"/>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6.svg"/><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svg"/><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openxmlformats.org/officeDocument/2006/relationships/image" Target="../media/image6.svg"/><Relationship Id="rId4" Type="http://schemas.openxmlformats.org/officeDocument/2006/relationships/image" Target="../media/image5.sv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421107" y="2587133"/>
            <a:ext cx="11639256" cy="1514019"/>
          </a:xfrm>
        </p:spPr>
        <p:txBody>
          <a:bodyPr/>
          <a:lstStyle/>
          <a:p>
            <a:pPr algn="ctr">
              <a:lnSpc>
                <a:spcPct val="150000"/>
              </a:lnSpc>
            </a:pPr>
            <a:r>
              <a:rPr lang="en-US" sz="4000" b="0" dirty="0">
                <a:latin typeface="Arial" panose="020B0604020202020204" pitchFamily="34" charset="0"/>
                <a:cs typeface="Arial" panose="020B0604020202020204" pitchFamily="34" charset="0"/>
              </a:rPr>
              <a:t>Data &amp; Safety Monitoring Board [DSMB] and </a:t>
            </a:r>
            <a:br>
              <a:rPr lang="en-US" sz="4000" b="0" dirty="0">
                <a:latin typeface="Arial" panose="020B0604020202020204" pitchFamily="34" charset="0"/>
                <a:cs typeface="Arial" panose="020B0604020202020204" pitchFamily="34" charset="0"/>
              </a:rPr>
            </a:br>
            <a:r>
              <a:rPr lang="en-US" sz="4000" b="0" dirty="0">
                <a:latin typeface="Arial" panose="020B0604020202020204" pitchFamily="34" charset="0"/>
                <a:cs typeface="Arial" panose="020B0604020202020204" pitchFamily="34" charset="0"/>
              </a:rPr>
              <a:t>Observational Study Monitoring Board [OSMB]</a:t>
            </a:r>
            <a:br>
              <a:rPr lang="en-US" sz="4000" b="0" dirty="0">
                <a:latin typeface="Arial" panose="020B0604020202020204" pitchFamily="34" charset="0"/>
                <a:cs typeface="Arial" panose="020B0604020202020204" pitchFamily="34" charset="0"/>
              </a:rPr>
            </a:br>
            <a:r>
              <a:rPr lang="en-US" sz="4000" b="0" dirty="0">
                <a:latin typeface="Arial" panose="020B0604020202020204" pitchFamily="34" charset="0"/>
                <a:cs typeface="Arial" panose="020B0604020202020204" pitchFamily="34" charset="0"/>
              </a:rPr>
              <a:t>Orientation &amp; Training</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9562517" y="6011999"/>
            <a:ext cx="5491570" cy="953337"/>
          </a:xfrm>
        </p:spPr>
        <p:txBody>
          <a:bodyPr/>
          <a:lstStyle/>
          <a:p>
            <a:r>
              <a:rPr lang="en-US" sz="2000" dirty="0">
                <a:solidFill>
                  <a:schemeClr val="accent1">
                    <a:lumMod val="50000"/>
                  </a:schemeClr>
                </a:solidFill>
                <a:latin typeface="Arial" panose="020B0604020202020204" pitchFamily="34" charset="0"/>
                <a:cs typeface="Arial" panose="020B0604020202020204" pitchFamily="34" charset="0"/>
              </a:rPr>
              <a:t>NIDDK</a:t>
            </a:r>
          </a:p>
          <a:p>
            <a:r>
              <a:rPr lang="en-US" sz="2000" dirty="0">
                <a:solidFill>
                  <a:schemeClr val="accent1">
                    <a:lumMod val="50000"/>
                  </a:schemeClr>
                </a:solidFill>
                <a:latin typeface="Arial" panose="020B0604020202020204" pitchFamily="34" charset="0"/>
                <a:cs typeface="Arial" panose="020B0604020202020204" pitchFamily="34" charset="0"/>
              </a:rPr>
              <a:t>Version 2025SEP03</a:t>
            </a:r>
          </a:p>
          <a:p>
            <a:endParaRPr lang="en-US" sz="2000" dirty="0">
              <a:solidFill>
                <a:schemeClr val="accent1">
                  <a:lumMod val="50000"/>
                </a:schemeClr>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6FCB060-5491-F1EF-C14A-2B32B318C587}"/>
              </a:ext>
              <a:ext uri="{C183D7F6-B498-43B3-948B-1728B52AA6E4}">
                <adec:decorative xmlns:adec="http://schemas.microsoft.com/office/drawing/2017/decorative" val="1"/>
              </a:ext>
            </a:extLst>
          </p:cNvPr>
          <p:cNvSpPr txBox="1"/>
          <p:nvPr/>
        </p:nvSpPr>
        <p:spPr>
          <a:xfrm>
            <a:off x="189411" y="6488668"/>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 of 25</a:t>
            </a:r>
          </a:p>
        </p:txBody>
      </p:sp>
    </p:spTree>
    <p:extLst>
      <p:ext uri="{BB962C8B-B14F-4D97-AF65-F5344CB8AC3E}">
        <p14:creationId xmlns:p14="http://schemas.microsoft.com/office/powerpoint/2010/main" val="29609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504C99-E66A-4CD5-540D-CF95602849E2}"/>
              </a:ext>
            </a:extLst>
          </p:cNvPr>
          <p:cNvSpPr>
            <a:spLocks noGrp="1"/>
          </p:cNvSpPr>
          <p:nvPr>
            <p:ph type="title"/>
          </p:nvPr>
        </p:nvSpPr>
        <p:spPr>
          <a:xfrm>
            <a:off x="829340" y="290883"/>
            <a:ext cx="10157633" cy="777635"/>
          </a:xfrm>
        </p:spPr>
        <p:txBody>
          <a:bodyPr>
            <a:normAutofit/>
          </a:bodyPr>
          <a:lstStyle/>
          <a:p>
            <a:r>
              <a:rPr lang="en-US" sz="4000" b="0" dirty="0">
                <a:latin typeface="Arial" panose="020B0604020202020204" pitchFamily="34" charset="0"/>
                <a:cs typeface="Arial" panose="020B0604020202020204" pitchFamily="34" charset="0"/>
              </a:rPr>
              <a:t>DSMB/OSMB Responsibilities: 2 of 3 </a:t>
            </a:r>
          </a:p>
        </p:txBody>
      </p:sp>
      <p:sp>
        <p:nvSpPr>
          <p:cNvPr id="6" name="TextBox 5">
            <a:extLst>
              <a:ext uri="{FF2B5EF4-FFF2-40B4-BE49-F238E27FC236}">
                <a16:creationId xmlns:a16="http://schemas.microsoft.com/office/drawing/2014/main" id="{79C860FB-6C89-9EF0-A38A-3921B35B658B}"/>
              </a:ext>
            </a:extLst>
          </p:cNvPr>
          <p:cNvSpPr txBox="1"/>
          <p:nvPr/>
        </p:nvSpPr>
        <p:spPr>
          <a:xfrm>
            <a:off x="829340" y="1454757"/>
            <a:ext cx="10802679" cy="440120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5. Review areas of concern regarding the performance of individual sites and provide comment on actions to be considered regarding sites that perform unsatisfactorily</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6. Consider factors external to the study when relevant information becomes available, such as scientific or therapeutic developments, that may have an impact on participant safety or study ethics</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7. Make recommendations regarding protocol modification or early termination because of attainment of study objectives, safety concerns, low likelihood of showing a benefit (clinical trials, futility), or inadequate performance</a:t>
            </a:r>
          </a:p>
        </p:txBody>
      </p:sp>
      <p:pic>
        <p:nvPicPr>
          <p:cNvPr id="2" name="Picture 1">
            <a:extLst>
              <a:ext uri="{FF2B5EF4-FFF2-40B4-BE49-F238E27FC236}">
                <a16:creationId xmlns:a16="http://schemas.microsoft.com/office/drawing/2014/main" id="{1F137C0C-270F-E05A-C7FA-C8BCCFC3434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869558" y="17714"/>
            <a:ext cx="2322442" cy="1323975"/>
          </a:xfrm>
          <a:prstGeom prst="rect">
            <a:avLst/>
          </a:prstGeom>
        </p:spPr>
      </p:pic>
      <p:sp>
        <p:nvSpPr>
          <p:cNvPr id="5" name="TextBox 4">
            <a:extLst>
              <a:ext uri="{FF2B5EF4-FFF2-40B4-BE49-F238E27FC236}">
                <a16:creationId xmlns:a16="http://schemas.microsoft.com/office/drawing/2014/main" id="{072EAEC7-686C-88AC-C8ED-70A4BC75E380}"/>
              </a:ext>
            </a:extLst>
          </p:cNvPr>
          <p:cNvSpPr txBox="1"/>
          <p:nvPr/>
        </p:nvSpPr>
        <p:spPr>
          <a:xfrm>
            <a:off x="230634" y="6099720"/>
            <a:ext cx="1200008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A9D4DB">
                    <a:lumMod val="50000"/>
                  </a:srgbClr>
                </a:solidFill>
                <a:effectLst/>
                <a:uLnTx/>
                <a:uFillTx/>
                <a:latin typeface="Arial" panose="020B0604020202020204" pitchFamily="34" charset="0"/>
                <a:ea typeface="+mn-ea"/>
                <a:cs typeface="Arial" panose="020B0604020202020204" pitchFamily="34" charset="0"/>
              </a:rPr>
              <a:t>https://www.niddk.nih.gov/research-funding/human-subjects-research/policies-clinical-researchers/data-safety-monitoring-plans#template</a:t>
            </a:r>
          </a:p>
        </p:txBody>
      </p:sp>
      <p:sp>
        <p:nvSpPr>
          <p:cNvPr id="4" name="TextBox 3">
            <a:extLst>
              <a:ext uri="{FF2B5EF4-FFF2-40B4-BE49-F238E27FC236}">
                <a16:creationId xmlns:a16="http://schemas.microsoft.com/office/drawing/2014/main" id="{BB205694-14A0-8C87-F708-9CC266233A6F}"/>
              </a:ext>
            </a:extLst>
          </p:cNvPr>
          <p:cNvSpPr txBox="1"/>
          <p:nvPr/>
        </p:nvSpPr>
        <p:spPr>
          <a:xfrm>
            <a:off x="11030779" y="6472847"/>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10 of 28</a:t>
            </a:r>
          </a:p>
        </p:txBody>
      </p:sp>
    </p:spTree>
    <p:extLst>
      <p:ext uri="{BB962C8B-B14F-4D97-AF65-F5344CB8AC3E}">
        <p14:creationId xmlns:p14="http://schemas.microsoft.com/office/powerpoint/2010/main" val="3618291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504C99-E66A-4CD5-540D-CF95602849E2}"/>
              </a:ext>
            </a:extLst>
          </p:cNvPr>
          <p:cNvSpPr>
            <a:spLocks noGrp="1"/>
          </p:cNvSpPr>
          <p:nvPr>
            <p:ph type="title"/>
          </p:nvPr>
        </p:nvSpPr>
        <p:spPr>
          <a:xfrm>
            <a:off x="481120" y="362066"/>
            <a:ext cx="10157633" cy="777635"/>
          </a:xfrm>
        </p:spPr>
        <p:txBody>
          <a:bodyPr>
            <a:normAutofit/>
          </a:bodyPr>
          <a:lstStyle/>
          <a:p>
            <a:r>
              <a:rPr lang="en-US" sz="4000" b="0" dirty="0">
                <a:latin typeface="Arial" panose="020B0604020202020204" pitchFamily="34" charset="0"/>
                <a:cs typeface="Arial" panose="020B0604020202020204" pitchFamily="34" charset="0"/>
              </a:rPr>
              <a:t>DSMB/OSMB Responsibilities: 3 of 3</a:t>
            </a:r>
          </a:p>
        </p:txBody>
      </p:sp>
      <p:sp>
        <p:nvSpPr>
          <p:cNvPr id="6" name="TextBox 5">
            <a:extLst>
              <a:ext uri="{FF2B5EF4-FFF2-40B4-BE49-F238E27FC236}">
                <a16:creationId xmlns:a16="http://schemas.microsoft.com/office/drawing/2014/main" id="{79C860FB-6C89-9EF0-A38A-3921B35B658B}"/>
              </a:ext>
            </a:extLst>
          </p:cNvPr>
          <p:cNvSpPr txBox="1"/>
          <p:nvPr/>
        </p:nvSpPr>
        <p:spPr>
          <a:xfrm>
            <a:off x="481121" y="1486371"/>
            <a:ext cx="11100390" cy="42319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8. Review the interim analysis of efficacy, in accordance with stopping rules which are clearly defined in the protocol, if applicable</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9. Provide input on the desirability of proceeding to the full-scale study at the completion of a feasibility phase, if appropriate</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10. Assess the potential impact of ancillary studies on the integrity of the parent study</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11. Monitor clinical ancillary studies unless an independent monitoring system is used.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p:txBody>
      </p:sp>
      <p:sp>
        <p:nvSpPr>
          <p:cNvPr id="2" name="TextBox 1">
            <a:extLst>
              <a:ext uri="{FF2B5EF4-FFF2-40B4-BE49-F238E27FC236}">
                <a16:creationId xmlns:a16="http://schemas.microsoft.com/office/drawing/2014/main" id="{D8378339-99EF-C97A-39F2-1FA892938506}"/>
              </a:ext>
            </a:extLst>
          </p:cNvPr>
          <p:cNvSpPr txBox="1"/>
          <p:nvPr/>
        </p:nvSpPr>
        <p:spPr>
          <a:xfrm>
            <a:off x="303026" y="6064969"/>
            <a:ext cx="1200008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A9D4DB">
                    <a:lumMod val="50000"/>
                  </a:srgbClr>
                </a:solidFill>
                <a:effectLst/>
                <a:uLnTx/>
                <a:uFillTx/>
                <a:latin typeface="Arial" panose="020B0604020202020204" pitchFamily="34" charset="0"/>
                <a:ea typeface="+mn-ea"/>
                <a:cs typeface="Arial" panose="020B0604020202020204" pitchFamily="34" charset="0"/>
              </a:rPr>
              <a:t>https://www.niddk.nih.gov/research-funding/human-subjects-research/policies-clinical-researchers/data-safety-monitoring-plans#template</a:t>
            </a:r>
          </a:p>
        </p:txBody>
      </p:sp>
      <p:pic>
        <p:nvPicPr>
          <p:cNvPr id="4" name="Picture 3">
            <a:extLst>
              <a:ext uri="{FF2B5EF4-FFF2-40B4-BE49-F238E27FC236}">
                <a16:creationId xmlns:a16="http://schemas.microsoft.com/office/drawing/2014/main" id="{54CAF777-31E4-F43E-F78D-AD2976B46A1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869558" y="17714"/>
            <a:ext cx="2322442" cy="1323975"/>
          </a:xfrm>
          <a:prstGeom prst="rect">
            <a:avLst/>
          </a:prstGeom>
        </p:spPr>
      </p:pic>
      <p:sp>
        <p:nvSpPr>
          <p:cNvPr id="5" name="TextBox 4">
            <a:extLst>
              <a:ext uri="{FF2B5EF4-FFF2-40B4-BE49-F238E27FC236}">
                <a16:creationId xmlns:a16="http://schemas.microsoft.com/office/drawing/2014/main" id="{E478E33B-8406-475A-7AD7-F7EE18650646}"/>
              </a:ext>
            </a:extLst>
          </p:cNvPr>
          <p:cNvSpPr txBox="1"/>
          <p:nvPr/>
        </p:nvSpPr>
        <p:spPr>
          <a:xfrm>
            <a:off x="11030779" y="6478284"/>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11 of 28</a:t>
            </a:r>
          </a:p>
        </p:txBody>
      </p:sp>
    </p:spTree>
    <p:extLst>
      <p:ext uri="{BB962C8B-B14F-4D97-AF65-F5344CB8AC3E}">
        <p14:creationId xmlns:p14="http://schemas.microsoft.com/office/powerpoint/2010/main" val="3983249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57B233-DFBB-ACFC-0C14-7A5AC33F47BF}"/>
              </a:ext>
            </a:extLst>
          </p:cNvPr>
          <p:cNvSpPr>
            <a:spLocks noGrp="1"/>
          </p:cNvSpPr>
          <p:nvPr>
            <p:ph type="title"/>
          </p:nvPr>
        </p:nvSpPr>
        <p:spPr>
          <a:xfrm>
            <a:off x="1010676" y="400842"/>
            <a:ext cx="8133324" cy="610863"/>
          </a:xfrm>
        </p:spPr>
        <p:txBody>
          <a:bodyPr>
            <a:normAutofit/>
          </a:bodyPr>
          <a:lstStyle/>
          <a:p>
            <a:r>
              <a:rPr lang="en-US" sz="4000" b="0" dirty="0">
                <a:latin typeface="Arial" panose="020B0604020202020204" pitchFamily="34" charset="0"/>
                <a:cs typeface="Arial" panose="020B0604020202020204" pitchFamily="34" charset="0"/>
              </a:rPr>
              <a:t>DSMB/OSMB Charter</a:t>
            </a:r>
          </a:p>
        </p:txBody>
      </p:sp>
      <p:sp>
        <p:nvSpPr>
          <p:cNvPr id="3" name="Subtitle 2">
            <a:extLst>
              <a:ext uri="{FF2B5EF4-FFF2-40B4-BE49-F238E27FC236}">
                <a16:creationId xmlns:a16="http://schemas.microsoft.com/office/drawing/2014/main" id="{6CC1D69F-2A1F-05B2-B330-66E4B3E46F29}"/>
              </a:ext>
            </a:extLst>
          </p:cNvPr>
          <p:cNvSpPr>
            <a:spLocks noGrp="1"/>
          </p:cNvSpPr>
          <p:nvPr>
            <p:ph type="subTitle" idx="1"/>
          </p:nvPr>
        </p:nvSpPr>
        <p:spPr>
          <a:xfrm>
            <a:off x="544145" y="1214628"/>
            <a:ext cx="10298026" cy="4993440"/>
          </a:xfrm>
          <a:solidFill>
            <a:schemeClr val="tx1"/>
          </a:solidFill>
        </p:spPr>
        <p:txBody>
          <a:bodyPr>
            <a:normAutofit fontScale="92500" lnSpcReduction="10000"/>
          </a:bodyPr>
          <a:lstStyle/>
          <a:p>
            <a:pPr marL="285750" indent="-285750">
              <a:lnSpc>
                <a:spcPct val="110000"/>
              </a:lnSpc>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The charter is the governing document which defines the primary responsibilities for DSMB and OSMB</a:t>
            </a:r>
          </a:p>
          <a:p>
            <a:pPr>
              <a:lnSpc>
                <a:spcPct val="110000"/>
              </a:lnSpc>
            </a:pPr>
            <a:endParaRPr lang="en-US" sz="300" dirty="0">
              <a:latin typeface="Arial" panose="020B0604020202020204" pitchFamily="34" charset="0"/>
              <a:ea typeface="ADLaM Display" panose="02010000000000000000" pitchFamily="2" charset="0"/>
              <a:cs typeface="Arial" panose="020B0604020202020204" pitchFamily="34" charset="0"/>
            </a:endParaRPr>
          </a:p>
          <a:p>
            <a:pPr marL="285750" indent="-285750">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Charter may include</a:t>
            </a:r>
          </a:p>
          <a:p>
            <a:pPr marL="285750" indent="404813">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Board responsibilities</a:t>
            </a:r>
          </a:p>
          <a:p>
            <a:pPr marL="285750" indent="404813">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Membership</a:t>
            </a:r>
            <a:r>
              <a:rPr lang="en-US" sz="2800" dirty="0">
                <a:solidFill>
                  <a:schemeClr val="accent1">
                    <a:lumMod val="50000"/>
                  </a:schemeClr>
                </a:solidFill>
                <a:latin typeface="Arial" panose="020B0604020202020204" pitchFamily="34" charset="0"/>
                <a:ea typeface="ADLaM Display" panose="02010000000000000000" pitchFamily="2" charset="0"/>
                <a:cs typeface="Arial" panose="020B0604020202020204" pitchFamily="34" charset="0"/>
              </a:rPr>
              <a:t>*</a:t>
            </a:r>
          </a:p>
          <a:p>
            <a:pPr marL="285750" indent="404813">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Meeting schedule, format, and documentation plan</a:t>
            </a:r>
          </a:p>
          <a:p>
            <a:pPr marL="285750" indent="404813">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Report characteristics</a:t>
            </a:r>
          </a:p>
          <a:p>
            <a:pPr marL="285750" indent="404813">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Conflict of interest and confidentiality procedures</a:t>
            </a:r>
          </a:p>
          <a:p>
            <a:pPr marL="285750" indent="404813">
              <a:buFont typeface="Arial" panose="020B0604020202020204" pitchFamily="34" charset="0"/>
              <a:buChar char="•"/>
            </a:pPr>
            <a:r>
              <a:rPr lang="en-US" sz="2800" dirty="0">
                <a:latin typeface="Arial" panose="020B0604020202020204" pitchFamily="34" charset="0"/>
                <a:ea typeface="ADLaM Display" panose="02010000000000000000" pitchFamily="2" charset="0"/>
                <a:cs typeface="Arial" panose="020B0604020202020204" pitchFamily="34" charset="0"/>
              </a:rPr>
              <a:t>Plan for access to unblinded data (clinical trials only)</a:t>
            </a:r>
          </a:p>
          <a:p>
            <a:pPr marL="285750"/>
            <a:endParaRPr lang="en-US" sz="2800" dirty="0">
              <a:latin typeface="Arial" panose="020B0604020202020204" pitchFamily="34" charset="0"/>
              <a:ea typeface="ADLaM Display" panose="02010000000000000000" pitchFamily="2" charset="0"/>
              <a:cs typeface="Arial" panose="020B0604020202020204" pitchFamily="34" charset="0"/>
            </a:endParaRPr>
          </a:p>
          <a:p>
            <a:r>
              <a:rPr lang="en-US" sz="2000" dirty="0">
                <a:solidFill>
                  <a:schemeClr val="accent1">
                    <a:lumMod val="50000"/>
                  </a:schemeClr>
                </a:solidFill>
                <a:latin typeface="Arial" panose="020B0604020202020204" pitchFamily="34" charset="0"/>
                <a:ea typeface="ADLaM Display" panose="02010000000000000000" pitchFamily="2" charset="0"/>
                <a:cs typeface="Arial" panose="020B0604020202020204" pitchFamily="34" charset="0"/>
              </a:rPr>
              <a:t>*A membership roster may be appended</a:t>
            </a:r>
          </a:p>
          <a:p>
            <a:pPr marL="285750" indent="-285750">
              <a:buFont typeface="Arial" panose="020B0604020202020204" pitchFamily="34" charset="0"/>
              <a:buChar char="•"/>
            </a:pPr>
            <a:endParaRPr lang="en-US" sz="2800" dirty="0">
              <a:latin typeface="Arial" panose="020B0604020202020204" pitchFamily="34" charset="0"/>
              <a:ea typeface="ADLaM Display" panose="02010000000000000000" pitchFamily="2" charset="0"/>
              <a:cs typeface="Arial" panose="020B0604020202020204" pitchFamily="34" charset="0"/>
            </a:endParaRPr>
          </a:p>
        </p:txBody>
      </p:sp>
      <p:sp>
        <p:nvSpPr>
          <p:cNvPr id="8" name="TextBox 7">
            <a:extLst>
              <a:ext uri="{FF2B5EF4-FFF2-40B4-BE49-F238E27FC236}">
                <a16:creationId xmlns:a16="http://schemas.microsoft.com/office/drawing/2014/main" id="{12DB5964-DADA-2490-3189-2AEC496D074B}"/>
              </a:ext>
            </a:extLst>
          </p:cNvPr>
          <p:cNvSpPr txBox="1"/>
          <p:nvPr/>
        </p:nvSpPr>
        <p:spPr>
          <a:xfrm>
            <a:off x="544145" y="6410991"/>
            <a:ext cx="8303524"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Reference: NIDDK DSMB Charter Template link</a:t>
            </a:r>
          </a:p>
        </p:txBody>
      </p:sp>
      <p:sp>
        <p:nvSpPr>
          <p:cNvPr id="2" name="TextBox 1">
            <a:extLst>
              <a:ext uri="{FF2B5EF4-FFF2-40B4-BE49-F238E27FC236}">
                <a16:creationId xmlns:a16="http://schemas.microsoft.com/office/drawing/2014/main" id="{B9FD3BE9-DBA2-0350-2B6D-A439849FB6E9}"/>
              </a:ext>
              <a:ext uri="{C183D7F6-B498-43B3-948B-1728B52AA6E4}">
                <adec:decorative xmlns:adec="http://schemas.microsoft.com/office/drawing/2017/decorative" val="1"/>
              </a:ext>
            </a:extLst>
          </p:cNvPr>
          <p:cNvSpPr txBox="1"/>
          <p:nvPr/>
        </p:nvSpPr>
        <p:spPr>
          <a:xfrm>
            <a:off x="11046340" y="6503324"/>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12 of 28</a:t>
            </a:r>
          </a:p>
        </p:txBody>
      </p:sp>
    </p:spTree>
    <p:extLst>
      <p:ext uri="{BB962C8B-B14F-4D97-AF65-F5344CB8AC3E}">
        <p14:creationId xmlns:p14="http://schemas.microsoft.com/office/powerpoint/2010/main" val="1360453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54756-A790-C845-A85F-35391529E591}"/>
              </a:ext>
            </a:extLst>
          </p:cNvPr>
          <p:cNvSpPr>
            <a:spLocks noGrp="1"/>
          </p:cNvSpPr>
          <p:nvPr>
            <p:ph type="title"/>
          </p:nvPr>
        </p:nvSpPr>
        <p:spPr>
          <a:xfrm>
            <a:off x="964023" y="879063"/>
            <a:ext cx="4941477" cy="610863"/>
          </a:xfrm>
        </p:spPr>
        <p:txBody>
          <a:bodyPr>
            <a:normAutofit fontScale="90000"/>
          </a:bodyPr>
          <a:lstStyle/>
          <a:p>
            <a:r>
              <a:rPr lang="en-US" sz="4000" b="0" dirty="0">
                <a:latin typeface="Arial" panose="020B0604020202020204" pitchFamily="34" charset="0"/>
                <a:cs typeface="Arial" panose="020B0604020202020204" pitchFamily="34" charset="0"/>
              </a:rPr>
              <a:t>DSMB/OSMB </a:t>
            </a:r>
            <a:br>
              <a:rPr lang="en-US" sz="4000" b="0" dirty="0">
                <a:latin typeface="Arial" panose="020B0604020202020204" pitchFamily="34" charset="0"/>
                <a:cs typeface="Arial" panose="020B0604020202020204" pitchFamily="34" charset="0"/>
              </a:rPr>
            </a:br>
            <a:r>
              <a:rPr lang="en-US" sz="4000" b="0" dirty="0">
                <a:latin typeface="Arial" panose="020B0604020202020204" pitchFamily="34" charset="0"/>
                <a:cs typeface="Arial" panose="020B0604020202020204" pitchFamily="34" charset="0"/>
              </a:rPr>
              <a:t>Orientation &amp; Training</a:t>
            </a:r>
          </a:p>
        </p:txBody>
      </p:sp>
      <p:sp>
        <p:nvSpPr>
          <p:cNvPr id="4" name="Text Placeholder 3">
            <a:extLst>
              <a:ext uri="{FF2B5EF4-FFF2-40B4-BE49-F238E27FC236}">
                <a16:creationId xmlns:a16="http://schemas.microsoft.com/office/drawing/2014/main" id="{C7EC6698-132B-1143-A2A9-00A97D9572D8}"/>
              </a:ext>
            </a:extLst>
          </p:cNvPr>
          <p:cNvSpPr>
            <a:spLocks noGrp="1"/>
          </p:cNvSpPr>
          <p:nvPr>
            <p:ph type="body" sz="quarter" idx="14"/>
          </p:nvPr>
        </p:nvSpPr>
        <p:spPr>
          <a:xfrm>
            <a:off x="952499" y="2209800"/>
            <a:ext cx="5345663" cy="439728"/>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1. </a:t>
            </a:r>
            <a:r>
              <a:rPr lang="en-US" sz="2400" dirty="0">
                <a:solidFill>
                  <a:schemeClr val="bg2">
                    <a:lumMod val="50000"/>
                  </a:schemeClr>
                </a:solidFill>
                <a:latin typeface="Arial" panose="020B0604020202020204" pitchFamily="34" charset="0"/>
                <a:cs typeface="Arial" panose="020B0604020202020204" pitchFamily="34" charset="0"/>
              </a:rPr>
              <a:t>Introduction to DSMBs</a:t>
            </a:r>
          </a:p>
        </p:txBody>
      </p:sp>
      <p:sp>
        <p:nvSpPr>
          <p:cNvPr id="6" name="Text Placeholder 5">
            <a:extLst>
              <a:ext uri="{FF2B5EF4-FFF2-40B4-BE49-F238E27FC236}">
                <a16:creationId xmlns:a16="http://schemas.microsoft.com/office/drawing/2014/main" id="{C0015C52-08ED-464E-B7E8-24892D9C1319}"/>
              </a:ext>
            </a:extLst>
          </p:cNvPr>
          <p:cNvSpPr>
            <a:spLocks noGrp="1"/>
          </p:cNvSpPr>
          <p:nvPr>
            <p:ph type="body" sz="quarter" idx="16"/>
          </p:nvPr>
        </p:nvSpPr>
        <p:spPr>
          <a:xfrm>
            <a:off x="947057" y="2593092"/>
            <a:ext cx="4421933" cy="274689"/>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2. </a:t>
            </a:r>
            <a:r>
              <a:rPr lang="en-US" sz="2400" dirty="0">
                <a:solidFill>
                  <a:schemeClr val="bg2">
                    <a:lumMod val="50000"/>
                  </a:schemeClr>
                </a:solidFill>
                <a:latin typeface="Arial" panose="020B0604020202020204" pitchFamily="34" charset="0"/>
                <a:cs typeface="Arial" panose="020B0604020202020204" pitchFamily="34" charset="0"/>
              </a:rPr>
              <a:t>Responsibilities and Charter</a:t>
            </a:r>
          </a:p>
        </p:txBody>
      </p:sp>
      <p:sp>
        <p:nvSpPr>
          <p:cNvPr id="8" name="Text Placeholder 7">
            <a:extLst>
              <a:ext uri="{FF2B5EF4-FFF2-40B4-BE49-F238E27FC236}">
                <a16:creationId xmlns:a16="http://schemas.microsoft.com/office/drawing/2014/main" id="{B32B0C1D-C221-7C47-B7D6-77E7BDB41749}"/>
              </a:ext>
            </a:extLst>
          </p:cNvPr>
          <p:cNvSpPr>
            <a:spLocks noGrp="1"/>
          </p:cNvSpPr>
          <p:nvPr>
            <p:ph type="body" sz="quarter" idx="20"/>
          </p:nvPr>
        </p:nvSpPr>
        <p:spPr>
          <a:xfrm>
            <a:off x="947057" y="2954215"/>
            <a:ext cx="6695521" cy="1740877"/>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3. Meeting Types</a:t>
            </a:r>
          </a:p>
        </p:txBody>
      </p:sp>
      <p:sp>
        <p:nvSpPr>
          <p:cNvPr id="10" name="Text Placeholder 9">
            <a:extLst>
              <a:ext uri="{FF2B5EF4-FFF2-40B4-BE49-F238E27FC236}">
                <a16:creationId xmlns:a16="http://schemas.microsoft.com/office/drawing/2014/main" id="{69BD3932-D1D0-1045-BD96-8B26F11B8515}"/>
              </a:ext>
            </a:extLst>
          </p:cNvPr>
          <p:cNvSpPr>
            <a:spLocks noGrp="1"/>
          </p:cNvSpPr>
          <p:nvPr>
            <p:ph type="body" sz="quarter" idx="22"/>
          </p:nvPr>
        </p:nvSpPr>
        <p:spPr>
          <a:xfrm>
            <a:off x="947056" y="3332239"/>
            <a:ext cx="6648995" cy="274689"/>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4. Interim Analysis, Halting, and Unblinding</a:t>
            </a:r>
          </a:p>
        </p:txBody>
      </p:sp>
      <p:sp>
        <p:nvSpPr>
          <p:cNvPr id="12" name="Text Placeholder 11">
            <a:extLst>
              <a:ext uri="{FF2B5EF4-FFF2-40B4-BE49-F238E27FC236}">
                <a16:creationId xmlns:a16="http://schemas.microsoft.com/office/drawing/2014/main" id="{B115086E-2AC3-4F4D-8F85-104CFA64FECF}"/>
              </a:ext>
            </a:extLst>
          </p:cNvPr>
          <p:cNvSpPr>
            <a:spLocks noGrp="1"/>
          </p:cNvSpPr>
          <p:nvPr>
            <p:ph type="body" sz="quarter" idx="24"/>
          </p:nvPr>
        </p:nvSpPr>
        <p:spPr>
          <a:xfrm>
            <a:off x="947056" y="3690041"/>
            <a:ext cx="5061857" cy="340351"/>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5. Resources and Knowledge Check</a:t>
            </a:r>
          </a:p>
        </p:txBody>
      </p:sp>
      <p:sp>
        <p:nvSpPr>
          <p:cNvPr id="25" name="Rectangle 24">
            <a:extLst>
              <a:ext uri="{FF2B5EF4-FFF2-40B4-BE49-F238E27FC236}">
                <a16:creationId xmlns:a16="http://schemas.microsoft.com/office/drawing/2014/main" id="{7C2CADAB-7566-E3FC-AE8A-74BEAF176F6C}"/>
              </a:ext>
              <a:ext uri="{C183D7F6-B498-43B3-948B-1728B52AA6E4}">
                <adec:decorative xmlns:adec="http://schemas.microsoft.com/office/drawing/2017/decorative" val="1"/>
              </a:ext>
            </a:extLst>
          </p:cNvPr>
          <p:cNvSpPr/>
          <p:nvPr/>
        </p:nvSpPr>
        <p:spPr>
          <a:xfrm>
            <a:off x="6096000" y="4112778"/>
            <a:ext cx="2672832" cy="36570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6" name="Rectangle 25">
            <a:extLst>
              <a:ext uri="{FF2B5EF4-FFF2-40B4-BE49-F238E27FC236}">
                <a16:creationId xmlns:a16="http://schemas.microsoft.com/office/drawing/2014/main" id="{0714F1B9-C613-62AC-20A8-396968AC53F7}"/>
              </a:ext>
              <a:ext uri="{C183D7F6-B498-43B3-948B-1728B52AA6E4}">
                <adec:decorative xmlns:adec="http://schemas.microsoft.com/office/drawing/2017/decorative" val="1"/>
              </a:ext>
            </a:extLst>
          </p:cNvPr>
          <p:cNvSpPr/>
          <p:nvPr/>
        </p:nvSpPr>
        <p:spPr>
          <a:xfrm>
            <a:off x="3477984" y="1755705"/>
            <a:ext cx="2672832" cy="36570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7" name="Rectangle 26">
            <a:extLst>
              <a:ext uri="{FF2B5EF4-FFF2-40B4-BE49-F238E27FC236}">
                <a16:creationId xmlns:a16="http://schemas.microsoft.com/office/drawing/2014/main" id="{EE8281CF-7815-BD00-07A2-C264ECB00484}"/>
              </a:ext>
              <a:ext uri="{C183D7F6-B498-43B3-948B-1728B52AA6E4}">
                <adec:decorative xmlns:adec="http://schemas.microsoft.com/office/drawing/2017/decorative" val="1"/>
              </a:ext>
            </a:extLst>
          </p:cNvPr>
          <p:cNvSpPr/>
          <p:nvPr/>
        </p:nvSpPr>
        <p:spPr>
          <a:xfrm>
            <a:off x="3625330" y="4071386"/>
            <a:ext cx="2672832" cy="36570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062DC16A-A2B3-9700-17ED-5EAD69790D45}"/>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cxnSp>
        <p:nvCxnSpPr>
          <p:cNvPr id="7" name="Straight Connector 6">
            <a:extLst>
              <a:ext uri="{FF2B5EF4-FFF2-40B4-BE49-F238E27FC236}">
                <a16:creationId xmlns:a16="http://schemas.microsoft.com/office/drawing/2014/main" id="{0F4C44AD-A1CF-5E3F-7373-F89327DB33F8}"/>
              </a:ext>
              <a:ext uri="{C183D7F6-B498-43B3-948B-1728B52AA6E4}">
                <adec:decorative xmlns:adec="http://schemas.microsoft.com/office/drawing/2017/decorative" val="1"/>
              </a:ext>
            </a:extLst>
          </p:cNvPr>
          <p:cNvCxnSpPr>
            <a:cxnSpLocks/>
          </p:cNvCxnSpPr>
          <p:nvPr/>
        </p:nvCxnSpPr>
        <p:spPr>
          <a:xfrm>
            <a:off x="859971" y="3332239"/>
            <a:ext cx="326572" cy="0"/>
          </a:xfrm>
          <a:prstGeom prst="line">
            <a:avLst/>
          </a:prstGeom>
          <a:ln w="57150"/>
        </p:spPr>
        <p:style>
          <a:lnRef idx="1">
            <a:schemeClr val="accent2"/>
          </a:lnRef>
          <a:fillRef idx="0">
            <a:schemeClr val="accent2"/>
          </a:fillRef>
          <a:effectRef idx="0">
            <a:schemeClr val="accent2"/>
          </a:effectRef>
          <a:fontRef idx="minor">
            <a:schemeClr val="tx1"/>
          </a:fontRef>
        </p:style>
      </p:cxnSp>
      <p:sp>
        <p:nvSpPr>
          <p:cNvPr id="5" name="TextBox 4">
            <a:extLst>
              <a:ext uri="{FF2B5EF4-FFF2-40B4-BE49-F238E27FC236}">
                <a16:creationId xmlns:a16="http://schemas.microsoft.com/office/drawing/2014/main" id="{4C68B03B-1EC2-71EA-F918-B0516D2B8170}"/>
              </a:ext>
            </a:extLst>
          </p:cNvPr>
          <p:cNvSpPr txBox="1"/>
          <p:nvPr/>
        </p:nvSpPr>
        <p:spPr>
          <a:xfrm>
            <a:off x="11046340" y="6503324"/>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13 of 28</a:t>
            </a:r>
          </a:p>
        </p:txBody>
      </p:sp>
    </p:spTree>
    <p:extLst>
      <p:ext uri="{BB962C8B-B14F-4D97-AF65-F5344CB8AC3E}">
        <p14:creationId xmlns:p14="http://schemas.microsoft.com/office/powerpoint/2010/main" val="2660733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034C9-9B33-255E-A161-7EDEB8BFBA8D}"/>
              </a:ext>
            </a:extLst>
          </p:cNvPr>
          <p:cNvSpPr txBox="1">
            <a:spLocks noGrp="1"/>
          </p:cNvSpPr>
          <p:nvPr>
            <p:ph type="title" idx="4294967295"/>
          </p:nvPr>
        </p:nvSpPr>
        <p:spPr>
          <a:xfrm>
            <a:off x="384465" y="2107831"/>
            <a:ext cx="3832971"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Board Meeting Types &amp; Venue</a:t>
            </a:r>
          </a:p>
        </p:txBody>
      </p:sp>
      <p:sp>
        <p:nvSpPr>
          <p:cNvPr id="10" name="Rectangle 9">
            <a:extLst>
              <a:ext uri="{FF2B5EF4-FFF2-40B4-BE49-F238E27FC236}">
                <a16:creationId xmlns:a16="http://schemas.microsoft.com/office/drawing/2014/main" id="{A994DF10-922A-C56B-76E9-40BBDFED6225}"/>
              </a:ext>
              <a:ext uri="{C183D7F6-B498-43B3-948B-1728B52AA6E4}">
                <adec:decorative xmlns:adec="http://schemas.microsoft.com/office/drawing/2017/decorative" val="1"/>
              </a:ext>
            </a:extLst>
          </p:cNvPr>
          <p:cNvSpPr/>
          <p:nvPr/>
        </p:nvSpPr>
        <p:spPr>
          <a:xfrm>
            <a:off x="4488023" y="615821"/>
            <a:ext cx="5094515" cy="1250302"/>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1" name="Rectangle: Rounded Corners 10">
            <a:extLst>
              <a:ext uri="{FF2B5EF4-FFF2-40B4-BE49-F238E27FC236}">
                <a16:creationId xmlns:a16="http://schemas.microsoft.com/office/drawing/2014/main" id="{A33D5C2C-1949-DF48-0B86-D7B68B2B4B97}"/>
              </a:ext>
            </a:extLst>
          </p:cNvPr>
          <p:cNvSpPr/>
          <p:nvPr/>
        </p:nvSpPr>
        <p:spPr>
          <a:xfrm>
            <a:off x="4758612" y="378490"/>
            <a:ext cx="3676261" cy="475862"/>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badi" panose="020B0604020104020204" pitchFamily="34" charset="0"/>
                <a:ea typeface="ADLaM Display" panose="02010000000000000000" pitchFamily="2" charset="0"/>
                <a:cs typeface="ADLaM Display" panose="02010000000000000000" pitchFamily="2" charset="0"/>
              </a:rPr>
              <a:t>Kick Off</a:t>
            </a:r>
          </a:p>
        </p:txBody>
      </p:sp>
      <p:sp>
        <p:nvSpPr>
          <p:cNvPr id="12" name="TextBox 11">
            <a:extLst>
              <a:ext uri="{FF2B5EF4-FFF2-40B4-BE49-F238E27FC236}">
                <a16:creationId xmlns:a16="http://schemas.microsoft.com/office/drawing/2014/main" id="{372B20C2-D8A5-38F5-9BA5-03F2284F4314}"/>
              </a:ext>
            </a:extLst>
          </p:cNvPr>
          <p:cNvSpPr txBox="1"/>
          <p:nvPr/>
        </p:nvSpPr>
        <p:spPr>
          <a:xfrm>
            <a:off x="4769403" y="942793"/>
            <a:ext cx="4599992" cy="369332"/>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Organizational</a:t>
            </a:r>
          </a:p>
        </p:txBody>
      </p:sp>
      <p:sp>
        <p:nvSpPr>
          <p:cNvPr id="13" name="Rectangle: Rounded Corners 12">
            <a:extLst>
              <a:ext uri="{FF2B5EF4-FFF2-40B4-BE49-F238E27FC236}">
                <a16:creationId xmlns:a16="http://schemas.microsoft.com/office/drawing/2014/main" id="{918474A7-0E9B-3F95-55F6-D217A89BC4D1}"/>
              </a:ext>
              <a:ext uri="{C183D7F6-B498-43B3-948B-1728B52AA6E4}">
                <adec:decorative xmlns:adec="http://schemas.microsoft.com/office/drawing/2017/decorative" val="1"/>
              </a:ext>
            </a:extLst>
          </p:cNvPr>
          <p:cNvSpPr/>
          <p:nvPr/>
        </p:nvSpPr>
        <p:spPr>
          <a:xfrm>
            <a:off x="4769403" y="378490"/>
            <a:ext cx="3553503" cy="475862"/>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pic>
        <p:nvPicPr>
          <p:cNvPr id="4" name="Graphic 3" descr="Online meeting with solid fill">
            <a:extLst>
              <a:ext uri="{FF2B5EF4-FFF2-40B4-BE49-F238E27FC236}">
                <a16:creationId xmlns:a16="http://schemas.microsoft.com/office/drawing/2014/main" id="{6DB21261-19D2-E9D8-556E-6F1B4EFAB72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0658" y="4075157"/>
            <a:ext cx="914400" cy="914400"/>
          </a:xfrm>
          <a:prstGeom prst="rect">
            <a:avLst/>
          </a:prstGeom>
        </p:spPr>
      </p:pic>
      <p:pic>
        <p:nvPicPr>
          <p:cNvPr id="6" name="Graphic 5" descr="Boardroom with solid fill">
            <a:extLst>
              <a:ext uri="{FF2B5EF4-FFF2-40B4-BE49-F238E27FC236}">
                <a16:creationId xmlns:a16="http://schemas.microsoft.com/office/drawing/2014/main" id="{731A3362-1BE8-C0C4-7E2A-6059E8B8F5F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33777" y="3799677"/>
            <a:ext cx="1010540" cy="1393212"/>
          </a:xfrm>
          <a:prstGeom prst="rect">
            <a:avLst/>
          </a:prstGeom>
        </p:spPr>
      </p:pic>
      <p:pic>
        <p:nvPicPr>
          <p:cNvPr id="8" name="Graphic 7" descr="Email with solid fill">
            <a:extLst>
              <a:ext uri="{FF2B5EF4-FFF2-40B4-BE49-F238E27FC236}">
                <a16:creationId xmlns:a16="http://schemas.microsoft.com/office/drawing/2014/main" id="{1A9D3FA7-8204-C52F-1C54-58505DC2F8C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03036" y="4038083"/>
            <a:ext cx="789709" cy="789709"/>
          </a:xfrm>
          <a:prstGeom prst="rect">
            <a:avLst/>
          </a:prstGeom>
        </p:spPr>
      </p:pic>
      <p:sp>
        <p:nvSpPr>
          <p:cNvPr id="3" name="Rectangle 2">
            <a:extLst>
              <a:ext uri="{FF2B5EF4-FFF2-40B4-BE49-F238E27FC236}">
                <a16:creationId xmlns:a16="http://schemas.microsoft.com/office/drawing/2014/main" id="{3C673949-E886-42E2-D24F-CA85F65495EA}"/>
              </a:ext>
              <a:ext uri="{C183D7F6-B498-43B3-948B-1728B52AA6E4}">
                <adec:decorative xmlns:adec="http://schemas.microsoft.com/office/drawing/2017/decorative" val="1"/>
              </a:ext>
            </a:extLst>
          </p:cNvPr>
          <p:cNvSpPr/>
          <p:nvPr/>
        </p:nvSpPr>
        <p:spPr>
          <a:xfrm>
            <a:off x="4516244" y="2393822"/>
            <a:ext cx="5094515" cy="1250302"/>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5" name="Rectangle: Rounded Corners 4">
            <a:extLst>
              <a:ext uri="{FF2B5EF4-FFF2-40B4-BE49-F238E27FC236}">
                <a16:creationId xmlns:a16="http://schemas.microsoft.com/office/drawing/2014/main" id="{34B874E9-8BBF-76B7-9B23-4C891A841FB4}"/>
              </a:ext>
            </a:extLst>
          </p:cNvPr>
          <p:cNvSpPr/>
          <p:nvPr/>
        </p:nvSpPr>
        <p:spPr>
          <a:xfrm>
            <a:off x="4809411" y="2156491"/>
            <a:ext cx="3676261" cy="475862"/>
          </a:xfrm>
          <a:prstGeom prst="roundRect">
            <a:avLst/>
          </a:prstGeom>
          <a:solidFill>
            <a:srgbClr val="CC66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badi" panose="020B0604020104020204" pitchFamily="34" charset="0"/>
                <a:ea typeface="ADLaM Display" panose="02010000000000000000" pitchFamily="2" charset="0"/>
                <a:cs typeface="ADLaM Display" panose="02010000000000000000" pitchFamily="2" charset="0"/>
              </a:rPr>
              <a:t>Regular</a:t>
            </a:r>
          </a:p>
        </p:txBody>
      </p:sp>
      <p:sp>
        <p:nvSpPr>
          <p:cNvPr id="7" name="TextBox 6">
            <a:extLst>
              <a:ext uri="{FF2B5EF4-FFF2-40B4-BE49-F238E27FC236}">
                <a16:creationId xmlns:a16="http://schemas.microsoft.com/office/drawing/2014/main" id="{FD0D8D57-C479-0CF3-0C31-26617BC3584D}"/>
              </a:ext>
            </a:extLst>
          </p:cNvPr>
          <p:cNvSpPr txBox="1"/>
          <p:nvPr/>
        </p:nvSpPr>
        <p:spPr>
          <a:xfrm>
            <a:off x="4797624" y="2771269"/>
            <a:ext cx="4599992" cy="369332"/>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Semi-annual monitoring</a:t>
            </a:r>
          </a:p>
        </p:txBody>
      </p:sp>
      <p:sp>
        <p:nvSpPr>
          <p:cNvPr id="15" name="Rectangle 14">
            <a:extLst>
              <a:ext uri="{FF2B5EF4-FFF2-40B4-BE49-F238E27FC236}">
                <a16:creationId xmlns:a16="http://schemas.microsoft.com/office/drawing/2014/main" id="{9C319587-56AB-7105-B325-5BDB7A8B2D41}"/>
              </a:ext>
              <a:ext uri="{C183D7F6-B498-43B3-948B-1728B52AA6E4}">
                <adec:decorative xmlns:adec="http://schemas.microsoft.com/office/drawing/2017/decorative" val="1"/>
              </a:ext>
            </a:extLst>
          </p:cNvPr>
          <p:cNvSpPr/>
          <p:nvPr/>
        </p:nvSpPr>
        <p:spPr>
          <a:xfrm>
            <a:off x="4516244" y="4188759"/>
            <a:ext cx="5094515" cy="2022909"/>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6" name="Rectangle: Rounded Corners 15">
            <a:extLst>
              <a:ext uri="{FF2B5EF4-FFF2-40B4-BE49-F238E27FC236}">
                <a16:creationId xmlns:a16="http://schemas.microsoft.com/office/drawing/2014/main" id="{B9D586AB-9606-430C-ADEA-8EC9EDD869CF}"/>
              </a:ext>
            </a:extLst>
          </p:cNvPr>
          <p:cNvSpPr/>
          <p:nvPr/>
        </p:nvSpPr>
        <p:spPr>
          <a:xfrm>
            <a:off x="4820700" y="3951429"/>
            <a:ext cx="3676261" cy="475862"/>
          </a:xfrm>
          <a:prstGeom prst="roundRect">
            <a:avLst/>
          </a:prstGeom>
          <a:solidFill>
            <a:schemeClr val="tx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C1C1C"/>
                </a:solidFill>
                <a:effectLst/>
                <a:uLnTx/>
                <a:uFillTx/>
                <a:latin typeface="Abadi" panose="020B0604020104020204" pitchFamily="34" charset="0"/>
                <a:ea typeface="ADLaM Display" panose="02010000000000000000" pitchFamily="2" charset="0"/>
                <a:cs typeface="ADLaM Display" panose="02010000000000000000" pitchFamily="2" charset="0"/>
              </a:rPr>
              <a:t>Ad hoc</a:t>
            </a:r>
          </a:p>
        </p:txBody>
      </p:sp>
      <p:sp>
        <p:nvSpPr>
          <p:cNvPr id="17" name="TextBox 16">
            <a:extLst>
              <a:ext uri="{FF2B5EF4-FFF2-40B4-BE49-F238E27FC236}">
                <a16:creationId xmlns:a16="http://schemas.microsoft.com/office/drawing/2014/main" id="{0971A221-A881-B735-6231-7EEAF872BDA9}"/>
              </a:ext>
            </a:extLst>
          </p:cNvPr>
          <p:cNvSpPr txBox="1"/>
          <p:nvPr/>
        </p:nvSpPr>
        <p:spPr>
          <a:xfrm>
            <a:off x="4809411" y="4592459"/>
            <a:ext cx="4599992" cy="646331"/>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Prespecified event based </a:t>
            </a:r>
          </a:p>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Unanticipated events</a:t>
            </a:r>
          </a:p>
        </p:txBody>
      </p:sp>
      <p:sp>
        <p:nvSpPr>
          <p:cNvPr id="9" name="TextBox 8">
            <a:extLst>
              <a:ext uri="{FF2B5EF4-FFF2-40B4-BE49-F238E27FC236}">
                <a16:creationId xmlns:a16="http://schemas.microsoft.com/office/drawing/2014/main" id="{DC9213E0-656D-2EFF-0D9C-E918E72E76D7}"/>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18" name="Arrow: Right 17" descr="arrow">
            <a:extLst>
              <a:ext uri="{FF2B5EF4-FFF2-40B4-BE49-F238E27FC236}">
                <a16:creationId xmlns:a16="http://schemas.microsoft.com/office/drawing/2014/main" id="{EDB5CCDB-7F64-A9C2-36D9-481004852FDA}"/>
              </a:ext>
            </a:extLst>
          </p:cNvPr>
          <p:cNvSpPr/>
          <p:nvPr/>
        </p:nvSpPr>
        <p:spPr>
          <a:xfrm>
            <a:off x="3270799" y="358181"/>
            <a:ext cx="1017141" cy="44178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C13F8B0-2DB8-F401-F295-D47137286DA9}"/>
              </a:ext>
            </a:extLst>
          </p:cNvPr>
          <p:cNvSpPr txBox="1"/>
          <p:nvPr/>
        </p:nvSpPr>
        <p:spPr>
          <a:xfrm>
            <a:off x="11046340" y="6503324"/>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14 of 28</a:t>
            </a:r>
          </a:p>
        </p:txBody>
      </p:sp>
    </p:spTree>
    <p:extLst>
      <p:ext uri="{BB962C8B-B14F-4D97-AF65-F5344CB8AC3E}">
        <p14:creationId xmlns:p14="http://schemas.microsoft.com/office/powerpoint/2010/main" val="1151849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3">
            <a:extLst>
              <a:ext uri="{FF2B5EF4-FFF2-40B4-BE49-F238E27FC236}">
                <a16:creationId xmlns:a16="http://schemas.microsoft.com/office/drawing/2014/main" id="{E4A7A593-5839-2614-4EB1-C1A5AC0E54F3}"/>
              </a:ext>
            </a:extLst>
          </p:cNvPr>
          <p:cNvSpPr>
            <a:spLocks noGrp="1"/>
          </p:cNvSpPr>
          <p:nvPr>
            <p:ph type="title"/>
          </p:nvPr>
        </p:nvSpPr>
        <p:spPr>
          <a:xfrm>
            <a:off x="413516" y="326198"/>
            <a:ext cx="8133324" cy="610863"/>
          </a:xfrm>
        </p:spPr>
        <p:txBody>
          <a:bodyPr>
            <a:normAutofit/>
          </a:bodyPr>
          <a:lstStyle/>
          <a:p>
            <a:r>
              <a:rPr lang="en-US" sz="4000" b="0" dirty="0">
                <a:latin typeface="Arial" panose="020B0604020202020204" pitchFamily="34" charset="0"/>
                <a:cs typeface="Arial" panose="020B0604020202020204" pitchFamily="34" charset="0"/>
              </a:rPr>
              <a:t>Board Kick-Off Meeting: 1 of 2</a:t>
            </a:r>
          </a:p>
        </p:txBody>
      </p:sp>
      <p:sp>
        <p:nvSpPr>
          <p:cNvPr id="15" name="Subtitle 2">
            <a:extLst>
              <a:ext uri="{FF2B5EF4-FFF2-40B4-BE49-F238E27FC236}">
                <a16:creationId xmlns:a16="http://schemas.microsoft.com/office/drawing/2014/main" id="{F9DBB298-2B7C-F5AD-8C43-4F660BC9FF7A}"/>
              </a:ext>
            </a:extLst>
          </p:cNvPr>
          <p:cNvSpPr txBox="1">
            <a:spLocks/>
          </p:cNvSpPr>
          <p:nvPr/>
        </p:nvSpPr>
        <p:spPr>
          <a:xfrm>
            <a:off x="413516" y="1128815"/>
            <a:ext cx="11492345" cy="5501061"/>
          </a:xfrm>
          <a:prstGeom prst="rect">
            <a:avLst/>
          </a:prstGeom>
          <a:solidFill>
            <a:schemeClr val="tx1"/>
          </a:solidFill>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Introduction of members</a:t>
            </a:r>
          </a:p>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and endorse/revise Charter</a:t>
            </a:r>
          </a:p>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Discuss general study design, draft protocol and procedures</a:t>
            </a:r>
          </a:p>
          <a:p>
            <a:pPr marL="519113" marR="0" lvl="1" indent="-236538"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chemeClr val="accent3"/>
                </a:solidFill>
                <a:effectLst/>
                <a:uLnTx/>
                <a:uFillTx/>
                <a:latin typeface="Arial" panose="020B0604020202020204" pitchFamily="34" charset="0"/>
                <a:ea typeface="ADLaM Display" panose="02010000000000000000" pitchFamily="2" charset="0"/>
                <a:cs typeface="Arial" panose="020B0604020202020204" pitchFamily="34" charset="0"/>
              </a:rPr>
              <a:t>Are the protocol and procedures sufficient to support the Board function to monitor the safety and integrity of the study? </a:t>
            </a:r>
          </a:p>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Identify potential scientific or ethical issues that may arise during the study</a:t>
            </a:r>
          </a:p>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recruitment processes, stopping or halting rules, and interim analysis plans, if applicable</a:t>
            </a:r>
          </a:p>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primary and key secondary endpoints</a:t>
            </a:r>
          </a:p>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data management and quality control procedures</a:t>
            </a:r>
          </a:p>
          <a:p>
            <a:pPr marL="519113" marR="0" lvl="1" indent="-236538"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schemeClr val="accent3"/>
                </a:solidFill>
                <a:effectLst/>
                <a:uLnTx/>
                <a:uFillTx/>
                <a:latin typeface="Arial" panose="020B0604020202020204" pitchFamily="34" charset="0"/>
                <a:ea typeface="ADLaM Display" panose="02010000000000000000" pitchFamily="2" charset="0"/>
                <a:cs typeface="Arial" panose="020B0604020202020204" pitchFamily="34" charset="0"/>
              </a:rPr>
              <a:t>Including proposed monitoring for recruitment and retention, compliance with study eligibility, protocol procedures, study intervention, adherence to protocol and to interventions, and accuracy and completeness of the data</a:t>
            </a:r>
          </a:p>
        </p:txBody>
      </p:sp>
      <p:sp>
        <p:nvSpPr>
          <p:cNvPr id="2" name="TextBox 1">
            <a:extLst>
              <a:ext uri="{FF2B5EF4-FFF2-40B4-BE49-F238E27FC236}">
                <a16:creationId xmlns:a16="http://schemas.microsoft.com/office/drawing/2014/main" id="{C2B58450-DA7F-80C5-6526-0B079F489D2C}"/>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3" name="TextBox 2">
            <a:extLst>
              <a:ext uri="{FF2B5EF4-FFF2-40B4-BE49-F238E27FC236}">
                <a16:creationId xmlns:a16="http://schemas.microsoft.com/office/drawing/2014/main" id="{E59B55E0-CF49-4F1B-7FED-02669A78B66B}"/>
              </a:ext>
              <a:ext uri="{C183D7F6-B498-43B3-948B-1728B52AA6E4}">
                <adec:decorative xmlns:adec="http://schemas.microsoft.com/office/drawing/2017/decorative" val="1"/>
              </a:ext>
            </a:extLst>
          </p:cNvPr>
          <p:cNvSpPr txBox="1"/>
          <p:nvPr/>
        </p:nvSpPr>
        <p:spPr>
          <a:xfrm>
            <a:off x="10877006" y="6491376"/>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15 of 28</a:t>
            </a:r>
          </a:p>
        </p:txBody>
      </p:sp>
    </p:spTree>
    <p:extLst>
      <p:ext uri="{BB962C8B-B14F-4D97-AF65-F5344CB8AC3E}">
        <p14:creationId xmlns:p14="http://schemas.microsoft.com/office/powerpoint/2010/main" val="4114347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55FA7AFF-5AC1-33F7-24B2-E5AA683B980B}"/>
              </a:ext>
            </a:extLst>
          </p:cNvPr>
          <p:cNvSpPr>
            <a:spLocks noGrp="1"/>
          </p:cNvSpPr>
          <p:nvPr>
            <p:ph type="title"/>
          </p:nvPr>
        </p:nvSpPr>
        <p:spPr>
          <a:xfrm>
            <a:off x="395483" y="326198"/>
            <a:ext cx="8151357" cy="610863"/>
          </a:xfrm>
        </p:spPr>
        <p:txBody>
          <a:bodyPr>
            <a:normAutofit/>
          </a:bodyPr>
          <a:lstStyle/>
          <a:p>
            <a:r>
              <a:rPr lang="en-US" sz="4000" b="0" dirty="0">
                <a:latin typeface="Arial" panose="020B0604020202020204" pitchFamily="34" charset="0"/>
                <a:cs typeface="Arial" panose="020B0604020202020204" pitchFamily="34" charset="0"/>
              </a:rPr>
              <a:t>Board Kick-Off Meeting: 2 of 2</a:t>
            </a:r>
          </a:p>
        </p:txBody>
      </p:sp>
      <p:sp>
        <p:nvSpPr>
          <p:cNvPr id="2" name="Subtitle 2">
            <a:extLst>
              <a:ext uri="{FF2B5EF4-FFF2-40B4-BE49-F238E27FC236}">
                <a16:creationId xmlns:a16="http://schemas.microsoft.com/office/drawing/2014/main" id="{C616528B-8584-A45D-1DE8-43FB8CBFCAED}"/>
              </a:ext>
            </a:extLst>
          </p:cNvPr>
          <p:cNvSpPr txBox="1">
            <a:spLocks/>
          </p:cNvSpPr>
          <p:nvPr/>
        </p:nvSpPr>
        <p:spPr>
          <a:xfrm>
            <a:off x="337087" y="1097642"/>
            <a:ext cx="11517825" cy="5501061"/>
          </a:xfrm>
          <a:prstGeom prst="rect">
            <a:avLst/>
          </a:prstGeom>
          <a:solidFill>
            <a:schemeClr val="tx1"/>
          </a:solidFill>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Decide</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Timeline and contents of reports to be provided to Board</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Information masking policy, if any</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Timeline and route of reporting of expected and unexpected adverse events</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Plan for reportable serious adverse events</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Define who will review SAEs between meetings (e.g., chair only or full Board)</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Board preference for statistical presentations</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Logistical support for Board operations</a:t>
            </a:r>
          </a:p>
          <a:p>
            <a:pPr marL="742950" marR="0" lvl="1" indent="-285750" algn="l" defTabSz="914400" rtl="0" eaLnBrk="1" fontAlgn="auto" latinLnBrk="0" hangingPunct="1">
              <a:lnSpc>
                <a:spcPct val="100000"/>
              </a:lnSpc>
              <a:spcBef>
                <a:spcPts val="3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Regular meeting schedule</a:t>
            </a:r>
          </a:p>
        </p:txBody>
      </p:sp>
      <p:sp>
        <p:nvSpPr>
          <p:cNvPr id="4" name="TextBox 3">
            <a:extLst>
              <a:ext uri="{FF2B5EF4-FFF2-40B4-BE49-F238E27FC236}">
                <a16:creationId xmlns:a16="http://schemas.microsoft.com/office/drawing/2014/main" id="{FE3A25F0-27D2-B0F2-C2D9-1FEBBFB187B9}"/>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5" name="TextBox 4">
            <a:extLst>
              <a:ext uri="{FF2B5EF4-FFF2-40B4-BE49-F238E27FC236}">
                <a16:creationId xmlns:a16="http://schemas.microsoft.com/office/drawing/2014/main" id="{C5F0C628-32D1-9346-9A7E-2F0DB32ADF9E}"/>
              </a:ext>
              <a:ext uri="{C183D7F6-B498-43B3-948B-1728B52AA6E4}">
                <adec:decorative xmlns:adec="http://schemas.microsoft.com/office/drawing/2017/decorative" val="1"/>
              </a:ext>
            </a:extLst>
          </p:cNvPr>
          <p:cNvSpPr txBox="1"/>
          <p:nvPr/>
        </p:nvSpPr>
        <p:spPr>
          <a:xfrm>
            <a:off x="10888260" y="6459263"/>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16 of 28</a:t>
            </a:r>
          </a:p>
        </p:txBody>
      </p:sp>
    </p:spTree>
    <p:extLst>
      <p:ext uri="{BB962C8B-B14F-4D97-AF65-F5344CB8AC3E}">
        <p14:creationId xmlns:p14="http://schemas.microsoft.com/office/powerpoint/2010/main" val="3240932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4365527-0F0B-21B7-F46E-1D4F3D7C7D4F}"/>
              </a:ext>
            </a:extLst>
          </p:cNvPr>
          <p:cNvSpPr>
            <a:spLocks noGrp="1"/>
          </p:cNvSpPr>
          <p:nvPr>
            <p:ph type="title"/>
          </p:nvPr>
        </p:nvSpPr>
        <p:spPr>
          <a:xfrm>
            <a:off x="1" y="0"/>
            <a:ext cx="3158840" cy="6858000"/>
          </a:xfrm>
          <a:solidFill>
            <a:schemeClr val="accent1">
              <a:lumMod val="50000"/>
            </a:schemeClr>
          </a:solidFill>
        </p:spPr>
        <p:txBody>
          <a:bodyPr anchor="ctr">
            <a:normAutofit/>
          </a:bodyPr>
          <a:lstStyle/>
          <a:p>
            <a:pPr marL="223838">
              <a:lnSpc>
                <a:spcPct val="100000"/>
              </a:lnSpc>
            </a:pPr>
            <a:r>
              <a:rPr lang="en-US" sz="4000" b="0" dirty="0">
                <a:solidFill>
                  <a:schemeClr val="tx1"/>
                </a:solidFill>
                <a:latin typeface="Arial" panose="020B0604020202020204" pitchFamily="34" charset="0"/>
                <a:ea typeface="ADLaM Display" panose="02010000000000000000" pitchFamily="2" charset="0"/>
                <a:cs typeface="Arial" panose="020B0604020202020204" pitchFamily="34" charset="0"/>
              </a:rPr>
              <a:t>Data topics to address prior to enrollment</a:t>
            </a:r>
          </a:p>
        </p:txBody>
      </p:sp>
      <p:sp>
        <p:nvSpPr>
          <p:cNvPr id="3" name="TextBox 2">
            <a:extLst>
              <a:ext uri="{FF2B5EF4-FFF2-40B4-BE49-F238E27FC236}">
                <a16:creationId xmlns:a16="http://schemas.microsoft.com/office/drawing/2014/main" id="{C92A9446-E684-6072-A4BE-ABEFC682B751}"/>
              </a:ext>
            </a:extLst>
          </p:cNvPr>
          <p:cNvSpPr txBox="1"/>
          <p:nvPr/>
        </p:nvSpPr>
        <p:spPr>
          <a:xfrm>
            <a:off x="3234267" y="592062"/>
            <a:ext cx="8810977" cy="5386090"/>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Type of information to be included in the DSMB/OSMB report</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Accrual</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Demographics</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Loss to follow-up</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Protocol deviations</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Endpoint documentation/missingness</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Missing case report forms/data</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Adverse events and serious adverse events</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Optional contents: Executive summary; Summary of changes since last Board meeting; Topics of special interest/concern </a:t>
            </a:r>
          </a:p>
        </p:txBody>
      </p:sp>
      <p:sp>
        <p:nvSpPr>
          <p:cNvPr id="5" name="Right Brace 4" descr="shape to combine bullets">
            <a:extLst>
              <a:ext uri="{FF2B5EF4-FFF2-40B4-BE49-F238E27FC236}">
                <a16:creationId xmlns:a16="http://schemas.microsoft.com/office/drawing/2014/main" id="{6007A541-554A-38A4-5376-DD60244AD3F8}"/>
              </a:ext>
            </a:extLst>
          </p:cNvPr>
          <p:cNvSpPr/>
          <p:nvPr/>
        </p:nvSpPr>
        <p:spPr>
          <a:xfrm>
            <a:off x="7775343" y="1294545"/>
            <a:ext cx="633845" cy="1704109"/>
          </a:xfrm>
          <a:prstGeom prst="rightBrace">
            <a:avLst/>
          </a:prstGeom>
          <a:ln w="76200">
            <a:solidFill>
              <a:srgbClr val="FFC000"/>
            </a:solidFill>
          </a:ln>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EF01B022-3B64-3A80-8BEE-0D5CD2572EAC}"/>
              </a:ext>
            </a:extLst>
          </p:cNvPr>
          <p:cNvSpPr txBox="1"/>
          <p:nvPr/>
        </p:nvSpPr>
        <p:spPr>
          <a:xfrm>
            <a:off x="8679536" y="1915766"/>
            <a:ext cx="2376849" cy="461665"/>
          </a:xfrm>
          <a:prstGeom prst="rect">
            <a:avLst/>
          </a:prstGeom>
          <a:noFill/>
          <a:ln w="38100">
            <a:solidFill>
              <a:srgbClr val="FFC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By site &amp; overall</a:t>
            </a:r>
          </a:p>
        </p:txBody>
      </p:sp>
      <p:sp>
        <p:nvSpPr>
          <p:cNvPr id="7" name="TextBox 6">
            <a:extLst>
              <a:ext uri="{FF2B5EF4-FFF2-40B4-BE49-F238E27FC236}">
                <a16:creationId xmlns:a16="http://schemas.microsoft.com/office/drawing/2014/main" id="{FADBA382-DF64-E37B-C1C8-A95CBF555C1E}"/>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Rounded MT Bold" panose="020F0704030504030204" pitchFamily="34" charset="0"/>
                <a:ea typeface="+mn-ea"/>
                <a:cs typeface="+mn-cs"/>
              </a:rPr>
              <a:t>NIDDK</a:t>
            </a:r>
          </a:p>
        </p:txBody>
      </p:sp>
      <p:sp>
        <p:nvSpPr>
          <p:cNvPr id="8" name="TextBox 7">
            <a:extLst>
              <a:ext uri="{FF2B5EF4-FFF2-40B4-BE49-F238E27FC236}">
                <a16:creationId xmlns:a16="http://schemas.microsoft.com/office/drawing/2014/main" id="{742CCEB0-8EC0-0DD7-5B22-41F25B639984}"/>
              </a:ext>
            </a:extLst>
          </p:cNvPr>
          <p:cNvSpPr txBox="1"/>
          <p:nvPr/>
        </p:nvSpPr>
        <p:spPr>
          <a:xfrm>
            <a:off x="11078592" y="6412928"/>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17 of 28</a:t>
            </a:r>
          </a:p>
        </p:txBody>
      </p:sp>
    </p:spTree>
    <p:extLst>
      <p:ext uri="{BB962C8B-B14F-4D97-AF65-F5344CB8AC3E}">
        <p14:creationId xmlns:p14="http://schemas.microsoft.com/office/powerpoint/2010/main" val="1703001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034C9-9B33-255E-A161-7EDEB8BFBA8D}"/>
              </a:ext>
            </a:extLst>
          </p:cNvPr>
          <p:cNvSpPr txBox="1">
            <a:spLocks noGrp="1"/>
          </p:cNvSpPr>
          <p:nvPr>
            <p:ph type="title" idx="4294967295"/>
          </p:nvPr>
        </p:nvSpPr>
        <p:spPr>
          <a:xfrm>
            <a:off x="384465" y="2107831"/>
            <a:ext cx="3832971"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Board Meeting Types &amp; Venue</a:t>
            </a:r>
          </a:p>
        </p:txBody>
      </p:sp>
      <p:sp>
        <p:nvSpPr>
          <p:cNvPr id="10" name="Rectangle 9">
            <a:extLst>
              <a:ext uri="{FF2B5EF4-FFF2-40B4-BE49-F238E27FC236}">
                <a16:creationId xmlns:a16="http://schemas.microsoft.com/office/drawing/2014/main" id="{A994DF10-922A-C56B-76E9-40BBDFED6225}"/>
              </a:ext>
              <a:ext uri="{C183D7F6-B498-43B3-948B-1728B52AA6E4}">
                <adec:decorative xmlns:adec="http://schemas.microsoft.com/office/drawing/2017/decorative" val="1"/>
              </a:ext>
            </a:extLst>
          </p:cNvPr>
          <p:cNvSpPr/>
          <p:nvPr/>
        </p:nvSpPr>
        <p:spPr>
          <a:xfrm>
            <a:off x="4488023" y="615821"/>
            <a:ext cx="5094515" cy="1250302"/>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1" name="Rectangle: Rounded Corners 10">
            <a:extLst>
              <a:ext uri="{FF2B5EF4-FFF2-40B4-BE49-F238E27FC236}">
                <a16:creationId xmlns:a16="http://schemas.microsoft.com/office/drawing/2014/main" id="{A33D5C2C-1949-DF48-0B86-D7B68B2B4B97}"/>
              </a:ext>
            </a:extLst>
          </p:cNvPr>
          <p:cNvSpPr/>
          <p:nvPr/>
        </p:nvSpPr>
        <p:spPr>
          <a:xfrm>
            <a:off x="4758612" y="378490"/>
            <a:ext cx="3676261" cy="475862"/>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badi" panose="020B0604020104020204" pitchFamily="34" charset="0"/>
                <a:ea typeface="ADLaM Display" panose="02010000000000000000" pitchFamily="2" charset="0"/>
                <a:cs typeface="ADLaM Display" panose="02010000000000000000" pitchFamily="2" charset="0"/>
              </a:rPr>
              <a:t>Kick Off</a:t>
            </a:r>
          </a:p>
        </p:txBody>
      </p:sp>
      <p:sp>
        <p:nvSpPr>
          <p:cNvPr id="12" name="TextBox 11">
            <a:extLst>
              <a:ext uri="{FF2B5EF4-FFF2-40B4-BE49-F238E27FC236}">
                <a16:creationId xmlns:a16="http://schemas.microsoft.com/office/drawing/2014/main" id="{372B20C2-D8A5-38F5-9BA5-03F2284F4314}"/>
              </a:ext>
            </a:extLst>
          </p:cNvPr>
          <p:cNvSpPr txBox="1"/>
          <p:nvPr/>
        </p:nvSpPr>
        <p:spPr>
          <a:xfrm>
            <a:off x="4769403" y="942793"/>
            <a:ext cx="4599992" cy="369332"/>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Organizational</a:t>
            </a:r>
          </a:p>
        </p:txBody>
      </p:sp>
      <p:sp>
        <p:nvSpPr>
          <p:cNvPr id="13" name="Rectangle: Rounded Corners 12">
            <a:extLst>
              <a:ext uri="{FF2B5EF4-FFF2-40B4-BE49-F238E27FC236}">
                <a16:creationId xmlns:a16="http://schemas.microsoft.com/office/drawing/2014/main" id="{918474A7-0E9B-3F95-55F6-D217A89BC4D1}"/>
              </a:ext>
              <a:ext uri="{C183D7F6-B498-43B3-948B-1728B52AA6E4}">
                <adec:decorative xmlns:adec="http://schemas.microsoft.com/office/drawing/2017/decorative" val="1"/>
              </a:ext>
            </a:extLst>
          </p:cNvPr>
          <p:cNvSpPr/>
          <p:nvPr/>
        </p:nvSpPr>
        <p:spPr>
          <a:xfrm>
            <a:off x="4760543" y="378490"/>
            <a:ext cx="3677549" cy="475862"/>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pic>
        <p:nvPicPr>
          <p:cNvPr id="4" name="Graphic 3" descr="Online meeting with solid fill">
            <a:extLst>
              <a:ext uri="{FF2B5EF4-FFF2-40B4-BE49-F238E27FC236}">
                <a16:creationId xmlns:a16="http://schemas.microsoft.com/office/drawing/2014/main" id="{6DB21261-19D2-E9D8-556E-6F1B4EFAB72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0658" y="4075157"/>
            <a:ext cx="914400" cy="914400"/>
          </a:xfrm>
          <a:prstGeom prst="rect">
            <a:avLst/>
          </a:prstGeom>
        </p:spPr>
      </p:pic>
      <p:pic>
        <p:nvPicPr>
          <p:cNvPr id="6" name="Graphic 5" descr="Boardroom with solid fill">
            <a:extLst>
              <a:ext uri="{FF2B5EF4-FFF2-40B4-BE49-F238E27FC236}">
                <a16:creationId xmlns:a16="http://schemas.microsoft.com/office/drawing/2014/main" id="{731A3362-1BE8-C0C4-7E2A-6059E8B8F5F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33777" y="3799677"/>
            <a:ext cx="1010540" cy="1393212"/>
          </a:xfrm>
          <a:prstGeom prst="rect">
            <a:avLst/>
          </a:prstGeom>
        </p:spPr>
      </p:pic>
      <p:pic>
        <p:nvPicPr>
          <p:cNvPr id="8" name="Graphic 7" descr="Email with solid fill">
            <a:extLst>
              <a:ext uri="{FF2B5EF4-FFF2-40B4-BE49-F238E27FC236}">
                <a16:creationId xmlns:a16="http://schemas.microsoft.com/office/drawing/2014/main" id="{1A9D3FA7-8204-C52F-1C54-58505DC2F8C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03036" y="4038083"/>
            <a:ext cx="789709" cy="789709"/>
          </a:xfrm>
          <a:prstGeom prst="rect">
            <a:avLst/>
          </a:prstGeom>
        </p:spPr>
      </p:pic>
      <p:sp>
        <p:nvSpPr>
          <p:cNvPr id="3" name="Rectangle 2">
            <a:extLst>
              <a:ext uri="{FF2B5EF4-FFF2-40B4-BE49-F238E27FC236}">
                <a16:creationId xmlns:a16="http://schemas.microsoft.com/office/drawing/2014/main" id="{3C673949-E886-42E2-D24F-CA85F65495EA}"/>
              </a:ext>
              <a:ext uri="{C183D7F6-B498-43B3-948B-1728B52AA6E4}">
                <adec:decorative xmlns:adec="http://schemas.microsoft.com/office/drawing/2017/decorative" val="1"/>
              </a:ext>
            </a:extLst>
          </p:cNvPr>
          <p:cNvSpPr/>
          <p:nvPr/>
        </p:nvSpPr>
        <p:spPr>
          <a:xfrm>
            <a:off x="4516244" y="2393822"/>
            <a:ext cx="5094515" cy="1250302"/>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5" name="Rectangle: Rounded Corners 4">
            <a:extLst>
              <a:ext uri="{FF2B5EF4-FFF2-40B4-BE49-F238E27FC236}">
                <a16:creationId xmlns:a16="http://schemas.microsoft.com/office/drawing/2014/main" id="{34B874E9-8BBF-76B7-9B23-4C891A841FB4}"/>
              </a:ext>
            </a:extLst>
          </p:cNvPr>
          <p:cNvSpPr/>
          <p:nvPr/>
        </p:nvSpPr>
        <p:spPr>
          <a:xfrm>
            <a:off x="4809411" y="2156491"/>
            <a:ext cx="3676261" cy="475862"/>
          </a:xfrm>
          <a:prstGeom prst="roundRect">
            <a:avLst/>
          </a:prstGeom>
          <a:solidFill>
            <a:srgbClr val="CC66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badi" panose="020B0604020104020204" pitchFamily="34" charset="0"/>
                <a:ea typeface="ADLaM Display" panose="02010000000000000000" pitchFamily="2" charset="0"/>
                <a:cs typeface="ADLaM Display" panose="02010000000000000000" pitchFamily="2" charset="0"/>
              </a:rPr>
              <a:t>Regular</a:t>
            </a:r>
          </a:p>
        </p:txBody>
      </p:sp>
      <p:sp>
        <p:nvSpPr>
          <p:cNvPr id="7" name="TextBox 6">
            <a:extLst>
              <a:ext uri="{FF2B5EF4-FFF2-40B4-BE49-F238E27FC236}">
                <a16:creationId xmlns:a16="http://schemas.microsoft.com/office/drawing/2014/main" id="{FD0D8D57-C479-0CF3-0C31-26617BC3584D}"/>
              </a:ext>
            </a:extLst>
          </p:cNvPr>
          <p:cNvSpPr txBox="1"/>
          <p:nvPr/>
        </p:nvSpPr>
        <p:spPr>
          <a:xfrm>
            <a:off x="4797624" y="2771269"/>
            <a:ext cx="4599992" cy="369332"/>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Semi-annual monitoring</a:t>
            </a:r>
          </a:p>
        </p:txBody>
      </p:sp>
      <p:sp>
        <p:nvSpPr>
          <p:cNvPr id="15" name="Rectangle 14">
            <a:extLst>
              <a:ext uri="{FF2B5EF4-FFF2-40B4-BE49-F238E27FC236}">
                <a16:creationId xmlns:a16="http://schemas.microsoft.com/office/drawing/2014/main" id="{9C319587-56AB-7105-B325-5BDB7A8B2D41}"/>
              </a:ext>
              <a:ext uri="{C183D7F6-B498-43B3-948B-1728B52AA6E4}">
                <adec:decorative xmlns:adec="http://schemas.microsoft.com/office/drawing/2017/decorative" val="1"/>
              </a:ext>
            </a:extLst>
          </p:cNvPr>
          <p:cNvSpPr/>
          <p:nvPr/>
        </p:nvSpPr>
        <p:spPr>
          <a:xfrm>
            <a:off x="4516244" y="4188759"/>
            <a:ext cx="5094515" cy="2022909"/>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6" name="Rectangle: Rounded Corners 15">
            <a:extLst>
              <a:ext uri="{FF2B5EF4-FFF2-40B4-BE49-F238E27FC236}">
                <a16:creationId xmlns:a16="http://schemas.microsoft.com/office/drawing/2014/main" id="{B9D586AB-9606-430C-ADEA-8EC9EDD869CF}"/>
              </a:ext>
            </a:extLst>
          </p:cNvPr>
          <p:cNvSpPr/>
          <p:nvPr/>
        </p:nvSpPr>
        <p:spPr>
          <a:xfrm>
            <a:off x="4820700" y="3951429"/>
            <a:ext cx="3676261" cy="475862"/>
          </a:xfrm>
          <a:prstGeom prst="roundRect">
            <a:avLst/>
          </a:prstGeom>
          <a:solidFill>
            <a:schemeClr val="tx1">
              <a:lumMod val="6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C1C1C"/>
                </a:solidFill>
                <a:effectLst/>
                <a:uLnTx/>
                <a:uFillTx/>
                <a:latin typeface="Abadi" panose="020B0604020104020204" pitchFamily="34" charset="0"/>
                <a:ea typeface="ADLaM Display" panose="02010000000000000000" pitchFamily="2" charset="0"/>
                <a:cs typeface="ADLaM Display" panose="02010000000000000000" pitchFamily="2" charset="0"/>
              </a:rPr>
              <a:t>Ad hoc</a:t>
            </a:r>
          </a:p>
        </p:txBody>
      </p:sp>
      <p:sp>
        <p:nvSpPr>
          <p:cNvPr id="17" name="TextBox 16">
            <a:extLst>
              <a:ext uri="{FF2B5EF4-FFF2-40B4-BE49-F238E27FC236}">
                <a16:creationId xmlns:a16="http://schemas.microsoft.com/office/drawing/2014/main" id="{0971A221-A881-B735-6231-7EEAF872BDA9}"/>
              </a:ext>
            </a:extLst>
          </p:cNvPr>
          <p:cNvSpPr txBox="1"/>
          <p:nvPr/>
        </p:nvSpPr>
        <p:spPr>
          <a:xfrm>
            <a:off x="4809411" y="4592459"/>
            <a:ext cx="4599992" cy="646331"/>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Prespecified event based </a:t>
            </a:r>
          </a:p>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Unanticipated events</a:t>
            </a:r>
          </a:p>
        </p:txBody>
      </p:sp>
      <p:sp>
        <p:nvSpPr>
          <p:cNvPr id="9" name="TextBox 8">
            <a:extLst>
              <a:ext uri="{FF2B5EF4-FFF2-40B4-BE49-F238E27FC236}">
                <a16:creationId xmlns:a16="http://schemas.microsoft.com/office/drawing/2014/main" id="{DC9213E0-656D-2EFF-0D9C-E918E72E76D7}"/>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18" name="Arrow: Right 17" descr="arrow">
            <a:extLst>
              <a:ext uri="{FF2B5EF4-FFF2-40B4-BE49-F238E27FC236}">
                <a16:creationId xmlns:a16="http://schemas.microsoft.com/office/drawing/2014/main" id="{656E73C1-FCAB-A4F2-486C-F69BF9B239A5}"/>
              </a:ext>
            </a:extLst>
          </p:cNvPr>
          <p:cNvSpPr/>
          <p:nvPr/>
        </p:nvSpPr>
        <p:spPr>
          <a:xfrm>
            <a:off x="3689975" y="2714891"/>
            <a:ext cx="790133" cy="42571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66E0132B-5229-F418-F548-157E5E2A88B8}"/>
              </a:ext>
            </a:extLst>
          </p:cNvPr>
          <p:cNvSpPr txBox="1"/>
          <p:nvPr/>
        </p:nvSpPr>
        <p:spPr>
          <a:xfrm>
            <a:off x="11046340" y="6503324"/>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18 of 28</a:t>
            </a:r>
          </a:p>
        </p:txBody>
      </p:sp>
    </p:spTree>
    <p:extLst>
      <p:ext uri="{BB962C8B-B14F-4D97-AF65-F5344CB8AC3E}">
        <p14:creationId xmlns:p14="http://schemas.microsoft.com/office/powerpoint/2010/main" val="42927650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1AFB6-71FB-7584-2E6D-730B782ADF56}"/>
              </a:ext>
            </a:extLst>
          </p:cNvPr>
          <p:cNvSpPr txBox="1">
            <a:spLocks noGrp="1"/>
          </p:cNvSpPr>
          <p:nvPr>
            <p:ph type="title" idx="4294967295"/>
          </p:nvPr>
        </p:nvSpPr>
        <p:spPr>
          <a:xfrm>
            <a:off x="410452" y="351798"/>
            <a:ext cx="8246140"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Regular Semi-Annual Meetings </a:t>
            </a:r>
          </a:p>
        </p:txBody>
      </p:sp>
      <p:sp>
        <p:nvSpPr>
          <p:cNvPr id="3" name="TextBox 2">
            <a:extLst>
              <a:ext uri="{FF2B5EF4-FFF2-40B4-BE49-F238E27FC236}">
                <a16:creationId xmlns:a16="http://schemas.microsoft.com/office/drawing/2014/main" id="{799CF8BC-9AA6-AE8B-80C8-55D1D2122161}"/>
              </a:ext>
            </a:extLst>
          </p:cNvPr>
          <p:cNvSpPr txBox="1"/>
          <p:nvPr/>
        </p:nvSpPr>
        <p:spPr>
          <a:xfrm>
            <a:off x="0" y="1258705"/>
            <a:ext cx="12045244" cy="4708981"/>
          </a:xfrm>
          <a:prstGeom prst="rect">
            <a:avLst/>
          </a:prstGeom>
          <a:solidFill>
            <a:schemeClr val="tx1"/>
          </a:solidFill>
        </p:spPr>
        <p:txBody>
          <a:bodyPr wrap="square" rtlCol="0">
            <a:spAutoFit/>
          </a:bodyPr>
          <a:lstStyle/>
          <a:p>
            <a:pPr marL="914400" marR="0" lvl="1"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Executive Session 1 or pre-meeting discussion between NIDDK and Chair</a:t>
            </a:r>
          </a:p>
          <a:p>
            <a:pPr marL="1371600" marR="0" lvl="2"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Identification of Board’s key points of focus for upcoming open session, e.g., study status, conduct, safety, and, if appropriate, efficacy</a:t>
            </a:r>
          </a:p>
          <a:p>
            <a:pPr marL="914400" marR="0" lvl="1"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Open Session 1: Information sharing between study investigators and the Board</a:t>
            </a:r>
          </a:p>
          <a:p>
            <a:pPr marL="914400" marR="0" lvl="1"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Closed Session: Unmasked data report review, if applicable</a:t>
            </a:r>
          </a:p>
          <a:p>
            <a:pPr marL="914400" marR="0" lvl="1"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Executive Session 2</a:t>
            </a:r>
          </a:p>
          <a:p>
            <a:pPr marL="1371600" marR="0" lvl="2" indent="-4572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Board discussion, assessment, and recommendations based on reports and presentation (study status, conduct, and safety (and efficacy, if appropriate)</a:t>
            </a:r>
          </a:p>
          <a:p>
            <a:pPr marL="914400" lvl="1" indent="-457200">
              <a:spcBef>
                <a:spcPts val="600"/>
              </a:spcBef>
              <a:spcAft>
                <a:spcPts val="600"/>
              </a:spcAft>
              <a:buFont typeface="Arial" panose="020B0604020202020204" pitchFamily="34" charset="0"/>
              <a:buChar char="•"/>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Open </a:t>
            </a:r>
            <a:r>
              <a:rPr lang="en-US" sz="2400" dirty="0">
                <a:solidFill>
                  <a:srgbClr val="000000"/>
                </a:solidFill>
                <a:latin typeface="Arial" panose="020B0604020202020204" pitchFamily="34" charset="0"/>
                <a:ea typeface="ADLaM Display" panose="02010000000000000000" pitchFamily="2" charset="0"/>
                <a:cs typeface="Arial" panose="020B0604020202020204" pitchFamily="34" charset="0"/>
              </a:rPr>
              <a:t>Session</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 2</a:t>
            </a:r>
            <a:r>
              <a:rPr lang="en-US" sz="2400" dirty="0">
                <a:solidFill>
                  <a:srgbClr val="000000"/>
                </a:solidFill>
                <a:latin typeface="Arial" panose="020B0604020202020204" pitchFamily="34" charset="0"/>
                <a:ea typeface="ADLaM Display" panose="02010000000000000000" pitchFamily="2" charset="0"/>
                <a:cs typeface="Arial" panose="020B0604020202020204" pitchFamily="34" charset="0"/>
              </a:rPr>
              <a:t> (Optional)</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 Brief Board summary of assessment and recommendations </a:t>
            </a:r>
          </a:p>
        </p:txBody>
      </p:sp>
      <p:sp>
        <p:nvSpPr>
          <p:cNvPr id="5" name="TextBox 4">
            <a:extLst>
              <a:ext uri="{FF2B5EF4-FFF2-40B4-BE49-F238E27FC236}">
                <a16:creationId xmlns:a16="http://schemas.microsoft.com/office/drawing/2014/main" id="{2F7895CA-43CC-7A6C-DF5C-D1D4CDCCBF46}"/>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6" name="TextBox 5">
            <a:extLst>
              <a:ext uri="{FF2B5EF4-FFF2-40B4-BE49-F238E27FC236}">
                <a16:creationId xmlns:a16="http://schemas.microsoft.com/office/drawing/2014/main" id="{94FA179B-0926-65E6-9FAF-E1669F06D1F5}"/>
              </a:ext>
            </a:extLst>
          </p:cNvPr>
          <p:cNvSpPr txBox="1"/>
          <p:nvPr/>
        </p:nvSpPr>
        <p:spPr>
          <a:xfrm>
            <a:off x="11078592" y="6520650"/>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19 of 28</a:t>
            </a:r>
          </a:p>
        </p:txBody>
      </p:sp>
    </p:spTree>
    <p:extLst>
      <p:ext uri="{BB962C8B-B14F-4D97-AF65-F5344CB8AC3E}">
        <p14:creationId xmlns:p14="http://schemas.microsoft.com/office/powerpoint/2010/main" val="270790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54756-A790-C845-A85F-35391529E591}"/>
              </a:ext>
            </a:extLst>
          </p:cNvPr>
          <p:cNvSpPr>
            <a:spLocks noGrp="1"/>
          </p:cNvSpPr>
          <p:nvPr>
            <p:ph type="title"/>
          </p:nvPr>
        </p:nvSpPr>
        <p:spPr>
          <a:xfrm>
            <a:off x="964023" y="879063"/>
            <a:ext cx="4941477" cy="610863"/>
          </a:xfrm>
        </p:spPr>
        <p:txBody>
          <a:bodyPr>
            <a:normAutofit/>
          </a:bodyPr>
          <a:lstStyle/>
          <a:p>
            <a:r>
              <a:rPr lang="en-US" sz="4000" b="0" dirty="0">
                <a:latin typeface="Arial" panose="020B0604020202020204" pitchFamily="34" charset="0"/>
                <a:cs typeface="Arial" panose="020B0604020202020204" pitchFamily="34" charset="0"/>
              </a:rPr>
              <a:t>Agenda</a:t>
            </a:r>
          </a:p>
        </p:txBody>
      </p:sp>
      <p:sp>
        <p:nvSpPr>
          <p:cNvPr id="4" name="Text Placeholder 3">
            <a:extLst>
              <a:ext uri="{FF2B5EF4-FFF2-40B4-BE49-F238E27FC236}">
                <a16:creationId xmlns:a16="http://schemas.microsoft.com/office/drawing/2014/main" id="{C7EC6698-132B-1143-A2A9-00A97D9572D8}"/>
              </a:ext>
            </a:extLst>
          </p:cNvPr>
          <p:cNvSpPr>
            <a:spLocks noGrp="1"/>
          </p:cNvSpPr>
          <p:nvPr>
            <p:ph type="body" sz="quarter" idx="14"/>
          </p:nvPr>
        </p:nvSpPr>
        <p:spPr>
          <a:xfrm>
            <a:off x="952499" y="2209800"/>
            <a:ext cx="5345663" cy="439728"/>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1. Introduction to DSMB and OSMB</a:t>
            </a:r>
          </a:p>
        </p:txBody>
      </p:sp>
      <p:sp>
        <p:nvSpPr>
          <p:cNvPr id="6" name="Text Placeholder 5">
            <a:extLst>
              <a:ext uri="{FF2B5EF4-FFF2-40B4-BE49-F238E27FC236}">
                <a16:creationId xmlns:a16="http://schemas.microsoft.com/office/drawing/2014/main" id="{C0015C52-08ED-464E-B7E8-24892D9C1319}"/>
              </a:ext>
            </a:extLst>
          </p:cNvPr>
          <p:cNvSpPr>
            <a:spLocks noGrp="1"/>
          </p:cNvSpPr>
          <p:nvPr>
            <p:ph type="body" sz="quarter" idx="16"/>
          </p:nvPr>
        </p:nvSpPr>
        <p:spPr>
          <a:xfrm>
            <a:off x="947057" y="2593092"/>
            <a:ext cx="4421933" cy="274689"/>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2. Responsibilities and Charter</a:t>
            </a:r>
          </a:p>
        </p:txBody>
      </p:sp>
      <p:sp>
        <p:nvSpPr>
          <p:cNvPr id="8" name="Text Placeholder 7">
            <a:extLst>
              <a:ext uri="{FF2B5EF4-FFF2-40B4-BE49-F238E27FC236}">
                <a16:creationId xmlns:a16="http://schemas.microsoft.com/office/drawing/2014/main" id="{B32B0C1D-C221-7C47-B7D6-77E7BDB41749}"/>
              </a:ext>
            </a:extLst>
          </p:cNvPr>
          <p:cNvSpPr>
            <a:spLocks noGrp="1"/>
          </p:cNvSpPr>
          <p:nvPr>
            <p:ph type="body" sz="quarter" idx="20"/>
          </p:nvPr>
        </p:nvSpPr>
        <p:spPr>
          <a:xfrm>
            <a:off x="947057" y="2954215"/>
            <a:ext cx="6695521" cy="1740877"/>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3. Meeting Types</a:t>
            </a:r>
          </a:p>
        </p:txBody>
      </p:sp>
      <p:sp>
        <p:nvSpPr>
          <p:cNvPr id="10" name="Text Placeholder 9">
            <a:extLst>
              <a:ext uri="{FF2B5EF4-FFF2-40B4-BE49-F238E27FC236}">
                <a16:creationId xmlns:a16="http://schemas.microsoft.com/office/drawing/2014/main" id="{69BD3932-D1D0-1045-BD96-8B26F11B8515}"/>
              </a:ext>
            </a:extLst>
          </p:cNvPr>
          <p:cNvSpPr>
            <a:spLocks noGrp="1"/>
          </p:cNvSpPr>
          <p:nvPr>
            <p:ph type="body" sz="quarter" idx="22"/>
          </p:nvPr>
        </p:nvSpPr>
        <p:spPr>
          <a:xfrm>
            <a:off x="947056" y="3332239"/>
            <a:ext cx="6648995" cy="274689"/>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4. Interim Analysis, Halting, and Unblinding</a:t>
            </a:r>
          </a:p>
        </p:txBody>
      </p:sp>
      <p:sp>
        <p:nvSpPr>
          <p:cNvPr id="12" name="Text Placeholder 11">
            <a:extLst>
              <a:ext uri="{FF2B5EF4-FFF2-40B4-BE49-F238E27FC236}">
                <a16:creationId xmlns:a16="http://schemas.microsoft.com/office/drawing/2014/main" id="{B115086E-2AC3-4F4D-8F85-104CFA64FECF}"/>
              </a:ext>
            </a:extLst>
          </p:cNvPr>
          <p:cNvSpPr>
            <a:spLocks noGrp="1"/>
          </p:cNvSpPr>
          <p:nvPr>
            <p:ph type="body" sz="quarter" idx="24"/>
          </p:nvPr>
        </p:nvSpPr>
        <p:spPr>
          <a:xfrm>
            <a:off x="947056" y="3690041"/>
            <a:ext cx="5061857" cy="340351"/>
          </a:xfrm>
        </p:spPr>
        <p:txBody>
          <a:bodyPr/>
          <a:lstStyle/>
          <a:p>
            <a:r>
              <a:rPr lang="en-US" sz="2400" dirty="0">
                <a:solidFill>
                  <a:schemeClr val="accent3">
                    <a:lumMod val="75000"/>
                  </a:schemeClr>
                </a:solidFill>
                <a:latin typeface="Arial" panose="020B0604020202020204" pitchFamily="34" charset="0"/>
                <a:cs typeface="Arial" panose="020B0604020202020204" pitchFamily="34" charset="0"/>
              </a:rPr>
              <a:t>5. Resources and Knowledge Check</a:t>
            </a:r>
          </a:p>
        </p:txBody>
      </p:sp>
      <p:sp>
        <p:nvSpPr>
          <p:cNvPr id="25" name="Rectangle 24">
            <a:extLst>
              <a:ext uri="{FF2B5EF4-FFF2-40B4-BE49-F238E27FC236}">
                <a16:creationId xmlns:a16="http://schemas.microsoft.com/office/drawing/2014/main" id="{7C2CADAB-7566-E3FC-AE8A-74BEAF176F6C}"/>
              </a:ext>
              <a:ext uri="{C183D7F6-B498-43B3-948B-1728B52AA6E4}">
                <adec:decorative xmlns:adec="http://schemas.microsoft.com/office/drawing/2017/decorative" val="1"/>
              </a:ext>
            </a:extLst>
          </p:cNvPr>
          <p:cNvSpPr/>
          <p:nvPr/>
        </p:nvSpPr>
        <p:spPr>
          <a:xfrm>
            <a:off x="6096000" y="4112778"/>
            <a:ext cx="2672832" cy="36570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6" name="Rectangle 25">
            <a:extLst>
              <a:ext uri="{FF2B5EF4-FFF2-40B4-BE49-F238E27FC236}">
                <a16:creationId xmlns:a16="http://schemas.microsoft.com/office/drawing/2014/main" id="{0714F1B9-C613-62AC-20A8-396968AC53F7}"/>
              </a:ext>
              <a:ext uri="{C183D7F6-B498-43B3-948B-1728B52AA6E4}">
                <adec:decorative xmlns:adec="http://schemas.microsoft.com/office/drawing/2017/decorative" val="1"/>
              </a:ext>
            </a:extLst>
          </p:cNvPr>
          <p:cNvSpPr/>
          <p:nvPr/>
        </p:nvSpPr>
        <p:spPr>
          <a:xfrm>
            <a:off x="3477984" y="1755705"/>
            <a:ext cx="2672832" cy="36570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27" name="Rectangle 26">
            <a:extLst>
              <a:ext uri="{FF2B5EF4-FFF2-40B4-BE49-F238E27FC236}">
                <a16:creationId xmlns:a16="http://schemas.microsoft.com/office/drawing/2014/main" id="{EE8281CF-7815-BD00-07A2-C264ECB00484}"/>
              </a:ext>
              <a:ext uri="{C183D7F6-B498-43B3-948B-1728B52AA6E4}">
                <adec:decorative xmlns:adec="http://schemas.microsoft.com/office/drawing/2017/decorative" val="1"/>
              </a:ext>
            </a:extLst>
          </p:cNvPr>
          <p:cNvSpPr/>
          <p:nvPr/>
        </p:nvSpPr>
        <p:spPr>
          <a:xfrm>
            <a:off x="3625330" y="4071386"/>
            <a:ext cx="2672832" cy="365703"/>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062DC16A-A2B3-9700-17ED-5EAD69790D45}"/>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5" name="TextBox 4">
            <a:extLst>
              <a:ext uri="{FF2B5EF4-FFF2-40B4-BE49-F238E27FC236}">
                <a16:creationId xmlns:a16="http://schemas.microsoft.com/office/drawing/2014/main" id="{BF87BBD9-2CE1-B2A4-3F83-B92F858536FB}"/>
              </a:ext>
            </a:extLst>
          </p:cNvPr>
          <p:cNvSpPr txBox="1"/>
          <p:nvPr/>
        </p:nvSpPr>
        <p:spPr>
          <a:xfrm>
            <a:off x="11216188" y="6520650"/>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 of 28</a:t>
            </a:r>
          </a:p>
        </p:txBody>
      </p:sp>
    </p:spTree>
    <p:extLst>
      <p:ext uri="{BB962C8B-B14F-4D97-AF65-F5344CB8AC3E}">
        <p14:creationId xmlns:p14="http://schemas.microsoft.com/office/powerpoint/2010/main" val="289860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7410ED26-AC03-667E-2102-AAC37B61C659}"/>
              </a:ext>
            </a:extLst>
          </p:cNvPr>
          <p:cNvSpPr>
            <a:spLocks noGrp="1"/>
          </p:cNvSpPr>
          <p:nvPr>
            <p:ph type="title"/>
          </p:nvPr>
        </p:nvSpPr>
        <p:spPr>
          <a:xfrm>
            <a:off x="1" y="0"/>
            <a:ext cx="2844799" cy="6858000"/>
          </a:xfrm>
          <a:solidFill>
            <a:schemeClr val="accent1">
              <a:lumMod val="50000"/>
            </a:schemeClr>
          </a:solidFill>
        </p:spPr>
        <p:txBody>
          <a:bodyPr anchor="ctr">
            <a:normAutofit/>
          </a:bodyPr>
          <a:lstStyle/>
          <a:p>
            <a:pPr marL="223838">
              <a:lnSpc>
                <a:spcPct val="100000"/>
              </a:lnSpc>
            </a:pPr>
            <a:r>
              <a:rPr lang="en-US" sz="3600" b="0" dirty="0">
                <a:solidFill>
                  <a:schemeClr val="tx1"/>
                </a:solidFill>
                <a:latin typeface="Arial" panose="020B0604020202020204" pitchFamily="34" charset="0"/>
                <a:cs typeface="Arial" panose="020B0604020202020204" pitchFamily="34" charset="0"/>
              </a:rPr>
              <a:t>Outcome of</a:t>
            </a:r>
            <a:br>
              <a:rPr lang="en-US" sz="3600" b="0" dirty="0">
                <a:solidFill>
                  <a:schemeClr val="tx1"/>
                </a:solidFill>
                <a:latin typeface="Arial" panose="020B0604020202020204" pitchFamily="34" charset="0"/>
                <a:cs typeface="Arial" panose="020B0604020202020204" pitchFamily="34" charset="0"/>
              </a:rPr>
            </a:br>
            <a:r>
              <a:rPr lang="en-US" sz="3600" b="0" dirty="0">
                <a:solidFill>
                  <a:schemeClr val="tx1"/>
                </a:solidFill>
                <a:latin typeface="Arial" panose="020B0604020202020204" pitchFamily="34" charset="0"/>
                <a:cs typeface="Arial" panose="020B0604020202020204" pitchFamily="34" charset="0"/>
              </a:rPr>
              <a:t>Regular</a:t>
            </a:r>
            <a:br>
              <a:rPr lang="en-US" sz="3600" b="0" dirty="0">
                <a:solidFill>
                  <a:schemeClr val="tx1"/>
                </a:solidFill>
                <a:latin typeface="Arial" panose="020B0604020202020204" pitchFamily="34" charset="0"/>
                <a:cs typeface="Arial" panose="020B0604020202020204" pitchFamily="34" charset="0"/>
              </a:rPr>
            </a:br>
            <a:r>
              <a:rPr lang="en-US" sz="3600" b="0" dirty="0">
                <a:solidFill>
                  <a:schemeClr val="tx1"/>
                </a:solidFill>
                <a:latin typeface="Arial" panose="020B0604020202020204" pitchFamily="34" charset="0"/>
                <a:cs typeface="Arial" panose="020B0604020202020204" pitchFamily="34" charset="0"/>
              </a:rPr>
              <a:t>Meetings</a:t>
            </a:r>
          </a:p>
        </p:txBody>
      </p:sp>
      <p:sp>
        <p:nvSpPr>
          <p:cNvPr id="3" name="TextBox 2">
            <a:extLst>
              <a:ext uri="{FF2B5EF4-FFF2-40B4-BE49-F238E27FC236}">
                <a16:creationId xmlns:a16="http://schemas.microsoft.com/office/drawing/2014/main" id="{937678AD-9E34-CDB6-E834-7CE3E496BEE0}"/>
              </a:ext>
            </a:extLst>
          </p:cNvPr>
          <p:cNvSpPr txBox="1"/>
          <p:nvPr/>
        </p:nvSpPr>
        <p:spPr>
          <a:xfrm>
            <a:off x="2844800" y="424331"/>
            <a:ext cx="9347200" cy="6601807"/>
          </a:xfrm>
          <a:prstGeom prst="rect">
            <a:avLst/>
          </a:prstGeom>
          <a:solidFill>
            <a:schemeClr val="tx1"/>
          </a:solidFill>
        </p:spPr>
        <p:txBody>
          <a:bodyPr wrap="square" rtlCol="0">
            <a:spAutoFit/>
          </a:bodyPr>
          <a:lstStyle/>
          <a:p>
            <a:pPr marL="168275" marR="0" lvl="0" indent="-168275"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At a minimum: </a:t>
            </a:r>
          </a:p>
          <a:p>
            <a:pPr marL="522288" marR="0" lvl="1" indent="-185738"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Address administrative issues</a:t>
            </a:r>
          </a:p>
          <a:p>
            <a:pPr marL="522288" marR="0" lvl="1" indent="-185738"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Review ongoing safety and interim data</a:t>
            </a:r>
          </a:p>
          <a:p>
            <a:pPr marL="522288" marR="0" lvl="1" indent="-185738"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Provide current Board recommendations</a:t>
            </a:r>
          </a:p>
          <a:p>
            <a:pPr marL="801688" marR="0" lvl="2" indent="-223838"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Including whether a study should be continued, discontinued, or modified</a:t>
            </a:r>
          </a:p>
          <a:p>
            <a:pPr marL="168275" marR="0" lvl="0" indent="-168275"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Meeting summary is provided to the Board for edits/modifications</a:t>
            </a: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t>
            </a: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endParaRPr>
          </a:p>
          <a:p>
            <a:pPr marL="522288" marR="0" lvl="1" indent="-185738"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Chair may sign the final document indicating Board endorsement</a:t>
            </a:r>
          </a:p>
          <a:p>
            <a:pPr marL="522288" marR="0" lvl="1" indent="-185738"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NIDDK Program Official may append a letter containing guidance from NIDDK (Cooperative agreements, e.g., U01)</a:t>
            </a:r>
          </a:p>
          <a:p>
            <a:pPr marL="233363" marR="0" lvl="1" indent="-168275"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NIDDK has final authority over study decisions and rarely exercises the authority to override </a:t>
            </a:r>
            <a:r>
              <a:rPr lang="en-US" sz="2400" dirty="0">
                <a:solidFill>
                  <a:srgbClr val="000000"/>
                </a:solidFill>
                <a:latin typeface="Arial" panose="020B0604020202020204" pitchFamily="34" charset="0"/>
                <a:ea typeface="ADLaM Display" panose="020F0502020204030204" pitchFamily="2" charset="0"/>
                <a:cs typeface="Arial" panose="020B0604020202020204" pitchFamily="34" charset="0"/>
              </a:rPr>
              <a:t>DSMB</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 recommendations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endParaRPr>
          </a:p>
        </p:txBody>
      </p:sp>
      <p:sp>
        <p:nvSpPr>
          <p:cNvPr id="5" name="TextBox 4">
            <a:extLst>
              <a:ext uri="{FF2B5EF4-FFF2-40B4-BE49-F238E27FC236}">
                <a16:creationId xmlns:a16="http://schemas.microsoft.com/office/drawing/2014/main" id="{E7A2688F-E4E9-5C43-0E7E-8D33FDBB599F}"/>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Rounded MT Bold" panose="020F0704030504030204" pitchFamily="34" charset="0"/>
                <a:ea typeface="+mn-ea"/>
                <a:cs typeface="+mn-cs"/>
              </a:rPr>
              <a:t>NIDDK</a:t>
            </a:r>
          </a:p>
        </p:txBody>
      </p:sp>
      <p:sp>
        <p:nvSpPr>
          <p:cNvPr id="6" name="TextBox 5">
            <a:extLst>
              <a:ext uri="{FF2B5EF4-FFF2-40B4-BE49-F238E27FC236}">
                <a16:creationId xmlns:a16="http://schemas.microsoft.com/office/drawing/2014/main" id="{AACFEB5C-711A-0F9E-19FE-EC0FD55AF366}"/>
              </a:ext>
              <a:ext uri="{C183D7F6-B498-43B3-948B-1728B52AA6E4}">
                <adec:decorative xmlns:adec="http://schemas.microsoft.com/office/drawing/2017/decorative" val="1"/>
              </a:ext>
            </a:extLst>
          </p:cNvPr>
          <p:cNvSpPr txBox="1"/>
          <p:nvPr/>
        </p:nvSpPr>
        <p:spPr>
          <a:xfrm>
            <a:off x="11131006" y="6485785"/>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20 of 28</a:t>
            </a:r>
          </a:p>
        </p:txBody>
      </p:sp>
      <p:sp>
        <p:nvSpPr>
          <p:cNvPr id="7" name="TextBox 6">
            <a:extLst>
              <a:ext uri="{FF2B5EF4-FFF2-40B4-BE49-F238E27FC236}">
                <a16:creationId xmlns:a16="http://schemas.microsoft.com/office/drawing/2014/main" id="{0D6B8322-E117-F5CC-3C0E-58E69B2048FB}"/>
              </a:ext>
            </a:extLst>
          </p:cNvPr>
          <p:cNvSpPr txBox="1"/>
          <p:nvPr/>
        </p:nvSpPr>
        <p:spPr>
          <a:xfrm>
            <a:off x="2844800" y="6487493"/>
            <a:ext cx="8462960" cy="338554"/>
          </a:xfrm>
          <a:prstGeom prst="rect">
            <a:avLst/>
          </a:prstGeom>
          <a:noFill/>
        </p:spPr>
        <p:txBody>
          <a:bodyPr wrap="square" rtlCol="0">
            <a:spAutoFit/>
          </a:bodyPr>
          <a:lstStyle/>
          <a:p>
            <a:r>
              <a:rPr lang="en-US" sz="1600" dirty="0">
                <a:solidFill>
                  <a:schemeClr val="accent3"/>
                </a:solidFill>
              </a:rPr>
              <a:t>*For NIDDK established DSMB/OSMB, NIDDK program staff will generate the meeting summary</a:t>
            </a:r>
          </a:p>
        </p:txBody>
      </p:sp>
    </p:spTree>
    <p:extLst>
      <p:ext uri="{BB962C8B-B14F-4D97-AF65-F5344CB8AC3E}">
        <p14:creationId xmlns:p14="http://schemas.microsoft.com/office/powerpoint/2010/main" val="1786305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E7D0522-5003-BD3B-3753-E9C598269B01}"/>
              </a:ext>
              <a:ext uri="{C183D7F6-B498-43B3-948B-1728B52AA6E4}">
                <adec:decorative xmlns:adec="http://schemas.microsoft.com/office/drawing/2017/decorative" val="1"/>
              </a:ext>
            </a:extLst>
          </p:cNvPr>
          <p:cNvSpPr/>
          <p:nvPr/>
        </p:nvSpPr>
        <p:spPr>
          <a:xfrm>
            <a:off x="4286865" y="3873910"/>
            <a:ext cx="5555225" cy="2548548"/>
          </a:xfrm>
          <a:prstGeom prst="rect">
            <a:avLst/>
          </a:prstGeom>
          <a:solidFill>
            <a:srgbClr val="A9D4DB">
              <a:alpha val="3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9034C9-9B33-255E-A161-7EDEB8BFBA8D}"/>
              </a:ext>
            </a:extLst>
          </p:cNvPr>
          <p:cNvSpPr txBox="1">
            <a:spLocks noGrp="1"/>
          </p:cNvSpPr>
          <p:nvPr>
            <p:ph type="title" idx="4294967295"/>
          </p:nvPr>
        </p:nvSpPr>
        <p:spPr>
          <a:xfrm>
            <a:off x="384465" y="2107831"/>
            <a:ext cx="3832971"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Board Meeting Types &amp; Venue</a:t>
            </a:r>
          </a:p>
        </p:txBody>
      </p:sp>
      <p:sp>
        <p:nvSpPr>
          <p:cNvPr id="10" name="Rectangle 9">
            <a:extLst>
              <a:ext uri="{FF2B5EF4-FFF2-40B4-BE49-F238E27FC236}">
                <a16:creationId xmlns:a16="http://schemas.microsoft.com/office/drawing/2014/main" id="{A994DF10-922A-C56B-76E9-40BBDFED6225}"/>
              </a:ext>
              <a:ext uri="{C183D7F6-B498-43B3-948B-1728B52AA6E4}">
                <adec:decorative xmlns:adec="http://schemas.microsoft.com/office/drawing/2017/decorative" val="1"/>
              </a:ext>
            </a:extLst>
          </p:cNvPr>
          <p:cNvSpPr/>
          <p:nvPr/>
        </p:nvSpPr>
        <p:spPr>
          <a:xfrm>
            <a:off x="4488023" y="615821"/>
            <a:ext cx="5094515" cy="1250302"/>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1" name="Rectangle: Rounded Corners 10">
            <a:extLst>
              <a:ext uri="{FF2B5EF4-FFF2-40B4-BE49-F238E27FC236}">
                <a16:creationId xmlns:a16="http://schemas.microsoft.com/office/drawing/2014/main" id="{A33D5C2C-1949-DF48-0B86-D7B68B2B4B97}"/>
              </a:ext>
            </a:extLst>
          </p:cNvPr>
          <p:cNvSpPr/>
          <p:nvPr/>
        </p:nvSpPr>
        <p:spPr>
          <a:xfrm>
            <a:off x="4758612" y="378490"/>
            <a:ext cx="3676261" cy="475862"/>
          </a:xfrm>
          <a:prstGeom prst="round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badi" panose="020B0604020104020204" pitchFamily="34" charset="0"/>
                <a:ea typeface="ADLaM Display" panose="02010000000000000000" pitchFamily="2" charset="0"/>
                <a:cs typeface="ADLaM Display" panose="02010000000000000000" pitchFamily="2" charset="0"/>
              </a:rPr>
              <a:t>Kick Off</a:t>
            </a:r>
          </a:p>
        </p:txBody>
      </p:sp>
      <p:sp>
        <p:nvSpPr>
          <p:cNvPr id="12" name="TextBox 11">
            <a:extLst>
              <a:ext uri="{FF2B5EF4-FFF2-40B4-BE49-F238E27FC236}">
                <a16:creationId xmlns:a16="http://schemas.microsoft.com/office/drawing/2014/main" id="{372B20C2-D8A5-38F5-9BA5-03F2284F4314}"/>
              </a:ext>
            </a:extLst>
          </p:cNvPr>
          <p:cNvSpPr txBox="1"/>
          <p:nvPr/>
        </p:nvSpPr>
        <p:spPr>
          <a:xfrm>
            <a:off x="4769403" y="942793"/>
            <a:ext cx="4599992" cy="923330"/>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Initial meeting to organize DSMB and provide initial input on charter, data reporting, and protocol</a:t>
            </a:r>
          </a:p>
        </p:txBody>
      </p:sp>
      <p:sp>
        <p:nvSpPr>
          <p:cNvPr id="13" name="Rectangle: Rounded Corners 12">
            <a:extLst>
              <a:ext uri="{FF2B5EF4-FFF2-40B4-BE49-F238E27FC236}">
                <a16:creationId xmlns:a16="http://schemas.microsoft.com/office/drawing/2014/main" id="{918474A7-0E9B-3F95-55F6-D217A89BC4D1}"/>
              </a:ext>
              <a:ext uri="{C183D7F6-B498-43B3-948B-1728B52AA6E4}">
                <adec:decorative xmlns:adec="http://schemas.microsoft.com/office/drawing/2017/decorative" val="1"/>
              </a:ext>
            </a:extLst>
          </p:cNvPr>
          <p:cNvSpPr/>
          <p:nvPr/>
        </p:nvSpPr>
        <p:spPr>
          <a:xfrm>
            <a:off x="4760543" y="378490"/>
            <a:ext cx="3677549" cy="475862"/>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pic>
        <p:nvPicPr>
          <p:cNvPr id="4" name="Graphic 3">
            <a:extLst>
              <a:ext uri="{FF2B5EF4-FFF2-40B4-BE49-F238E27FC236}">
                <a16:creationId xmlns:a16="http://schemas.microsoft.com/office/drawing/2014/main" id="{6DB21261-19D2-E9D8-556E-6F1B4EFAB720}"/>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60658" y="4075157"/>
            <a:ext cx="914400" cy="914400"/>
          </a:xfrm>
          <a:prstGeom prst="rect">
            <a:avLst/>
          </a:prstGeom>
        </p:spPr>
      </p:pic>
      <p:pic>
        <p:nvPicPr>
          <p:cNvPr id="6" name="Graphic 5">
            <a:extLst>
              <a:ext uri="{FF2B5EF4-FFF2-40B4-BE49-F238E27FC236}">
                <a16:creationId xmlns:a16="http://schemas.microsoft.com/office/drawing/2014/main" id="{731A3362-1BE8-C0C4-7E2A-6059E8B8F5F2}"/>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34998" y="3807001"/>
            <a:ext cx="1010540" cy="1393212"/>
          </a:xfrm>
          <a:prstGeom prst="rect">
            <a:avLst/>
          </a:prstGeom>
        </p:spPr>
      </p:pic>
      <p:pic>
        <p:nvPicPr>
          <p:cNvPr id="8" name="Graphic 7">
            <a:extLst>
              <a:ext uri="{FF2B5EF4-FFF2-40B4-BE49-F238E27FC236}">
                <a16:creationId xmlns:a16="http://schemas.microsoft.com/office/drawing/2014/main" id="{1A9D3FA7-8204-C52F-1C54-58505DC2F8C8}"/>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950074" y="4075157"/>
            <a:ext cx="789709" cy="789709"/>
          </a:xfrm>
          <a:prstGeom prst="rect">
            <a:avLst/>
          </a:prstGeom>
        </p:spPr>
      </p:pic>
      <p:sp>
        <p:nvSpPr>
          <p:cNvPr id="3" name="Rectangle 2">
            <a:extLst>
              <a:ext uri="{FF2B5EF4-FFF2-40B4-BE49-F238E27FC236}">
                <a16:creationId xmlns:a16="http://schemas.microsoft.com/office/drawing/2014/main" id="{3C673949-E886-42E2-D24F-CA85F65495EA}"/>
              </a:ext>
              <a:ext uri="{C183D7F6-B498-43B3-948B-1728B52AA6E4}">
                <adec:decorative xmlns:adec="http://schemas.microsoft.com/office/drawing/2017/decorative" val="1"/>
              </a:ext>
            </a:extLst>
          </p:cNvPr>
          <p:cNvSpPr/>
          <p:nvPr/>
        </p:nvSpPr>
        <p:spPr>
          <a:xfrm>
            <a:off x="4516244" y="2393822"/>
            <a:ext cx="5094515" cy="1250302"/>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5" name="Rectangle: Rounded Corners 4">
            <a:extLst>
              <a:ext uri="{FF2B5EF4-FFF2-40B4-BE49-F238E27FC236}">
                <a16:creationId xmlns:a16="http://schemas.microsoft.com/office/drawing/2014/main" id="{34B874E9-8BBF-76B7-9B23-4C891A841FB4}"/>
              </a:ext>
            </a:extLst>
          </p:cNvPr>
          <p:cNvSpPr/>
          <p:nvPr/>
        </p:nvSpPr>
        <p:spPr>
          <a:xfrm>
            <a:off x="4809411" y="2156491"/>
            <a:ext cx="3676261" cy="475862"/>
          </a:xfrm>
          <a:prstGeom prst="roundRect">
            <a:avLst/>
          </a:prstGeom>
          <a:solidFill>
            <a:srgbClr val="CC66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badi" panose="020B0604020104020204" pitchFamily="34" charset="0"/>
                <a:ea typeface="ADLaM Display" panose="02010000000000000000" pitchFamily="2" charset="0"/>
                <a:cs typeface="ADLaM Display" panose="02010000000000000000" pitchFamily="2" charset="0"/>
              </a:rPr>
              <a:t>Regular</a:t>
            </a:r>
          </a:p>
        </p:txBody>
      </p:sp>
      <p:sp>
        <p:nvSpPr>
          <p:cNvPr id="7" name="TextBox 6">
            <a:extLst>
              <a:ext uri="{FF2B5EF4-FFF2-40B4-BE49-F238E27FC236}">
                <a16:creationId xmlns:a16="http://schemas.microsoft.com/office/drawing/2014/main" id="{FD0D8D57-C479-0CF3-0C31-26617BC3584D}"/>
              </a:ext>
            </a:extLst>
          </p:cNvPr>
          <p:cNvSpPr txBox="1"/>
          <p:nvPr/>
        </p:nvSpPr>
        <p:spPr>
          <a:xfrm>
            <a:off x="4797624" y="2720794"/>
            <a:ext cx="4599992" cy="646331"/>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Meetings occur according to the schedule outlined in the study charter, e.g. 6 months</a:t>
            </a:r>
          </a:p>
        </p:txBody>
      </p:sp>
      <p:sp>
        <p:nvSpPr>
          <p:cNvPr id="15" name="Rectangle 14">
            <a:extLst>
              <a:ext uri="{FF2B5EF4-FFF2-40B4-BE49-F238E27FC236}">
                <a16:creationId xmlns:a16="http://schemas.microsoft.com/office/drawing/2014/main" id="{9C319587-56AB-7105-B325-5BDB7A8B2D41}"/>
              </a:ext>
              <a:ext uri="{C183D7F6-B498-43B3-948B-1728B52AA6E4}">
                <adec:decorative xmlns:adec="http://schemas.microsoft.com/office/drawing/2017/decorative" val="1"/>
              </a:ext>
            </a:extLst>
          </p:cNvPr>
          <p:cNvSpPr/>
          <p:nvPr/>
        </p:nvSpPr>
        <p:spPr>
          <a:xfrm>
            <a:off x="4516244" y="4188759"/>
            <a:ext cx="5094515" cy="2022909"/>
          </a:xfrm>
          <a:prstGeom prst="rect">
            <a:avLst/>
          </a:prstGeom>
          <a:noFill/>
          <a:ln w="28575">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6" name="Rectangle: Rounded Corners 15">
            <a:extLst>
              <a:ext uri="{FF2B5EF4-FFF2-40B4-BE49-F238E27FC236}">
                <a16:creationId xmlns:a16="http://schemas.microsoft.com/office/drawing/2014/main" id="{B9D586AB-9606-430C-ADEA-8EC9EDD869CF}"/>
              </a:ext>
            </a:extLst>
          </p:cNvPr>
          <p:cNvSpPr/>
          <p:nvPr/>
        </p:nvSpPr>
        <p:spPr>
          <a:xfrm>
            <a:off x="4820700" y="3951429"/>
            <a:ext cx="3676261" cy="475862"/>
          </a:xfrm>
          <a:prstGeom prst="roundRect">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Abadi" panose="020B0604020104020204" pitchFamily="34" charset="0"/>
                <a:ea typeface="ADLaM Display" panose="02010000000000000000" pitchFamily="2" charset="0"/>
                <a:cs typeface="ADLaM Display" panose="02010000000000000000" pitchFamily="2" charset="0"/>
              </a:rPr>
              <a:t>Ad hoc</a:t>
            </a:r>
          </a:p>
        </p:txBody>
      </p:sp>
      <p:sp>
        <p:nvSpPr>
          <p:cNvPr id="17" name="TextBox 16">
            <a:extLst>
              <a:ext uri="{FF2B5EF4-FFF2-40B4-BE49-F238E27FC236}">
                <a16:creationId xmlns:a16="http://schemas.microsoft.com/office/drawing/2014/main" id="{0971A221-A881-B735-6231-7EEAF872BDA9}"/>
              </a:ext>
            </a:extLst>
          </p:cNvPr>
          <p:cNvSpPr txBox="1"/>
          <p:nvPr/>
        </p:nvSpPr>
        <p:spPr>
          <a:xfrm>
            <a:off x="4797624" y="4513084"/>
            <a:ext cx="4599992" cy="1754326"/>
          </a:xfrm>
          <a:prstGeom prst="rect">
            <a:avLst/>
          </a:prstGeom>
          <a:noFill/>
        </p:spPr>
        <p:txBody>
          <a:bodyPr wrap="square" rtlCol="0">
            <a:spAutoFit/>
          </a:bodyPr>
          <a:lstStyle/>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Prespecified event based, e.g., prespecified interim analysis review, stopping criteria met, time sensitive protocol amendment or ancillary study review</a:t>
            </a:r>
          </a:p>
          <a:p>
            <a:pPr marL="168275" marR="0" lvl="0" indent="-168275" algn="l" defTabSz="914400" rtl="0" eaLnBrk="1" fontAlgn="auto" latinLnBrk="0" hangingPunct="1">
              <a:lnSpc>
                <a:spcPct val="100000"/>
              </a:lnSpc>
              <a:spcBef>
                <a:spcPts val="0"/>
              </a:spcBef>
              <a:spcAft>
                <a:spcPts val="0"/>
              </a:spcAft>
              <a:buClrTx/>
              <a:buSzPct val="125000"/>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Abadi" panose="020B0604020104020204" pitchFamily="34" charset="0"/>
                <a:ea typeface="+mn-ea"/>
                <a:cs typeface="+mn-cs"/>
              </a:rPr>
              <a:t>Unanticipated events, i.e., SUSAR that merits DSMB review </a:t>
            </a:r>
          </a:p>
        </p:txBody>
      </p:sp>
      <p:sp>
        <p:nvSpPr>
          <p:cNvPr id="9" name="TextBox 8">
            <a:extLst>
              <a:ext uri="{FF2B5EF4-FFF2-40B4-BE49-F238E27FC236}">
                <a16:creationId xmlns:a16="http://schemas.microsoft.com/office/drawing/2014/main" id="{DC9213E0-656D-2EFF-0D9C-E918E72E76D7}"/>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19" name="Arrow: Right 18">
            <a:extLst>
              <a:ext uri="{FF2B5EF4-FFF2-40B4-BE49-F238E27FC236}">
                <a16:creationId xmlns:a16="http://schemas.microsoft.com/office/drawing/2014/main" id="{353653B7-FDEF-98F9-E261-A13DEFDC59D4}"/>
              </a:ext>
              <a:ext uri="{C183D7F6-B498-43B3-948B-1728B52AA6E4}">
                <adec:decorative xmlns:adec="http://schemas.microsoft.com/office/drawing/2017/decorative" val="1"/>
              </a:ext>
            </a:extLst>
          </p:cNvPr>
          <p:cNvSpPr/>
          <p:nvPr/>
        </p:nvSpPr>
        <p:spPr>
          <a:xfrm>
            <a:off x="3638746" y="4953643"/>
            <a:ext cx="533430" cy="389082"/>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D2A3A406-3669-1AFD-708D-D7A15FEFADA1}"/>
              </a:ext>
              <a:ext uri="{C183D7F6-B498-43B3-948B-1728B52AA6E4}">
                <adec:decorative xmlns:adec="http://schemas.microsoft.com/office/drawing/2017/decorative" val="1"/>
              </a:ext>
            </a:extLst>
          </p:cNvPr>
          <p:cNvSpPr txBox="1"/>
          <p:nvPr/>
        </p:nvSpPr>
        <p:spPr>
          <a:xfrm>
            <a:off x="11046340" y="6503324"/>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21 of 28</a:t>
            </a:r>
          </a:p>
        </p:txBody>
      </p:sp>
      <p:sp>
        <p:nvSpPr>
          <p:cNvPr id="14" name="TextBox 13">
            <a:extLst>
              <a:ext uri="{FF2B5EF4-FFF2-40B4-BE49-F238E27FC236}">
                <a16:creationId xmlns:a16="http://schemas.microsoft.com/office/drawing/2014/main" id="{2C6F8F54-C0FE-9B91-0AB0-FAB9982D0837}"/>
              </a:ext>
            </a:extLst>
          </p:cNvPr>
          <p:cNvSpPr txBox="1"/>
          <p:nvPr/>
        </p:nvSpPr>
        <p:spPr>
          <a:xfrm>
            <a:off x="4611328" y="6422458"/>
            <a:ext cx="9615345"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Franklin Gothic Book"/>
                <a:ea typeface="+mn-ea"/>
                <a:cs typeface="+mn-cs"/>
              </a:rPr>
              <a:t>SUSAR = Suspected Unexpected Serious Adverse Reaction	</a:t>
            </a:r>
          </a:p>
        </p:txBody>
      </p:sp>
    </p:spTree>
    <p:extLst>
      <p:ext uri="{BB962C8B-B14F-4D97-AF65-F5344CB8AC3E}">
        <p14:creationId xmlns:p14="http://schemas.microsoft.com/office/powerpoint/2010/main" val="371347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BA76DAB-1250-ED36-D7A1-A1D6D98673EA}"/>
              </a:ext>
            </a:extLst>
          </p:cNvPr>
          <p:cNvSpPr>
            <a:spLocks noGrp="1"/>
          </p:cNvSpPr>
          <p:nvPr>
            <p:ph type="title"/>
          </p:nvPr>
        </p:nvSpPr>
        <p:spPr>
          <a:xfrm>
            <a:off x="964023" y="-610863"/>
            <a:ext cx="4941477" cy="610863"/>
          </a:xfrm>
        </p:spPr>
        <p:txBody>
          <a:bodyPr vert="horz" lIns="0" tIns="0" rIns="0" bIns="0" rtlCol="0" anchor="b" anchorCtr="0">
            <a:normAutofit fontScale="90000"/>
          </a:bodyPr>
          <a:lstStyle/>
          <a:p>
            <a:r>
              <a:rPr lang="en-US" dirty="0"/>
              <a:t>Interim Analysis, Stopping/Pausing Criteria, and Futility Analysis</a:t>
            </a:r>
          </a:p>
        </p:txBody>
      </p:sp>
      <p:pic>
        <p:nvPicPr>
          <p:cNvPr id="3" name="Picture 2">
            <a:extLst>
              <a:ext uri="{FF2B5EF4-FFF2-40B4-BE49-F238E27FC236}">
                <a16:creationId xmlns:a16="http://schemas.microsoft.com/office/drawing/2014/main" id="{D00E0FF0-37A8-36D1-1B42-D040547CF95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23935" y="0"/>
            <a:ext cx="5715000" cy="6858000"/>
          </a:xfrm>
          <a:prstGeom prst="rect">
            <a:avLst/>
          </a:prstGeom>
        </p:spPr>
      </p:pic>
      <p:sp>
        <p:nvSpPr>
          <p:cNvPr id="4" name="TextBox 3">
            <a:extLst>
              <a:ext uri="{FF2B5EF4-FFF2-40B4-BE49-F238E27FC236}">
                <a16:creationId xmlns:a16="http://schemas.microsoft.com/office/drawing/2014/main" id="{8C9202EE-860B-4B98-2824-312CB1FCB210}"/>
              </a:ext>
            </a:extLst>
          </p:cNvPr>
          <p:cNvSpPr txBox="1"/>
          <p:nvPr/>
        </p:nvSpPr>
        <p:spPr>
          <a:xfrm>
            <a:off x="5548606" y="797510"/>
            <a:ext cx="6209522" cy="5139869"/>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If an interim analysis is planned for a clinical trial, the following parameters should be pre-specified in the protocol: </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Timing of the interim analysis relative to study milestones</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Statistical analysis plan and the effect of the analysis on alpha</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Decision rules (e.g., stopping or pre-planned modifications such as sample size, randomization, etc.)</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Procedures for recommending early termination</a:t>
            </a:r>
          </a:p>
        </p:txBody>
      </p:sp>
      <p:sp>
        <p:nvSpPr>
          <p:cNvPr id="2" name="TextBox 1">
            <a:extLst>
              <a:ext uri="{FF2B5EF4-FFF2-40B4-BE49-F238E27FC236}">
                <a16:creationId xmlns:a16="http://schemas.microsoft.com/office/drawing/2014/main" id="{5627606B-527A-1335-58A7-A4BF363CAD16}"/>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6" name="TextBox 5">
            <a:extLst>
              <a:ext uri="{FF2B5EF4-FFF2-40B4-BE49-F238E27FC236}">
                <a16:creationId xmlns:a16="http://schemas.microsoft.com/office/drawing/2014/main" id="{123AB819-232F-EE30-2657-CBA5DFE250EB}"/>
              </a:ext>
              <a:ext uri="{C183D7F6-B498-43B3-948B-1728B52AA6E4}">
                <adec:decorative xmlns:adec="http://schemas.microsoft.com/office/drawing/2017/decorative" val="1"/>
              </a:ext>
            </a:extLst>
          </p:cNvPr>
          <p:cNvSpPr txBox="1"/>
          <p:nvPr/>
        </p:nvSpPr>
        <p:spPr>
          <a:xfrm>
            <a:off x="10937024" y="6412928"/>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22 of 28 </a:t>
            </a:r>
          </a:p>
        </p:txBody>
      </p:sp>
    </p:spTree>
    <p:extLst>
      <p:ext uri="{BB962C8B-B14F-4D97-AF65-F5344CB8AC3E}">
        <p14:creationId xmlns:p14="http://schemas.microsoft.com/office/powerpoint/2010/main" val="13959099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5DC1EF1-1B30-72A3-E8AB-71F027FBC54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24783" y="0"/>
            <a:ext cx="5467217" cy="6858000"/>
          </a:xfrm>
          <a:prstGeom prst="rect">
            <a:avLst/>
          </a:prstGeom>
        </p:spPr>
      </p:pic>
      <p:sp>
        <p:nvSpPr>
          <p:cNvPr id="5" name="Title 4">
            <a:extLst>
              <a:ext uri="{FF2B5EF4-FFF2-40B4-BE49-F238E27FC236}">
                <a16:creationId xmlns:a16="http://schemas.microsoft.com/office/drawing/2014/main" id="{811007D6-810F-18EC-2811-3DFCF3361D83}"/>
              </a:ext>
            </a:extLst>
          </p:cNvPr>
          <p:cNvSpPr txBox="1">
            <a:spLocks noGrp="1"/>
          </p:cNvSpPr>
          <p:nvPr>
            <p:ph type="title" idx="4294967295"/>
          </p:nvPr>
        </p:nvSpPr>
        <p:spPr>
          <a:xfrm>
            <a:off x="467044" y="319212"/>
            <a:ext cx="6407541"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Clinical Trial Stopping/Pausing Criteria</a:t>
            </a:r>
          </a:p>
        </p:txBody>
      </p:sp>
      <p:sp>
        <p:nvSpPr>
          <p:cNvPr id="6" name="TextBox 5">
            <a:extLst>
              <a:ext uri="{FF2B5EF4-FFF2-40B4-BE49-F238E27FC236}">
                <a16:creationId xmlns:a16="http://schemas.microsoft.com/office/drawing/2014/main" id="{819708E1-9CF4-CA49-3CD2-85779870C458}"/>
              </a:ext>
            </a:extLst>
          </p:cNvPr>
          <p:cNvSpPr txBox="1"/>
          <p:nvPr/>
        </p:nvSpPr>
        <p:spPr>
          <a:xfrm>
            <a:off x="288324" y="1714379"/>
            <a:ext cx="11378225" cy="4493538"/>
          </a:xfrm>
          <a:prstGeom prst="rect">
            <a:avLst/>
          </a:prstGeom>
          <a:solidFill>
            <a:schemeClr val="tx1"/>
          </a:solidFill>
        </p:spPr>
        <p:txBody>
          <a:bodyPr wrap="square" rtlCol="0">
            <a:spAutoFit/>
          </a:bodyPr>
          <a:lstStyle/>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If DSMB determines that the trial:</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US" sz="2400" dirty="0">
                <a:solidFill>
                  <a:srgbClr val="000000"/>
                </a:solidFill>
                <a:latin typeface="Arial" panose="020B0604020202020204" pitchFamily="34" charset="0"/>
                <a:ea typeface="ADLaM Display" panose="02010000000000000000" pitchFamily="2" charset="0"/>
                <a:cs typeface="Arial" panose="020B0604020202020204" pitchFamily="34" charset="0"/>
              </a:rPr>
              <a:t>prespecified interim analysis </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has answered the primary study question</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is futile, e.g., </a:t>
            </a:r>
          </a:p>
          <a:p>
            <a:pPr marL="1257300" marR="0" lvl="2"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will not be able to reach a firm conclusion</a:t>
            </a:r>
          </a:p>
          <a:p>
            <a:pPr marL="1257300" marR="0" lvl="2"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cannot recruit participants within a reasonable timeframe</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is not being conducted according to scientific or ethical standards, or</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poses an unreasonable or unnecessary risk to participants</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The DSMB will recommend that the study protocol be amended, temporarily suspended, or terminated</a:t>
            </a:r>
          </a:p>
        </p:txBody>
      </p:sp>
      <p:sp>
        <p:nvSpPr>
          <p:cNvPr id="2" name="TextBox 1">
            <a:extLst>
              <a:ext uri="{FF2B5EF4-FFF2-40B4-BE49-F238E27FC236}">
                <a16:creationId xmlns:a16="http://schemas.microsoft.com/office/drawing/2014/main" id="{38D8ED40-03D7-3667-81BA-B6189EF65F94}"/>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4" name="TextBox 3">
            <a:extLst>
              <a:ext uri="{FF2B5EF4-FFF2-40B4-BE49-F238E27FC236}">
                <a16:creationId xmlns:a16="http://schemas.microsoft.com/office/drawing/2014/main" id="{F7B99467-445F-C622-5167-3B5CB8895D90}"/>
              </a:ext>
            </a:extLst>
          </p:cNvPr>
          <p:cNvSpPr txBox="1"/>
          <p:nvPr/>
        </p:nvSpPr>
        <p:spPr>
          <a:xfrm>
            <a:off x="11225348" y="6520650"/>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23 of 28</a:t>
            </a:r>
          </a:p>
        </p:txBody>
      </p:sp>
    </p:spTree>
    <p:extLst>
      <p:ext uri="{BB962C8B-B14F-4D97-AF65-F5344CB8AC3E}">
        <p14:creationId xmlns:p14="http://schemas.microsoft.com/office/powerpoint/2010/main" val="1921666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3E68B-AB75-2244-6051-B7752D430CCB}"/>
              </a:ext>
            </a:extLst>
          </p:cNvPr>
          <p:cNvSpPr txBox="1">
            <a:spLocks noGrp="1"/>
          </p:cNvSpPr>
          <p:nvPr>
            <p:ph type="title" idx="4294967295"/>
          </p:nvPr>
        </p:nvSpPr>
        <p:spPr>
          <a:xfrm>
            <a:off x="7486" y="-218153"/>
            <a:ext cx="2642581" cy="7294305"/>
          </a:xfrm>
          <a:prstGeom prst="rect">
            <a:avLst/>
          </a:prstGeom>
          <a:solidFill>
            <a:schemeClr val="accent1">
              <a:lumMod val="50000"/>
            </a:schemeClr>
          </a:solidFill>
          <a:ln>
            <a:solidFill>
              <a:srgbClr val="FFC000"/>
            </a:solid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rPr>
              <a:t> </a:t>
            </a:r>
            <a:r>
              <a:rPr kumimoji="0" lang="en-US" sz="3600" b="0" i="0" u="sng"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rPr>
              <a:t> DSMB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rPr>
              <a:t>  Unblinded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rPr>
              <a:t>  Data in a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rPr>
              <a:t>  Clinical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rPr>
              <a:t>  Trial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p:txBody>
      </p:sp>
      <p:sp>
        <p:nvSpPr>
          <p:cNvPr id="3" name="TextBox 2">
            <a:extLst>
              <a:ext uri="{FF2B5EF4-FFF2-40B4-BE49-F238E27FC236}">
                <a16:creationId xmlns:a16="http://schemas.microsoft.com/office/drawing/2014/main" id="{1B4435BF-4BE8-3280-542A-4CA1B0F9B9D5}"/>
              </a:ext>
            </a:extLst>
          </p:cNvPr>
          <p:cNvSpPr txBox="1"/>
          <p:nvPr/>
        </p:nvSpPr>
        <p:spPr>
          <a:xfrm>
            <a:off x="2650067" y="766732"/>
            <a:ext cx="9358431" cy="5309146"/>
          </a:xfrm>
          <a:prstGeom prst="rect">
            <a:avLst/>
          </a:prstGeom>
          <a:solidFill>
            <a:schemeClr val="tx1"/>
          </a:solidFill>
        </p:spPr>
        <p:txBody>
          <a:bodyPr wrap="square" rtlCol="0">
            <a:spAutoFit/>
          </a:bodyPr>
          <a:lstStyle/>
          <a:p>
            <a:pPr marL="342900" marR="0" lvl="0" indent="-3429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DSMB may request, for cause, access to unblinded treatment assignment data:</a:t>
            </a:r>
          </a:p>
          <a:p>
            <a:pPr marL="800100" marR="0" lvl="1" indent="-3429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DSMB may be unblinded to group level while maintaining blinding of subject level</a:t>
            </a:r>
          </a:p>
          <a:p>
            <a:pPr marL="800100" marR="0" lvl="1" indent="-3429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Majority of DSMB may be blinded, with one member (clinician) unblinded to treatment assignment; that member will unblind remaining members if warranted</a:t>
            </a:r>
          </a:p>
          <a:p>
            <a:pPr marL="800100" marR="0" lvl="1" indent="-3429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DSMB is fully unblinded </a:t>
            </a:r>
          </a:p>
          <a:p>
            <a:pPr marL="457200" marR="0" lvl="1" indent="0" algn="l" defTabSz="914400" rtl="0" eaLnBrk="1" fontAlgn="auto" latinLnBrk="0" hangingPunct="1">
              <a:lnSpc>
                <a:spcPct val="100000"/>
              </a:lnSpc>
              <a:spcBef>
                <a:spcPts val="300"/>
              </a:spcBef>
              <a:spcAft>
                <a:spcPts val="30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342900" marR="0" lvl="0" indent="-3429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The statistician(s) performing unblinded analysis for the DSMB may be present in Closed session </a:t>
            </a:r>
          </a:p>
          <a:p>
            <a:pPr marL="0" marR="0" lvl="0" indent="0" algn="l" defTabSz="914400" rtl="0" eaLnBrk="1" fontAlgn="auto" latinLnBrk="0" hangingPunct="1">
              <a:lnSpc>
                <a:spcPct val="100000"/>
              </a:lnSpc>
              <a:spcBef>
                <a:spcPts val="300"/>
              </a:spcBef>
              <a:spcAft>
                <a:spcPts val="30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endParaRPr>
          </a:p>
          <a:p>
            <a:pPr marL="342900" marR="0" lvl="0" indent="-34290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Unblinded data are withheld from the blinded study investigators and statisticians until the study is complete or blind is broken </a:t>
            </a:r>
          </a:p>
        </p:txBody>
      </p:sp>
      <p:sp>
        <p:nvSpPr>
          <p:cNvPr id="5" name="TextBox 4">
            <a:extLst>
              <a:ext uri="{FF2B5EF4-FFF2-40B4-BE49-F238E27FC236}">
                <a16:creationId xmlns:a16="http://schemas.microsoft.com/office/drawing/2014/main" id="{277042C1-3611-6F05-4167-BE89C9E3A01B}"/>
              </a:ext>
            </a:extLst>
          </p:cNvPr>
          <p:cNvSpPr txBox="1"/>
          <p:nvPr/>
        </p:nvSpPr>
        <p:spPr>
          <a:xfrm>
            <a:off x="248061" y="627593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Rounded MT Bold" panose="020F0704030504030204" pitchFamily="34" charset="0"/>
                <a:ea typeface="+mn-ea"/>
                <a:cs typeface="+mn-cs"/>
              </a:rPr>
              <a:t>NIDDK</a:t>
            </a:r>
          </a:p>
        </p:txBody>
      </p:sp>
      <p:sp>
        <p:nvSpPr>
          <p:cNvPr id="6" name="TextBox 5">
            <a:extLst>
              <a:ext uri="{FF2B5EF4-FFF2-40B4-BE49-F238E27FC236}">
                <a16:creationId xmlns:a16="http://schemas.microsoft.com/office/drawing/2014/main" id="{652E24A1-09D9-A2F1-F4BF-9BFB69C2AC5D}"/>
              </a:ext>
            </a:extLst>
          </p:cNvPr>
          <p:cNvSpPr txBox="1"/>
          <p:nvPr/>
        </p:nvSpPr>
        <p:spPr>
          <a:xfrm>
            <a:off x="11041846" y="6475987"/>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24 of 28</a:t>
            </a:r>
          </a:p>
        </p:txBody>
      </p:sp>
    </p:spTree>
    <p:extLst>
      <p:ext uri="{BB962C8B-B14F-4D97-AF65-F5344CB8AC3E}">
        <p14:creationId xmlns:p14="http://schemas.microsoft.com/office/powerpoint/2010/main" val="2564115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214AA7-E20C-3F63-C807-99C92DF7228C}"/>
              </a:ext>
            </a:extLst>
          </p:cNvPr>
          <p:cNvSpPr>
            <a:spLocks noGrp="1"/>
          </p:cNvSpPr>
          <p:nvPr>
            <p:ph type="title"/>
          </p:nvPr>
        </p:nvSpPr>
        <p:spPr/>
        <p:txBody>
          <a:bodyPr>
            <a:normAutofit/>
          </a:bodyPr>
          <a:lstStyle/>
          <a:p>
            <a:r>
              <a:rPr lang="en-US" sz="4000" b="0" dirty="0">
                <a:latin typeface="Arial" panose="020B0604020202020204" pitchFamily="34" charset="0"/>
                <a:cs typeface="Arial" panose="020B0604020202020204" pitchFamily="34" charset="0"/>
              </a:rPr>
              <a:t>Resources</a:t>
            </a:r>
          </a:p>
        </p:txBody>
      </p:sp>
      <p:sp>
        <p:nvSpPr>
          <p:cNvPr id="4" name="Text Placeholder 3">
            <a:extLst>
              <a:ext uri="{FF2B5EF4-FFF2-40B4-BE49-F238E27FC236}">
                <a16:creationId xmlns:a16="http://schemas.microsoft.com/office/drawing/2014/main" id="{DE11EAC5-BAB4-4CFC-3A24-FDD82BBA2431}"/>
              </a:ext>
            </a:extLst>
          </p:cNvPr>
          <p:cNvSpPr>
            <a:spLocks noGrp="1"/>
          </p:cNvSpPr>
          <p:nvPr>
            <p:ph type="body" sz="quarter" idx="11"/>
          </p:nvPr>
        </p:nvSpPr>
        <p:spPr>
          <a:xfrm>
            <a:off x="761109" y="2059610"/>
            <a:ext cx="11430891" cy="4069296"/>
          </a:xfrm>
          <a:solidFill>
            <a:schemeClr val="tx1"/>
          </a:solidFill>
        </p:spPr>
        <p:txBody>
          <a:bodyPr/>
          <a:lstStyle/>
          <a:p>
            <a:pPr marL="342900" indent="-342900">
              <a:spcAft>
                <a:spcPts val="600"/>
              </a:spcAft>
              <a:buFont typeface="+mj-lt"/>
              <a:buAutoNum type="arabicPeriod"/>
            </a:pPr>
            <a:r>
              <a:rPr lang="en-US" sz="2000" dirty="0">
                <a:latin typeface="Arial" panose="020B0604020202020204" pitchFamily="34" charset="0"/>
                <a:ea typeface="ADLaM Display" panose="02010000000000000000" pitchFamily="2" charset="0"/>
                <a:cs typeface="Arial" panose="020B0604020202020204" pitchFamily="34" charset="0"/>
              </a:rPr>
              <a:t>DSMB Member Training. </a:t>
            </a:r>
            <a:r>
              <a:rPr lang="en-US" sz="2000" b="0" i="0" u="none" strike="noStrike" baseline="0" dirty="0">
                <a:latin typeface="Arial" panose="020B0604020202020204" pitchFamily="34" charset="0"/>
                <a:ea typeface="ADLaM Display" panose="02010000000000000000" pitchFamily="2" charset="0"/>
                <a:cs typeface="Arial" panose="020B0604020202020204" pitchFamily="34" charset="0"/>
              </a:rPr>
              <a:t>https://dsmblearningcenter.niaid.nih.gov </a:t>
            </a:r>
          </a:p>
          <a:p>
            <a:pPr marL="342900" indent="-342900">
              <a:spcAft>
                <a:spcPts val="600"/>
              </a:spcAft>
              <a:buFont typeface="+mj-lt"/>
              <a:buAutoNum type="arabicPeriod"/>
            </a:pPr>
            <a:r>
              <a:rPr lang="en-US" sz="2000" dirty="0">
                <a:latin typeface="Arial" panose="020B0604020202020204" pitchFamily="34" charset="0"/>
                <a:ea typeface="ADLaM Display" panose="02010000000000000000" pitchFamily="2" charset="0"/>
                <a:cs typeface="Arial" panose="020B0604020202020204" pitchFamily="34" charset="0"/>
              </a:rPr>
              <a:t>Zuckerman J, et al. Developing training for Data Safety Monitoring Board Members: A National Institute of Allergy and Infectious Disease Case Study. Clin Trials. 2015; 12(6):688-691. </a:t>
            </a:r>
          </a:p>
          <a:p>
            <a:pPr marL="342900" indent="-342900">
              <a:spcAft>
                <a:spcPts val="600"/>
              </a:spcAft>
              <a:buFont typeface="+mj-lt"/>
              <a:buAutoNum type="arabicPeriod"/>
            </a:pPr>
            <a:r>
              <a:rPr lang="en-US" sz="2000" dirty="0">
                <a:latin typeface="Arial" panose="020B0604020202020204" pitchFamily="34" charset="0"/>
                <a:ea typeface="ADLaM Display" panose="02010000000000000000" pitchFamily="2" charset="0"/>
                <a:cs typeface="Arial" panose="020B0604020202020204" pitchFamily="34" charset="0"/>
              </a:rPr>
              <a:t>Van Norman GA. Data Safety and Monitoring Boards Should Be Required for Both Early- and Late-Phase Clinical Trials. JACC: Basic to </a:t>
            </a:r>
            <a:r>
              <a:rPr lang="en-US" sz="2000" dirty="0" err="1">
                <a:latin typeface="Arial" panose="020B0604020202020204" pitchFamily="34" charset="0"/>
                <a:ea typeface="ADLaM Display" panose="02010000000000000000" pitchFamily="2" charset="0"/>
                <a:cs typeface="Arial" panose="020B0604020202020204" pitchFamily="34" charset="0"/>
              </a:rPr>
              <a:t>Transl</a:t>
            </a:r>
            <a:r>
              <a:rPr lang="en-US" sz="2000" dirty="0">
                <a:latin typeface="Arial" panose="020B0604020202020204" pitchFamily="34" charset="0"/>
                <a:ea typeface="ADLaM Display" panose="02010000000000000000" pitchFamily="2" charset="0"/>
                <a:cs typeface="Arial" panose="020B0604020202020204" pitchFamily="34" charset="0"/>
              </a:rPr>
              <a:t> Sci. 2021; 6(11): 887-896.</a:t>
            </a:r>
          </a:p>
          <a:p>
            <a:pPr marL="342900" indent="-342900">
              <a:spcAft>
                <a:spcPts val="600"/>
              </a:spcAft>
              <a:buFont typeface="+mj-lt"/>
              <a:buAutoNum type="arabicPeriod"/>
            </a:pPr>
            <a:r>
              <a:rPr lang="en-US" sz="2000" dirty="0">
                <a:latin typeface="Arial" panose="020B0604020202020204" pitchFamily="34" charset="0"/>
                <a:ea typeface="ADLaM Display" panose="02010000000000000000" pitchFamily="2" charset="0"/>
                <a:cs typeface="Arial" panose="020B0604020202020204" pitchFamily="34" charset="0"/>
              </a:rPr>
              <a:t>DSMB Charter Template. https://www.niddk.nih.gov/-/media/Files/Research-Funding/Process/sample-DSMB-charter-082213.pdf</a:t>
            </a:r>
          </a:p>
          <a:p>
            <a:pPr marL="342900" indent="-342900">
              <a:spcAft>
                <a:spcPts val="600"/>
              </a:spcAft>
              <a:buFont typeface="+mj-lt"/>
              <a:buAutoNum type="arabicPeriod"/>
            </a:pPr>
            <a:r>
              <a:rPr lang="en-US" sz="2000" dirty="0">
                <a:latin typeface="Arial" panose="020B0604020202020204" pitchFamily="34" charset="0"/>
                <a:ea typeface="ADLaM Display" panose="02010000000000000000" pitchFamily="2" charset="0"/>
                <a:cs typeface="Arial" panose="020B0604020202020204" pitchFamily="34" charset="0"/>
              </a:rPr>
              <a:t>NIH Clinical Research Study Investigator’s Toolbox. https://www.hhs.gov/guidance/document/clinical-research-study-investigators-toolbox</a:t>
            </a:r>
          </a:p>
        </p:txBody>
      </p:sp>
      <p:sp>
        <p:nvSpPr>
          <p:cNvPr id="2" name="TextBox 1">
            <a:extLst>
              <a:ext uri="{FF2B5EF4-FFF2-40B4-BE49-F238E27FC236}">
                <a16:creationId xmlns:a16="http://schemas.microsoft.com/office/drawing/2014/main" id="{AA2BC802-3E06-89EE-14F4-DA0588FE87EB}"/>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5" name="TextBox 4">
            <a:extLst>
              <a:ext uri="{FF2B5EF4-FFF2-40B4-BE49-F238E27FC236}">
                <a16:creationId xmlns:a16="http://schemas.microsoft.com/office/drawing/2014/main" id="{558D192E-F4E7-7C26-1302-888449086CCE}"/>
              </a:ext>
            </a:extLst>
          </p:cNvPr>
          <p:cNvSpPr txBox="1"/>
          <p:nvPr/>
        </p:nvSpPr>
        <p:spPr>
          <a:xfrm>
            <a:off x="11076202" y="6472121"/>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25 of 28</a:t>
            </a:r>
          </a:p>
        </p:txBody>
      </p:sp>
    </p:spTree>
    <p:extLst>
      <p:ext uri="{BB962C8B-B14F-4D97-AF65-F5344CB8AC3E}">
        <p14:creationId xmlns:p14="http://schemas.microsoft.com/office/powerpoint/2010/main" val="289074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D1BFCB2-8163-4FED-CD1A-A5175BDD890D}"/>
              </a:ext>
            </a:extLst>
          </p:cNvPr>
          <p:cNvSpPr>
            <a:spLocks noGrp="1"/>
          </p:cNvSpPr>
          <p:nvPr>
            <p:ph type="title"/>
          </p:nvPr>
        </p:nvSpPr>
        <p:spPr>
          <a:xfrm>
            <a:off x="521381" y="430875"/>
            <a:ext cx="4941477" cy="610863"/>
          </a:xfrm>
        </p:spPr>
        <p:txBody>
          <a:bodyPr>
            <a:normAutofit fontScale="90000"/>
          </a:bodyPr>
          <a:lstStyle/>
          <a:p>
            <a:r>
              <a:rPr lang="en-US" b="0" dirty="0">
                <a:solidFill>
                  <a:schemeClr val="accent3">
                    <a:lumMod val="75000"/>
                  </a:schemeClr>
                </a:solidFill>
                <a:latin typeface="Arial" panose="020B0604020202020204" pitchFamily="34" charset="0"/>
                <a:cs typeface="Arial" panose="020B0604020202020204" pitchFamily="34" charset="0"/>
              </a:rPr>
              <a:t>Knowledge Check 1</a:t>
            </a:r>
          </a:p>
        </p:txBody>
      </p:sp>
      <p:sp>
        <p:nvSpPr>
          <p:cNvPr id="4" name="Text Placeholder 3">
            <a:extLst>
              <a:ext uri="{FF2B5EF4-FFF2-40B4-BE49-F238E27FC236}">
                <a16:creationId xmlns:a16="http://schemas.microsoft.com/office/drawing/2014/main" id="{4001A9FA-7C97-B5AB-A0D7-A366A526B4FF}"/>
              </a:ext>
            </a:extLst>
          </p:cNvPr>
          <p:cNvSpPr>
            <a:spLocks noGrp="1"/>
          </p:cNvSpPr>
          <p:nvPr>
            <p:ph type="body" sz="quarter" idx="11"/>
          </p:nvPr>
        </p:nvSpPr>
        <p:spPr/>
        <p:txBody>
          <a:bodyPr/>
          <a:lstStyle/>
          <a:p>
            <a:r>
              <a:rPr lang="en-US" sz="2800" dirty="0"/>
              <a:t>The DSMB/OSMB is responsible for which of the following?</a:t>
            </a:r>
          </a:p>
          <a:p>
            <a:endParaRPr lang="en-US" sz="2800" dirty="0"/>
          </a:p>
          <a:p>
            <a:endParaRPr lang="en-US" sz="2800" dirty="0"/>
          </a:p>
        </p:txBody>
      </p:sp>
      <p:sp>
        <p:nvSpPr>
          <p:cNvPr id="7" name="TextBox 6">
            <a:extLst>
              <a:ext uri="{FF2B5EF4-FFF2-40B4-BE49-F238E27FC236}">
                <a16:creationId xmlns:a16="http://schemas.microsoft.com/office/drawing/2014/main" id="{095B4540-F782-CBF4-B850-1003CDF0C34A}"/>
              </a:ext>
            </a:extLst>
          </p:cNvPr>
          <p:cNvSpPr txBox="1"/>
          <p:nvPr/>
        </p:nvSpPr>
        <p:spPr>
          <a:xfrm>
            <a:off x="6328064" y="1205345"/>
            <a:ext cx="4911437" cy="5432256"/>
          </a:xfrm>
          <a:prstGeom prst="rect">
            <a:avLst/>
          </a:prstGeom>
          <a:noFill/>
        </p:spPr>
        <p:txBody>
          <a:bodyPr wrap="square" rtlCol="0" anchor="t">
            <a:spAutoFit/>
          </a:bodyPr>
          <a:lstStyle/>
          <a:p>
            <a:pPr marL="457200" marR="0" lvl="0" indent="-457200" algn="l" defTabSz="914400" rtl="0" eaLnBrk="1" fontAlgn="auto" latinLnBrk="0" hangingPunct="1">
              <a:lnSpc>
                <a:spcPct val="10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Defining their data reporting needs for review of the safety of the clinical study</a:t>
            </a:r>
          </a:p>
          <a:p>
            <a:pPr marL="457200" marR="0" lvl="0" indent="-457200" algn="l" defTabSz="914400" rtl="0" eaLnBrk="1" fontAlgn="auto" latinLnBrk="0" hangingPunct="1">
              <a:lnSpc>
                <a:spcPct val="10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Conducting interim analysis for efficacy</a:t>
            </a:r>
          </a:p>
          <a:p>
            <a:pPr marL="457200" marR="0" lvl="0" indent="-457200" algn="l" defTabSz="914400" rtl="0" eaLnBrk="1" fontAlgn="auto" latinLnBrk="0" hangingPunct="1">
              <a:lnSpc>
                <a:spcPct val="10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Communicating independently with the study investigators to assess study progress</a:t>
            </a:r>
          </a:p>
          <a:p>
            <a:pPr marL="457200" marR="0" lvl="0" indent="-457200" algn="l" defTabSz="914400" rtl="0" eaLnBrk="1" fontAlgn="auto" latinLnBrk="0" hangingPunct="1">
              <a:lnSpc>
                <a:spcPct val="10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Making the final decision to halt a study for safety, efficacy, or feasibility indications</a:t>
            </a:r>
          </a:p>
          <a:p>
            <a:pPr marL="457200" marR="0" lvl="0" indent="-457200" algn="l" defTabSz="914400" rtl="0" eaLnBrk="1" fontAlgn="auto" latinLnBrk="0" hangingPunct="1">
              <a:lnSpc>
                <a:spcPct val="100000"/>
              </a:lnSpc>
              <a:spcBef>
                <a:spcPts val="0"/>
              </a:spcBef>
              <a:spcAft>
                <a:spcPts val="0"/>
              </a:spcAft>
              <a:buClrTx/>
              <a:buSzTx/>
              <a:buFontTx/>
              <a:buAutoNum type="alphaUcPeriod"/>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Tx/>
              <a:buAutoNum type="alphaUcPeriod"/>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E8057B5A-A770-5126-3974-B51B4B55EE7F}"/>
              </a:ext>
              <a:ext uri="{C183D7F6-B498-43B3-948B-1728B52AA6E4}">
                <adec:decorative xmlns:adec="http://schemas.microsoft.com/office/drawing/2017/decorative" val="1"/>
              </a:ext>
            </a:extLst>
          </p:cNvPr>
          <p:cNvSpPr txBox="1"/>
          <p:nvPr/>
        </p:nvSpPr>
        <p:spPr>
          <a:xfrm>
            <a:off x="330542" y="616294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5" name="TextBox 4">
            <a:extLst>
              <a:ext uri="{FF2B5EF4-FFF2-40B4-BE49-F238E27FC236}">
                <a16:creationId xmlns:a16="http://schemas.microsoft.com/office/drawing/2014/main" id="{19B75083-857A-7701-F01F-E2C6B1E08D52}"/>
              </a:ext>
              <a:ext uri="{C183D7F6-B498-43B3-948B-1728B52AA6E4}">
                <adec:decorative xmlns:adec="http://schemas.microsoft.com/office/drawing/2017/decorative" val="1"/>
              </a:ext>
            </a:extLst>
          </p:cNvPr>
          <p:cNvSpPr txBox="1"/>
          <p:nvPr/>
        </p:nvSpPr>
        <p:spPr>
          <a:xfrm>
            <a:off x="10972800" y="6501497"/>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26 of 28</a:t>
            </a:r>
          </a:p>
        </p:txBody>
      </p:sp>
    </p:spTree>
    <p:extLst>
      <p:ext uri="{BB962C8B-B14F-4D97-AF65-F5344CB8AC3E}">
        <p14:creationId xmlns:p14="http://schemas.microsoft.com/office/powerpoint/2010/main" val="1425396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BC36A0B6-6617-928D-8608-6EE97E67C43B}"/>
              </a:ext>
            </a:extLst>
          </p:cNvPr>
          <p:cNvSpPr>
            <a:spLocks noGrp="1"/>
          </p:cNvSpPr>
          <p:nvPr>
            <p:ph type="title"/>
          </p:nvPr>
        </p:nvSpPr>
        <p:spPr>
          <a:xfrm>
            <a:off x="521381" y="430875"/>
            <a:ext cx="4941477" cy="610863"/>
          </a:xfrm>
        </p:spPr>
        <p:txBody>
          <a:bodyPr>
            <a:normAutofit fontScale="90000"/>
          </a:bodyPr>
          <a:lstStyle/>
          <a:p>
            <a:r>
              <a:rPr lang="en-US" b="0" dirty="0">
                <a:solidFill>
                  <a:schemeClr val="accent3">
                    <a:lumMod val="75000"/>
                  </a:schemeClr>
                </a:solidFill>
                <a:latin typeface="Arial" panose="020B0604020202020204" pitchFamily="34" charset="0"/>
                <a:cs typeface="Arial" panose="020B0604020202020204" pitchFamily="34" charset="0"/>
              </a:rPr>
              <a:t>Knowledge Check 2</a:t>
            </a:r>
          </a:p>
        </p:txBody>
      </p:sp>
      <p:sp>
        <p:nvSpPr>
          <p:cNvPr id="8" name="Text Placeholder 3">
            <a:extLst>
              <a:ext uri="{FF2B5EF4-FFF2-40B4-BE49-F238E27FC236}">
                <a16:creationId xmlns:a16="http://schemas.microsoft.com/office/drawing/2014/main" id="{3FC5CCD7-4EE7-D452-59DD-1CB92A5E4740}"/>
              </a:ext>
            </a:extLst>
          </p:cNvPr>
          <p:cNvSpPr>
            <a:spLocks noGrp="1"/>
          </p:cNvSpPr>
          <p:nvPr>
            <p:ph type="body" sz="quarter" idx="11"/>
          </p:nvPr>
        </p:nvSpPr>
        <p:spPr>
          <a:xfrm>
            <a:off x="952499" y="2289363"/>
            <a:ext cx="4572001" cy="2795232"/>
          </a:xfrm>
        </p:spPr>
        <p:txBody>
          <a:bodyPr/>
          <a:lstStyle/>
          <a:p>
            <a:r>
              <a:rPr lang="en-US" sz="2800" dirty="0"/>
              <a:t>Potential conflicts of interest are reviewed for DSMB/OSMB members: </a:t>
            </a:r>
          </a:p>
          <a:p>
            <a:endParaRPr lang="en-US" sz="2800" dirty="0"/>
          </a:p>
        </p:txBody>
      </p:sp>
      <p:sp>
        <p:nvSpPr>
          <p:cNvPr id="10" name="TextBox 9">
            <a:extLst>
              <a:ext uri="{FF2B5EF4-FFF2-40B4-BE49-F238E27FC236}">
                <a16:creationId xmlns:a16="http://schemas.microsoft.com/office/drawing/2014/main" id="{F90C4091-57A0-1A98-59F8-8C89D370520F}"/>
              </a:ext>
            </a:extLst>
          </p:cNvPr>
          <p:cNvSpPr txBox="1"/>
          <p:nvPr/>
        </p:nvSpPr>
        <p:spPr>
          <a:xfrm>
            <a:off x="6524007" y="1917270"/>
            <a:ext cx="4911437" cy="3732560"/>
          </a:xfrm>
          <a:prstGeom prst="rect">
            <a:avLst/>
          </a:prstGeom>
          <a:noFill/>
        </p:spPr>
        <p:txBody>
          <a:bodyPr wrap="square" rtlCol="0">
            <a:spAutoFit/>
          </a:bodyPr>
          <a:lstStyle/>
          <a:p>
            <a:pPr marL="457200" marR="0" lvl="0" indent="-457200" algn="l" defTabSz="914400" rtl="0" eaLnBrk="1" fontAlgn="auto" latinLnBrk="0" hangingPunct="1">
              <a:lnSpc>
                <a:spcPct val="15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Before appointment to a Board</a:t>
            </a:r>
          </a:p>
          <a:p>
            <a:pPr marL="457200" marR="0" lvl="0" indent="-457200" algn="l" defTabSz="914400" rtl="0" eaLnBrk="1" fontAlgn="auto" latinLnBrk="0" hangingPunct="1">
              <a:lnSpc>
                <a:spcPct val="15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Before or during each Board meeting</a:t>
            </a:r>
          </a:p>
          <a:p>
            <a:pPr marL="457200" marR="0" lvl="0" indent="-457200" algn="l" defTabSz="914400" rtl="0" eaLnBrk="1" fontAlgn="auto" latinLnBrk="0" hangingPunct="1">
              <a:lnSpc>
                <a:spcPct val="150000"/>
              </a:lnSpc>
              <a:spcBef>
                <a:spcPts val="600"/>
              </a:spcBef>
              <a:spcAft>
                <a:spcPts val="600"/>
              </a:spcAft>
              <a:buClrTx/>
              <a:buSzTx/>
              <a:buFont typeface="+mj-lt"/>
              <a:buAutoNum type="alphaU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Both A and B</a:t>
            </a:r>
          </a:p>
          <a:p>
            <a:pPr marL="457200" marR="0" lvl="0" indent="-457200" algn="l" defTabSz="914400" rtl="0" eaLnBrk="1" fontAlgn="auto" latinLnBrk="0" hangingPunct="1">
              <a:lnSpc>
                <a:spcPct val="150000"/>
              </a:lnSpc>
              <a:spcBef>
                <a:spcPts val="0"/>
              </a:spcBef>
              <a:spcAft>
                <a:spcPts val="0"/>
              </a:spcAft>
              <a:buClrTx/>
              <a:buSzTx/>
              <a:buFontTx/>
              <a:buAutoNum type="alphaUcPeriod"/>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457200" marR="0" lvl="0" indent="-457200" algn="l" defTabSz="914400" rtl="0" eaLnBrk="1" fontAlgn="auto" latinLnBrk="0" hangingPunct="1">
              <a:lnSpc>
                <a:spcPct val="150000"/>
              </a:lnSpc>
              <a:spcBef>
                <a:spcPts val="0"/>
              </a:spcBef>
              <a:spcAft>
                <a:spcPts val="0"/>
              </a:spcAft>
              <a:buClrTx/>
              <a:buSzTx/>
              <a:buFontTx/>
              <a:buAutoNum type="alphaUcPeriod"/>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EB63930D-6885-F5E6-D622-8CBC47CE3A48}"/>
              </a:ext>
            </a:extLst>
          </p:cNvPr>
          <p:cNvSpPr txBox="1"/>
          <p:nvPr/>
        </p:nvSpPr>
        <p:spPr>
          <a:xfrm>
            <a:off x="250876" y="6410594"/>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3" name="TextBox 2">
            <a:extLst>
              <a:ext uri="{FF2B5EF4-FFF2-40B4-BE49-F238E27FC236}">
                <a16:creationId xmlns:a16="http://schemas.microsoft.com/office/drawing/2014/main" id="{6B4E0925-3471-170E-7F36-0814E03F519B}"/>
              </a:ext>
            </a:extLst>
          </p:cNvPr>
          <p:cNvSpPr txBox="1"/>
          <p:nvPr/>
        </p:nvSpPr>
        <p:spPr>
          <a:xfrm>
            <a:off x="11225348" y="6472149"/>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27 of 28</a:t>
            </a:r>
          </a:p>
        </p:txBody>
      </p:sp>
    </p:spTree>
    <p:extLst>
      <p:ext uri="{BB962C8B-B14F-4D97-AF65-F5344CB8AC3E}">
        <p14:creationId xmlns:p14="http://schemas.microsoft.com/office/powerpoint/2010/main" val="30735535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519F01FF-8ABE-9305-F0C4-89030F532530}"/>
              </a:ext>
            </a:extLst>
          </p:cNvPr>
          <p:cNvSpPr>
            <a:spLocks noGrp="1"/>
          </p:cNvSpPr>
          <p:nvPr>
            <p:ph type="title"/>
          </p:nvPr>
        </p:nvSpPr>
        <p:spPr>
          <a:xfrm>
            <a:off x="521381" y="430875"/>
            <a:ext cx="4941477" cy="610863"/>
          </a:xfrm>
        </p:spPr>
        <p:txBody>
          <a:bodyPr>
            <a:normAutofit fontScale="90000"/>
          </a:bodyPr>
          <a:lstStyle/>
          <a:p>
            <a:r>
              <a:rPr lang="en-US" b="0" dirty="0">
                <a:solidFill>
                  <a:schemeClr val="accent3">
                    <a:lumMod val="75000"/>
                  </a:schemeClr>
                </a:solidFill>
                <a:latin typeface="Arial" panose="020B0604020202020204" pitchFamily="34" charset="0"/>
                <a:cs typeface="Arial" panose="020B0604020202020204" pitchFamily="34" charset="0"/>
              </a:rPr>
              <a:t>Knowledge Check 3</a:t>
            </a:r>
          </a:p>
        </p:txBody>
      </p:sp>
      <p:sp>
        <p:nvSpPr>
          <p:cNvPr id="8" name="Text Placeholder 3">
            <a:extLst>
              <a:ext uri="{FF2B5EF4-FFF2-40B4-BE49-F238E27FC236}">
                <a16:creationId xmlns:a16="http://schemas.microsoft.com/office/drawing/2014/main" id="{17AA41B0-51E4-6495-0098-53177355B665}"/>
              </a:ext>
            </a:extLst>
          </p:cNvPr>
          <p:cNvSpPr>
            <a:spLocks noGrp="1"/>
          </p:cNvSpPr>
          <p:nvPr>
            <p:ph type="body" sz="quarter" idx="11"/>
          </p:nvPr>
        </p:nvSpPr>
        <p:spPr>
          <a:xfrm>
            <a:off x="952499" y="2289363"/>
            <a:ext cx="4572001" cy="2795232"/>
          </a:xfrm>
        </p:spPr>
        <p:txBody>
          <a:bodyPr/>
          <a:lstStyle/>
          <a:p>
            <a:r>
              <a:rPr lang="en-US" sz="2400" dirty="0">
                <a:effectLst/>
                <a:latin typeface="Segoe UI" panose="020B0502040204020203" pitchFamily="34" charset="0"/>
              </a:rPr>
              <a:t>Collectively, DSMB member experience may include which of the following? </a:t>
            </a:r>
            <a:r>
              <a:rPr lang="en-US" sz="2400" dirty="0">
                <a:latin typeface="Segoe UI" panose="020B0502040204020203" pitchFamily="34" charset="0"/>
              </a:rPr>
              <a:t>(select all true options)</a:t>
            </a:r>
            <a:endParaRPr lang="en-US" sz="2400" dirty="0"/>
          </a:p>
          <a:p>
            <a:endParaRPr lang="en-US" sz="2800" dirty="0"/>
          </a:p>
          <a:p>
            <a:endParaRPr lang="en-US" sz="2800" dirty="0"/>
          </a:p>
        </p:txBody>
      </p:sp>
      <p:sp>
        <p:nvSpPr>
          <p:cNvPr id="10" name="TextBox 9">
            <a:extLst>
              <a:ext uri="{FF2B5EF4-FFF2-40B4-BE49-F238E27FC236}">
                <a16:creationId xmlns:a16="http://schemas.microsoft.com/office/drawing/2014/main" id="{BD5FC432-08C8-61C4-F11C-E5874EE943CD}"/>
              </a:ext>
            </a:extLst>
          </p:cNvPr>
          <p:cNvSpPr txBox="1"/>
          <p:nvPr/>
        </p:nvSpPr>
        <p:spPr>
          <a:xfrm>
            <a:off x="6290859" y="1564255"/>
            <a:ext cx="5570599" cy="4862870"/>
          </a:xfrm>
          <a:prstGeom prst="rect">
            <a:avLst/>
          </a:prstGeom>
          <a:noFill/>
        </p:spPr>
        <p:txBody>
          <a:bodyPr wrap="square" rtlCol="0">
            <a:spAutoFit/>
          </a:bodyPr>
          <a:lstStyle/>
          <a:p>
            <a:pPr marR="0" lvl="0" algn="l" defTabSz="914400" rtl="0" eaLnBrk="1" fontAlgn="auto" latinLnBrk="0" hangingPunct="1">
              <a:lnSpc>
                <a:spcPct val="100000"/>
              </a:lnSpc>
              <a:spcBef>
                <a:spcPts val="600"/>
              </a:spcBef>
              <a:spcAft>
                <a:spcPts val="600"/>
              </a:spcAft>
              <a:buClrTx/>
              <a:buSzTx/>
              <a:tabLst/>
              <a:defRPr/>
            </a:pPr>
            <a:r>
              <a:rPr kumimoji="0" lang="en-US" sz="2400" b="0" i="0" u="sng"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Expertise Areas</a:t>
            </a:r>
          </a:p>
          <a:p>
            <a:pPr marR="0" lvl="0" algn="l" defTabSz="914400" rtl="0" eaLnBrk="1" fontAlgn="auto" latinLnBrk="0" hangingPunct="1">
              <a:lnSpc>
                <a:spcPct val="100000"/>
              </a:lnSpc>
              <a:spcBef>
                <a:spcPts val="600"/>
              </a:spcBef>
              <a:spcAft>
                <a:spcPts val="600"/>
              </a:spcAft>
              <a:buClrTx/>
              <a:buSzTx/>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 Clinical trial design </a:t>
            </a:r>
          </a:p>
          <a:p>
            <a:pPr marR="0" lvl="0" algn="l" defTabSz="914400" rtl="0" eaLnBrk="1" fontAlgn="auto" latinLnBrk="0" hangingPunct="1">
              <a:lnSpc>
                <a:spcPct val="100000"/>
              </a:lnSpc>
              <a:spcBef>
                <a:spcPts val="600"/>
              </a:spcBef>
              <a:spcAft>
                <a:spcPts val="600"/>
              </a:spcAft>
              <a:buClrTx/>
              <a:buSzTx/>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 Biostatistics</a:t>
            </a:r>
          </a:p>
          <a:p>
            <a:pPr marR="0" lvl="0" algn="l" defTabSz="914400" rtl="0" eaLnBrk="1" fontAlgn="auto" latinLnBrk="0" hangingPunct="1">
              <a:lnSpc>
                <a:spcPct val="100000"/>
              </a:lnSpc>
              <a:spcBef>
                <a:spcPts val="600"/>
              </a:spcBef>
              <a:spcAft>
                <a:spcPts val="600"/>
              </a:spcAft>
              <a:buClrTx/>
              <a:buSzTx/>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3. Ethical conduct of research</a:t>
            </a:r>
          </a:p>
          <a:p>
            <a:pPr marL="347663" marR="0" lvl="0" indent="-347663" algn="l" defTabSz="914400" rtl="0" eaLnBrk="1" fontAlgn="auto" latinLnBrk="0" hangingPunct="1">
              <a:lnSpc>
                <a:spcPct val="100000"/>
              </a:lnSpc>
              <a:spcBef>
                <a:spcPts val="600"/>
              </a:spcBef>
              <a:spcAft>
                <a:spcPts val="600"/>
              </a:spcAft>
              <a:buClrTx/>
              <a:buSzTx/>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4. Clinical or scientific expertise relative to the protocol, population, or study procedures</a:t>
            </a:r>
          </a:p>
          <a:p>
            <a:pPr marR="0" lvl="0" algn="l" defTabSz="914400" rtl="0" eaLnBrk="1" fontAlgn="auto" latinLnBrk="0" hangingPunct="1">
              <a:lnSpc>
                <a:spcPct val="100000"/>
              </a:lnSpc>
              <a:spcBef>
                <a:spcPts val="600"/>
              </a:spcBef>
              <a:spcAft>
                <a:spcPts val="600"/>
              </a:spcAft>
              <a:buClrTx/>
              <a:buSzTx/>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5. Patient experience </a:t>
            </a:r>
          </a:p>
          <a:p>
            <a:pPr marR="0" lvl="0" algn="l" defTabSz="914400" rtl="0" eaLnBrk="1" fontAlgn="auto" latinLnBrk="0" hangingPunct="1">
              <a:lnSpc>
                <a:spcPct val="100000"/>
              </a:lnSpc>
              <a:spcBef>
                <a:spcPts val="600"/>
              </a:spcBef>
              <a:spcAft>
                <a:spcPts val="600"/>
              </a:spcAft>
              <a:buClrTx/>
              <a:buSzTx/>
              <a:tabLst/>
              <a:defRPr/>
            </a:pPr>
            <a:endParaRPr lang="en-US" sz="2400" dirty="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BFAE45F1-DD39-C818-0FDC-CACD41B0AA5B}"/>
              </a:ext>
            </a:extLst>
          </p:cNvPr>
          <p:cNvSpPr txBox="1"/>
          <p:nvPr/>
        </p:nvSpPr>
        <p:spPr>
          <a:xfrm>
            <a:off x="330542" y="6427125"/>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3" name="TextBox 2">
            <a:extLst>
              <a:ext uri="{FF2B5EF4-FFF2-40B4-BE49-F238E27FC236}">
                <a16:creationId xmlns:a16="http://schemas.microsoft.com/office/drawing/2014/main" id="{4F339A59-08F3-FB8C-0C58-01C57C2CCD30}"/>
              </a:ext>
            </a:extLst>
          </p:cNvPr>
          <p:cNvSpPr txBox="1"/>
          <p:nvPr/>
        </p:nvSpPr>
        <p:spPr>
          <a:xfrm>
            <a:off x="10894806" y="6427125"/>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28 of 28</a:t>
            </a:r>
          </a:p>
        </p:txBody>
      </p:sp>
    </p:spTree>
    <p:extLst>
      <p:ext uri="{BB962C8B-B14F-4D97-AF65-F5344CB8AC3E}">
        <p14:creationId xmlns:p14="http://schemas.microsoft.com/office/powerpoint/2010/main" val="3559334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888594" y="650737"/>
            <a:ext cx="8081654" cy="610863"/>
          </a:xfrm>
        </p:spPr>
        <p:txBody>
          <a:bodyPr>
            <a:normAutofit/>
          </a:bodyPr>
          <a:lstStyle/>
          <a:p>
            <a:r>
              <a:rPr lang="en-US" sz="4000" b="0" dirty="0">
                <a:latin typeface="Arial" panose="020B0604020202020204" pitchFamily="34" charset="0"/>
                <a:cs typeface="Arial" panose="020B0604020202020204" pitchFamily="34" charset="0"/>
              </a:rPr>
              <a:t>Board Charge</a:t>
            </a:r>
          </a:p>
        </p:txBody>
      </p:sp>
      <p:sp>
        <p:nvSpPr>
          <p:cNvPr id="7" name="Date Placeholder 3">
            <a:extLst>
              <a:ext uri="{FF2B5EF4-FFF2-40B4-BE49-F238E27FC236}">
                <a16:creationId xmlns:a16="http://schemas.microsoft.com/office/drawing/2014/main" id="{560FFC6F-2BF3-42FE-80C1-0A76D4B6C7CE}"/>
              </a:ext>
              <a:ext uri="{C183D7F6-B498-43B3-948B-1728B52AA6E4}">
                <adec:decorative xmlns:adec="http://schemas.microsoft.com/office/drawing/2017/decorative" val="1"/>
              </a:ext>
            </a:extLst>
          </p:cNvPr>
          <p:cNvSpPr txBox="1">
            <a:spLocks/>
          </p:cNvSpPr>
          <p:nvPr/>
        </p:nvSpPr>
        <p:spPr>
          <a:xfrm>
            <a:off x="2992120" y="6332220"/>
            <a:ext cx="1313180" cy="247651"/>
          </a:xfrm>
          <a:prstGeom prst="rect">
            <a:avLst/>
          </a:prstGeom>
        </p:spPr>
        <p:txBody>
          <a:bodyPr vert="horz" lIns="0" tIns="0" rIns="0" bIns="0" rtlCol="0" anchor="t" anchorCtr="0"/>
          <a:lstStyle>
            <a:defPPr>
              <a:defRPr lang="en-US"/>
            </a:defPPr>
            <a:lvl1pPr marL="0" algn="l" defTabSz="914400" rtl="0" eaLnBrk="1" latinLnBrk="0" hangingPunct="1">
              <a:defRPr sz="1100" b="0" i="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814378BA-8FAA-51C1-CA2D-665E8365AE80}"/>
              </a:ext>
            </a:extLst>
          </p:cNvPr>
          <p:cNvSpPr txBox="1"/>
          <p:nvPr/>
        </p:nvSpPr>
        <p:spPr>
          <a:xfrm>
            <a:off x="481263" y="1912337"/>
            <a:ext cx="10810111" cy="4154984"/>
          </a:xfrm>
          <a:prstGeom prst="rect">
            <a:avLst/>
          </a:prstGeom>
          <a:noFill/>
        </p:spPr>
        <p:txBody>
          <a:bodyPr wrap="square">
            <a:spAutoFit/>
          </a:bodyPr>
          <a:lstStyle/>
          <a:p>
            <a:pPr marL="457200" marR="0" lvl="0" indent="-457200" algn="l" defTabSz="914400" rtl="0" eaLnBrk="1" fontAlgn="auto" latinLnBrk="0" hangingPunct="1">
              <a:spcBef>
                <a:spcPts val="0"/>
              </a:spcBef>
              <a:spcAft>
                <a:spcPts val="12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Safeguard the interests of the study participants 	              Particularly – protecting participant safety </a:t>
            </a:r>
          </a:p>
          <a:p>
            <a:pPr marL="457200" marR="0" lvl="0" indent="-457200" algn="l" defTabSz="914400" rtl="0" eaLnBrk="1" fontAlgn="auto" latinLnBrk="0" hangingPunct="1">
              <a:spcBef>
                <a:spcPts val="0"/>
              </a:spcBef>
              <a:spcAft>
                <a:spcPts val="12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Preserve study integrity and credibility </a:t>
            </a:r>
          </a:p>
          <a:p>
            <a:pPr marL="457200" marR="0" lvl="0" indent="-457200" algn="l" defTabSz="914400" rtl="0" eaLnBrk="1" fontAlgn="auto" latinLnBrk="0" hangingPunct="1">
              <a:spcBef>
                <a:spcPts val="0"/>
              </a:spcBef>
              <a:spcAft>
                <a:spcPts val="12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Review the conduct of an ongoing clinical study </a:t>
            </a:r>
          </a:p>
          <a:p>
            <a:pPr marL="457200" marR="0" lvl="0" indent="-457200" algn="l" defTabSz="914400" rtl="0" eaLnBrk="1" fontAlgn="auto" latinLnBrk="0" hangingPunct="1">
              <a:spcBef>
                <a:spcPts val="0"/>
              </a:spcBef>
              <a:spcAft>
                <a:spcPts val="12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Ensure the timely conclusion of the study for result dissemination </a:t>
            </a:r>
          </a:p>
          <a:p>
            <a:pPr marL="457200" marR="0" lvl="0" indent="-457200" algn="l" defTabSz="914400" rtl="0" eaLnBrk="1" fontAlgn="auto" latinLnBrk="0" hangingPunct="1">
              <a:spcBef>
                <a:spcPts val="0"/>
              </a:spcBef>
              <a:spcAft>
                <a:spcPts val="1200"/>
              </a:spcAft>
              <a:buClrTx/>
              <a:buSzTx/>
              <a:buFont typeface="Arial" panose="020B0604020202020204" pitchFamily="34" charset="0"/>
              <a:buChar char="•"/>
              <a:tabLst/>
              <a:defRPr/>
            </a:pPr>
            <a:r>
              <a:rPr lang="en-US" sz="2800" dirty="0">
                <a:solidFill>
                  <a:srgbClr val="000000"/>
                </a:solidFill>
                <a:latin typeface="Arial" panose="020B0604020202020204" pitchFamily="34" charset="0"/>
                <a:cs typeface="Arial" panose="020B0604020202020204" pitchFamily="34" charset="0"/>
              </a:rPr>
              <a:t>If the DSMB or OSMB is established by NIDDK for collaborative studies (e.g., U01), the DSMB is advisory to NIDDK</a:t>
            </a:r>
            <a:endParaRPr kumimoji="0" 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4" name="Picture 3">
            <a:extLst>
              <a:ext uri="{FF2B5EF4-FFF2-40B4-BE49-F238E27FC236}">
                <a16:creationId xmlns:a16="http://schemas.microsoft.com/office/drawing/2014/main" id="{C9CA5776-6622-69A2-0558-E7C9943AF45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836716" y="0"/>
            <a:ext cx="3355284" cy="1912776"/>
          </a:xfrm>
          <a:prstGeom prst="rect">
            <a:avLst/>
          </a:prstGeom>
        </p:spPr>
      </p:pic>
      <p:sp>
        <p:nvSpPr>
          <p:cNvPr id="6" name="TextBox 5">
            <a:extLst>
              <a:ext uri="{FF2B5EF4-FFF2-40B4-BE49-F238E27FC236}">
                <a16:creationId xmlns:a16="http://schemas.microsoft.com/office/drawing/2014/main" id="{04B811EA-D32D-9286-6E52-314B2E467C29}"/>
              </a:ext>
            </a:extLst>
          </p:cNvPr>
          <p:cNvSpPr txBox="1"/>
          <p:nvPr/>
        </p:nvSpPr>
        <p:spPr>
          <a:xfrm>
            <a:off x="10937024" y="6456045"/>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3 of 28</a:t>
            </a:r>
          </a:p>
        </p:txBody>
      </p:sp>
    </p:spTree>
    <p:extLst>
      <p:ext uri="{BB962C8B-B14F-4D97-AF65-F5344CB8AC3E}">
        <p14:creationId xmlns:p14="http://schemas.microsoft.com/office/powerpoint/2010/main" val="2521537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B9FD9-DD6B-24A4-2F81-02A4358C809F}"/>
              </a:ext>
            </a:extLst>
          </p:cNvPr>
          <p:cNvSpPr>
            <a:spLocks noGrp="1"/>
          </p:cNvSpPr>
          <p:nvPr>
            <p:ph type="title"/>
          </p:nvPr>
        </p:nvSpPr>
        <p:spPr>
          <a:xfrm>
            <a:off x="952500" y="588391"/>
            <a:ext cx="9425517" cy="610863"/>
          </a:xfrm>
        </p:spPr>
        <p:txBody>
          <a:bodyPr>
            <a:normAutofit/>
          </a:bodyPr>
          <a:lstStyle/>
          <a:p>
            <a:r>
              <a:rPr lang="en-US" sz="4000" b="0" dirty="0">
                <a:latin typeface="Arial" panose="020B0604020202020204" pitchFamily="34" charset="0"/>
                <a:cs typeface="Arial" panose="020B0604020202020204" pitchFamily="34" charset="0"/>
              </a:rPr>
              <a:t>Overview of Board Role</a:t>
            </a:r>
          </a:p>
        </p:txBody>
      </p:sp>
      <p:sp>
        <p:nvSpPr>
          <p:cNvPr id="3" name="Text Placeholder 2">
            <a:extLst>
              <a:ext uri="{FF2B5EF4-FFF2-40B4-BE49-F238E27FC236}">
                <a16:creationId xmlns:a16="http://schemas.microsoft.com/office/drawing/2014/main" id="{DA99909D-5C60-4B1F-105C-76264C656A01}"/>
              </a:ext>
            </a:extLst>
          </p:cNvPr>
          <p:cNvSpPr>
            <a:spLocks noGrp="1"/>
          </p:cNvSpPr>
          <p:nvPr>
            <p:ph type="body" idx="1"/>
          </p:nvPr>
        </p:nvSpPr>
        <p:spPr>
          <a:xfrm>
            <a:off x="968506" y="2089499"/>
            <a:ext cx="3036477" cy="404216"/>
          </a:xfrm>
        </p:spPr>
        <p:txBody>
          <a:bodyPr>
            <a:normAutofit/>
          </a:bodyPr>
          <a:lstStyle/>
          <a:p>
            <a:r>
              <a:rPr lang="en-US" sz="2400" b="1" dirty="0">
                <a:solidFill>
                  <a:schemeClr val="accent3">
                    <a:lumMod val="75000"/>
                  </a:schemeClr>
                </a:solidFill>
                <a:latin typeface="Arial" panose="020B0604020202020204" pitchFamily="34" charset="0"/>
                <a:cs typeface="Arial" panose="020B0604020202020204" pitchFamily="34" charset="0"/>
              </a:rPr>
              <a:t>Protocol</a:t>
            </a:r>
          </a:p>
        </p:txBody>
      </p:sp>
      <p:sp>
        <p:nvSpPr>
          <p:cNvPr id="4" name="Content Placeholder 3">
            <a:extLst>
              <a:ext uri="{FF2B5EF4-FFF2-40B4-BE49-F238E27FC236}">
                <a16:creationId xmlns:a16="http://schemas.microsoft.com/office/drawing/2014/main" id="{3F024286-E522-87AD-3220-CC5591CDBE7C}"/>
              </a:ext>
            </a:extLst>
          </p:cNvPr>
          <p:cNvSpPr>
            <a:spLocks noGrp="1"/>
          </p:cNvSpPr>
          <p:nvPr>
            <p:ph sz="half" idx="2"/>
          </p:nvPr>
        </p:nvSpPr>
        <p:spPr>
          <a:xfrm>
            <a:off x="949456" y="2526680"/>
            <a:ext cx="2835729" cy="1942138"/>
          </a:xfrm>
        </p:spPr>
        <p:txBody>
          <a:bodyPr>
            <a:normAutofit/>
          </a:bodyPr>
          <a:lstStyle/>
          <a:p>
            <a:pPr marL="0" indent="0">
              <a:buNone/>
            </a:pPr>
            <a:r>
              <a:rPr lang="en-US" sz="2000" b="1" dirty="0">
                <a:latin typeface="Arial" panose="020B0604020202020204" pitchFamily="34" charset="0"/>
                <a:cs typeface="Arial" panose="020B0604020202020204" pitchFamily="34" charset="0"/>
              </a:rPr>
              <a:t>Conduct advisory review </a:t>
            </a:r>
            <a:r>
              <a:rPr lang="en-US" sz="2000" dirty="0">
                <a:latin typeface="Arial" panose="020B0604020202020204" pitchFamily="34" charset="0"/>
                <a:cs typeface="Arial" panose="020B0604020202020204" pitchFamily="34" charset="0"/>
              </a:rPr>
              <a:t> </a:t>
            </a:r>
          </a:p>
          <a:p>
            <a:pPr>
              <a:spcBef>
                <a:spcPts val="600"/>
              </a:spcBef>
            </a:pPr>
            <a:r>
              <a:rPr lang="en-US" sz="2000" dirty="0">
                <a:latin typeface="Arial" panose="020B0604020202020204" pitchFamily="34" charset="0"/>
                <a:cs typeface="Arial" panose="020B0604020202020204" pitchFamily="34" charset="0"/>
              </a:rPr>
              <a:t>Protocol</a:t>
            </a:r>
          </a:p>
          <a:p>
            <a:pPr>
              <a:spcBef>
                <a:spcPts val="600"/>
              </a:spcBef>
            </a:pPr>
            <a:r>
              <a:rPr lang="en-US" sz="2000" dirty="0">
                <a:latin typeface="Arial" panose="020B0604020202020204" pitchFamily="34" charset="0"/>
                <a:cs typeface="Arial" panose="020B0604020202020204" pitchFamily="34" charset="0"/>
              </a:rPr>
              <a:t>Procedures</a:t>
            </a:r>
          </a:p>
          <a:p>
            <a:pPr>
              <a:spcBef>
                <a:spcPts val="600"/>
              </a:spcBef>
            </a:pPr>
            <a:r>
              <a:rPr lang="en-US" sz="2000" dirty="0">
                <a:latin typeface="Arial" panose="020B0604020202020204" pitchFamily="34" charset="0"/>
                <a:cs typeface="Arial" panose="020B0604020202020204" pitchFamily="34" charset="0"/>
              </a:rPr>
              <a:t>Amendments</a:t>
            </a:r>
          </a:p>
        </p:txBody>
      </p:sp>
      <p:sp>
        <p:nvSpPr>
          <p:cNvPr id="5" name="Text Placeholder 4">
            <a:extLst>
              <a:ext uri="{FF2B5EF4-FFF2-40B4-BE49-F238E27FC236}">
                <a16:creationId xmlns:a16="http://schemas.microsoft.com/office/drawing/2014/main" id="{1B5954BB-4E44-CF9B-6B72-1241260501FF}"/>
              </a:ext>
            </a:extLst>
          </p:cNvPr>
          <p:cNvSpPr>
            <a:spLocks noGrp="1"/>
          </p:cNvSpPr>
          <p:nvPr>
            <p:ph type="body" idx="10"/>
          </p:nvPr>
        </p:nvSpPr>
        <p:spPr>
          <a:xfrm>
            <a:off x="4569372" y="2129789"/>
            <a:ext cx="3036477" cy="404216"/>
          </a:xfrm>
        </p:spPr>
        <p:txBody>
          <a:bodyPr>
            <a:normAutofit/>
          </a:bodyPr>
          <a:lstStyle/>
          <a:p>
            <a:r>
              <a:rPr lang="en-US" sz="2400" b="1" dirty="0">
                <a:solidFill>
                  <a:schemeClr val="accent3">
                    <a:lumMod val="75000"/>
                  </a:schemeClr>
                </a:solidFill>
                <a:latin typeface="Arial" panose="020B0604020202020204" pitchFamily="34" charset="0"/>
                <a:cs typeface="Arial" panose="020B0604020202020204" pitchFamily="34" charset="0"/>
              </a:rPr>
              <a:t>Interim Reviews </a:t>
            </a:r>
          </a:p>
        </p:txBody>
      </p:sp>
      <p:sp>
        <p:nvSpPr>
          <p:cNvPr id="6" name="Content Placeholder 5">
            <a:extLst>
              <a:ext uri="{FF2B5EF4-FFF2-40B4-BE49-F238E27FC236}">
                <a16:creationId xmlns:a16="http://schemas.microsoft.com/office/drawing/2014/main" id="{704D5E70-61A2-D891-CC0B-7EE07B066081}"/>
              </a:ext>
            </a:extLst>
          </p:cNvPr>
          <p:cNvSpPr>
            <a:spLocks noGrp="1"/>
          </p:cNvSpPr>
          <p:nvPr>
            <p:ph sz="half" idx="11"/>
          </p:nvPr>
        </p:nvSpPr>
        <p:spPr>
          <a:xfrm>
            <a:off x="4536171" y="2530882"/>
            <a:ext cx="3050628" cy="4058854"/>
          </a:xfrm>
        </p:spPr>
        <p:txBody>
          <a:bodyPr>
            <a:normAutofit/>
          </a:bodyPr>
          <a:lstStyle/>
          <a:p>
            <a:pPr marL="0" indent="0">
              <a:spcBef>
                <a:spcPts val="600"/>
              </a:spcBef>
              <a:buNone/>
            </a:pPr>
            <a:r>
              <a:rPr lang="en-US" sz="2000" b="1" dirty="0">
                <a:latin typeface="Arial" panose="020B0604020202020204" pitchFamily="34" charset="0"/>
                <a:cs typeface="Arial" panose="020B0604020202020204" pitchFamily="34" charset="0"/>
              </a:rPr>
              <a:t>Review</a:t>
            </a:r>
          </a:p>
          <a:p>
            <a:pPr>
              <a:spcBef>
                <a:spcPts val="600"/>
              </a:spcBef>
            </a:pPr>
            <a:r>
              <a:rPr lang="en-US" sz="2000" dirty="0">
                <a:latin typeface="Arial" panose="020B0604020202020204" pitchFamily="34" charset="0"/>
                <a:cs typeface="Arial" panose="020B0604020202020204" pitchFamily="34" charset="0"/>
              </a:rPr>
              <a:t>Safety</a:t>
            </a:r>
          </a:p>
          <a:p>
            <a:pPr>
              <a:spcBef>
                <a:spcPts val="600"/>
              </a:spcBef>
            </a:pPr>
            <a:r>
              <a:rPr lang="en-US" sz="2000" dirty="0">
                <a:latin typeface="Arial" panose="020B0604020202020204" pitchFamily="34" charset="0"/>
                <a:cs typeface="Arial" panose="020B0604020202020204" pitchFamily="34" charset="0"/>
              </a:rPr>
              <a:t>Feasibility</a:t>
            </a:r>
          </a:p>
          <a:p>
            <a:pPr>
              <a:spcBef>
                <a:spcPts val="600"/>
              </a:spcBef>
            </a:pPr>
            <a:r>
              <a:rPr lang="en-US" sz="2000" dirty="0">
                <a:latin typeface="Arial" panose="020B0604020202020204" pitchFamily="34" charset="0"/>
                <a:cs typeface="Arial" panose="020B0604020202020204" pitchFamily="34" charset="0"/>
              </a:rPr>
              <a:t>Efficacy, if prespecified</a:t>
            </a:r>
          </a:p>
          <a:p>
            <a:pPr>
              <a:spcBef>
                <a:spcPts val="600"/>
              </a:spcBef>
            </a:pPr>
            <a:r>
              <a:rPr lang="en-US" sz="2000" dirty="0">
                <a:latin typeface="Arial" panose="020B0604020202020204" pitchFamily="34" charset="0"/>
                <a:cs typeface="Arial" panose="020B0604020202020204" pitchFamily="34" charset="0"/>
              </a:rPr>
              <a:t>Fidelity/Quality/Integrity</a:t>
            </a:r>
          </a:p>
          <a:p>
            <a:pPr marL="0" indent="0">
              <a:spcBef>
                <a:spcPts val="0"/>
              </a:spcBef>
              <a:buNone/>
            </a:pPr>
            <a:endParaRPr lang="en-US" sz="2000" b="1"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6D9F2C90-C3A4-C3B2-FE03-BA98AACB931D}"/>
              </a:ext>
            </a:extLst>
          </p:cNvPr>
          <p:cNvSpPr>
            <a:spLocks noGrp="1"/>
          </p:cNvSpPr>
          <p:nvPr>
            <p:ph type="body" idx="12"/>
          </p:nvPr>
        </p:nvSpPr>
        <p:spPr>
          <a:xfrm>
            <a:off x="8187017" y="2089499"/>
            <a:ext cx="3036477" cy="404216"/>
          </a:xfrm>
        </p:spPr>
        <p:txBody>
          <a:bodyPr>
            <a:normAutofit/>
          </a:bodyPr>
          <a:lstStyle/>
          <a:p>
            <a:r>
              <a:rPr lang="en-US" sz="2400" b="1" dirty="0">
                <a:solidFill>
                  <a:schemeClr val="accent3">
                    <a:lumMod val="75000"/>
                  </a:schemeClr>
                </a:solidFill>
                <a:latin typeface="Arial" panose="020B0604020202020204" pitchFamily="34" charset="0"/>
                <a:cs typeface="Arial" panose="020B0604020202020204" pitchFamily="34" charset="0"/>
              </a:rPr>
              <a:t>Provide</a:t>
            </a:r>
          </a:p>
        </p:txBody>
      </p:sp>
      <p:sp>
        <p:nvSpPr>
          <p:cNvPr id="8" name="Content Placeholder 7">
            <a:extLst>
              <a:ext uri="{FF2B5EF4-FFF2-40B4-BE49-F238E27FC236}">
                <a16:creationId xmlns:a16="http://schemas.microsoft.com/office/drawing/2014/main" id="{58284DB3-8AEB-4107-BC7C-8AFDCAF46E8A}"/>
              </a:ext>
            </a:extLst>
          </p:cNvPr>
          <p:cNvSpPr>
            <a:spLocks noGrp="1"/>
          </p:cNvSpPr>
          <p:nvPr>
            <p:ph sz="half" idx="13"/>
          </p:nvPr>
        </p:nvSpPr>
        <p:spPr>
          <a:xfrm>
            <a:off x="8162970" y="2530881"/>
            <a:ext cx="2949680" cy="3631514"/>
          </a:xfrm>
        </p:spPr>
        <p:txBody>
          <a:bodyPr>
            <a:normAutofit/>
          </a:bodyPr>
          <a:lstStyle/>
          <a:p>
            <a:pPr marL="0" indent="0">
              <a:spcBef>
                <a:spcPts val="600"/>
              </a:spcBef>
              <a:buNone/>
            </a:pPr>
            <a:r>
              <a:rPr lang="en-US" sz="2000" b="1" dirty="0">
                <a:latin typeface="Arial" panose="020B0604020202020204" pitchFamily="34" charset="0"/>
                <a:cs typeface="Arial" panose="020B0604020202020204" pitchFamily="34" charset="0"/>
              </a:rPr>
              <a:t>Recommendations</a:t>
            </a:r>
          </a:p>
          <a:p>
            <a:pPr>
              <a:spcBef>
                <a:spcPts val="600"/>
              </a:spcBef>
            </a:pPr>
            <a:r>
              <a:rPr lang="en-US" sz="2000" dirty="0">
                <a:latin typeface="Arial" panose="020B0604020202020204" pitchFamily="34" charset="0"/>
                <a:cs typeface="Arial" panose="020B0604020202020204" pitchFamily="34" charset="0"/>
              </a:rPr>
              <a:t>Continue the study</a:t>
            </a:r>
          </a:p>
          <a:p>
            <a:pPr>
              <a:spcBef>
                <a:spcPts val="600"/>
              </a:spcBef>
            </a:pPr>
            <a:r>
              <a:rPr lang="en-US" sz="2000" dirty="0">
                <a:latin typeface="Arial" panose="020B0604020202020204" pitchFamily="34" charset="0"/>
                <a:cs typeface="Arial" panose="020B0604020202020204" pitchFamily="34" charset="0"/>
              </a:rPr>
              <a:t>Halt the study for indication, e.g., futility, safety, efficacy pre- specified stopping rules </a:t>
            </a:r>
          </a:p>
          <a:p>
            <a:pPr marL="0" indent="0">
              <a:spcBef>
                <a:spcPts val="600"/>
              </a:spcBef>
              <a:buNone/>
            </a:pPr>
            <a:r>
              <a:rPr lang="en-US" sz="2000" b="1" dirty="0">
                <a:latin typeface="Arial" panose="020B0604020202020204" pitchFamily="34" charset="0"/>
                <a:cs typeface="Arial" panose="020B0604020202020204" pitchFamily="34" charset="0"/>
              </a:rPr>
              <a:t>Suggestions</a:t>
            </a:r>
            <a:r>
              <a:rPr lang="en-US" sz="2000" dirty="0">
                <a:latin typeface="Arial" panose="020B0604020202020204" pitchFamily="34" charset="0"/>
                <a:cs typeface="Arial" panose="020B0604020202020204" pitchFamily="34" charset="0"/>
              </a:rPr>
              <a:t> </a:t>
            </a:r>
          </a:p>
          <a:p>
            <a:pPr>
              <a:spcBef>
                <a:spcPts val="600"/>
              </a:spcBef>
            </a:pPr>
            <a:r>
              <a:rPr lang="en-US" sz="2000" dirty="0">
                <a:latin typeface="Arial" panose="020B0604020202020204" pitchFamily="34" charset="0"/>
                <a:cs typeface="Arial" panose="020B0604020202020204" pitchFamily="34" charset="0"/>
              </a:rPr>
              <a:t>Potential solutions, where feasible</a:t>
            </a:r>
          </a:p>
          <a:p>
            <a:pPr>
              <a:spcBef>
                <a:spcPts val="600"/>
              </a:spcBef>
            </a:pPr>
            <a:endParaRPr lang="en-US" sz="2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45B8DDCA-01F1-636B-263A-2151DDD1BEE8}"/>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10" name="TextBox 9">
            <a:extLst>
              <a:ext uri="{FF2B5EF4-FFF2-40B4-BE49-F238E27FC236}">
                <a16:creationId xmlns:a16="http://schemas.microsoft.com/office/drawing/2014/main" id="{C3ED6DA2-42FD-8E8C-EB30-5149CC89AAE5}"/>
              </a:ext>
            </a:extLst>
          </p:cNvPr>
          <p:cNvSpPr txBox="1"/>
          <p:nvPr/>
        </p:nvSpPr>
        <p:spPr>
          <a:xfrm>
            <a:off x="11112650" y="6412928"/>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4 of 28</a:t>
            </a:r>
          </a:p>
        </p:txBody>
      </p:sp>
    </p:spTree>
    <p:extLst>
      <p:ext uri="{BB962C8B-B14F-4D97-AF65-F5344CB8AC3E}">
        <p14:creationId xmlns:p14="http://schemas.microsoft.com/office/powerpoint/2010/main" val="677009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9C96633-1E93-0193-9345-41A59584FC96}"/>
              </a:ext>
            </a:extLst>
          </p:cNvPr>
          <p:cNvSpPr>
            <a:spLocks noGrp="1"/>
          </p:cNvSpPr>
          <p:nvPr>
            <p:ph type="title"/>
          </p:nvPr>
        </p:nvSpPr>
        <p:spPr>
          <a:xfrm>
            <a:off x="960078" y="427826"/>
            <a:ext cx="8314888" cy="610863"/>
          </a:xfrm>
        </p:spPr>
        <p:txBody>
          <a:bodyPr>
            <a:normAutofit/>
          </a:bodyPr>
          <a:lstStyle/>
          <a:p>
            <a:r>
              <a:rPr lang="en-US" sz="4000" b="0" dirty="0">
                <a:latin typeface="Arial" panose="020B0604020202020204" pitchFamily="34" charset="0"/>
                <a:cs typeface="Arial" panose="020B0604020202020204" pitchFamily="34" charset="0"/>
              </a:rPr>
              <a:t>Confidentiality</a:t>
            </a:r>
          </a:p>
        </p:txBody>
      </p:sp>
      <p:sp>
        <p:nvSpPr>
          <p:cNvPr id="7" name="TextBox 6">
            <a:extLst>
              <a:ext uri="{FF2B5EF4-FFF2-40B4-BE49-F238E27FC236}">
                <a16:creationId xmlns:a16="http://schemas.microsoft.com/office/drawing/2014/main" id="{3660086B-2C6C-CDC5-BA5B-BE0ECD1C2E53}"/>
              </a:ext>
            </a:extLst>
          </p:cNvPr>
          <p:cNvSpPr txBox="1"/>
          <p:nvPr/>
        </p:nvSpPr>
        <p:spPr>
          <a:xfrm>
            <a:off x="964023" y="1506837"/>
            <a:ext cx="10437985" cy="830997"/>
          </a:xfrm>
          <a:prstGeom prst="rect">
            <a:avLst/>
          </a:prstGeom>
          <a:solidFill>
            <a:srgbClr val="FFC000"/>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		Open reports can be distributed to those who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Franklin Gothic Book"/>
              </a:rPr>
              <a:t>                         </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attend open </a:t>
            </a:r>
            <a:r>
              <a:rPr lang="en-US" sz="2400" dirty="0">
                <a:solidFill>
                  <a:srgbClr val="000000"/>
                </a:solidFill>
                <a:latin typeface="Franklin Gothic Book"/>
              </a:rPr>
              <a:t>Board</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 sessions.  </a:t>
            </a:r>
          </a:p>
        </p:txBody>
      </p:sp>
      <p:sp>
        <p:nvSpPr>
          <p:cNvPr id="4" name="TextBox 3">
            <a:extLst>
              <a:ext uri="{FF2B5EF4-FFF2-40B4-BE49-F238E27FC236}">
                <a16:creationId xmlns:a16="http://schemas.microsoft.com/office/drawing/2014/main" id="{28D18237-389D-6835-65BC-9584065D7A98}"/>
              </a:ext>
            </a:extLst>
          </p:cNvPr>
          <p:cNvSpPr txBox="1"/>
          <p:nvPr/>
        </p:nvSpPr>
        <p:spPr>
          <a:xfrm>
            <a:off x="964022" y="2538896"/>
            <a:ext cx="10437985" cy="1938992"/>
          </a:xfrm>
          <a:prstGeom prst="rect">
            <a:avLst/>
          </a:prstGeom>
          <a:solidFill>
            <a:schemeClr val="tx2">
              <a:lumMod val="60000"/>
              <a:lumOff val="4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		Closed reports are only to be distributed to those who attend 			closed session meetings, </a:t>
            </a:r>
            <a:r>
              <a:rPr kumimoji="0" lang="en-US" sz="2400" b="0" i="0" u="none" strike="noStrike" kern="1200" cap="none" spc="0" normalizeH="0" baseline="0" noProof="0" dirty="0" err="1">
                <a:ln>
                  <a:noFill/>
                </a:ln>
                <a:solidFill>
                  <a:srgbClr val="000000"/>
                </a:solidFill>
                <a:effectLst/>
                <a:uLnTx/>
                <a:uFillTx/>
                <a:latin typeface="Franklin Gothic Book"/>
                <a:ea typeface="+mn-ea"/>
                <a:cs typeface="+mn-cs"/>
              </a:rPr>
              <a:t>eg</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 DSMB/OSMB members, NIDDK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Franklin Gothic Book"/>
              </a:rPr>
              <a:t>		</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Program Officer and NIDDK Division Leadership. Closed reports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Franklin Gothic Book"/>
              </a:rPr>
              <a:t>		</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cannot be shared with blinded investigators or NIDDK Project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rgbClr val="000000"/>
                </a:solidFill>
                <a:latin typeface="Franklin Gothic Book"/>
              </a:rPr>
              <a:t>		</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Scientists.</a:t>
            </a:r>
          </a:p>
        </p:txBody>
      </p:sp>
      <p:sp>
        <p:nvSpPr>
          <p:cNvPr id="5" name="TextBox 4">
            <a:extLst>
              <a:ext uri="{FF2B5EF4-FFF2-40B4-BE49-F238E27FC236}">
                <a16:creationId xmlns:a16="http://schemas.microsoft.com/office/drawing/2014/main" id="{1A024871-B4F6-9AAC-DF80-A4931704A423}"/>
              </a:ext>
            </a:extLst>
          </p:cNvPr>
          <p:cNvSpPr txBox="1"/>
          <p:nvPr/>
        </p:nvSpPr>
        <p:spPr>
          <a:xfrm>
            <a:off x="964022" y="4372837"/>
            <a:ext cx="10437985" cy="1569660"/>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		</a:t>
            </a:r>
            <a:r>
              <a:rPr lang="en-US" sz="2400" dirty="0">
                <a:solidFill>
                  <a:srgbClr val="000000"/>
                </a:solidFill>
                <a:latin typeface="Franklin Gothic Book"/>
              </a:rPr>
              <a:t>Board</a:t>
            </a:r>
            <a:r>
              <a:rPr kumimoji="0" lang="en-US" sz="2400" b="0" i="0" u="none" strike="noStrike" kern="1200" cap="none" spc="0" normalizeH="0" baseline="0" noProof="0" dirty="0">
                <a:ln>
                  <a:noFill/>
                </a:ln>
                <a:solidFill>
                  <a:srgbClr val="000000"/>
                </a:solidFill>
                <a:effectLst/>
                <a:uLnTx/>
                <a:uFillTx/>
                <a:latin typeface="Franklin Gothic Book"/>
                <a:ea typeface="+mn-ea"/>
                <a:cs typeface="+mn-cs"/>
              </a:rPr>
              <a:t> Members: Communication regarding study events, study 			data, or analysis is prohibited outside of the communication 			during a Board meeting or during official Board 					communications with NIDDK.  </a:t>
            </a:r>
          </a:p>
        </p:txBody>
      </p:sp>
      <p:sp>
        <p:nvSpPr>
          <p:cNvPr id="12" name="Speech Bubble: Rectangle 11">
            <a:extLst>
              <a:ext uri="{FF2B5EF4-FFF2-40B4-BE49-F238E27FC236}">
                <a16:creationId xmlns:a16="http://schemas.microsoft.com/office/drawing/2014/main" id="{F91B36A8-E96B-287A-54E8-7E288B60F25A}"/>
              </a:ext>
              <a:ext uri="{C183D7F6-B498-43B3-948B-1728B52AA6E4}">
                <adec:decorative xmlns:adec="http://schemas.microsoft.com/office/drawing/2017/decorative" val="1"/>
              </a:ext>
            </a:extLst>
          </p:cNvPr>
          <p:cNvSpPr/>
          <p:nvPr/>
        </p:nvSpPr>
        <p:spPr>
          <a:xfrm>
            <a:off x="1502229" y="4697536"/>
            <a:ext cx="475861" cy="354563"/>
          </a:xfrm>
          <a:prstGeom prst="wedge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3" name="Speech Bubble: Rectangle 12">
            <a:extLst>
              <a:ext uri="{FF2B5EF4-FFF2-40B4-BE49-F238E27FC236}">
                <a16:creationId xmlns:a16="http://schemas.microsoft.com/office/drawing/2014/main" id="{67ED3920-DFEB-3B6B-746B-3EA0D2A23048}"/>
              </a:ext>
              <a:ext uri="{C183D7F6-B498-43B3-948B-1728B52AA6E4}">
                <adec:decorative xmlns:adec="http://schemas.microsoft.com/office/drawing/2017/decorative" val="1"/>
              </a:ext>
            </a:extLst>
          </p:cNvPr>
          <p:cNvSpPr/>
          <p:nvPr/>
        </p:nvSpPr>
        <p:spPr>
          <a:xfrm>
            <a:off x="1788509" y="4849935"/>
            <a:ext cx="475861" cy="354563"/>
          </a:xfrm>
          <a:prstGeom prst="wedge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pic>
        <p:nvPicPr>
          <p:cNvPr id="15" name="Graphic 14">
            <a:extLst>
              <a:ext uri="{FF2B5EF4-FFF2-40B4-BE49-F238E27FC236}">
                <a16:creationId xmlns:a16="http://schemas.microsoft.com/office/drawing/2014/main" id="{349D0E23-B819-7407-F9D4-BDD14E1EC963}"/>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412032" y="2848362"/>
            <a:ext cx="914400" cy="914400"/>
          </a:xfrm>
          <a:prstGeom prst="rect">
            <a:avLst/>
          </a:prstGeom>
        </p:spPr>
      </p:pic>
      <p:pic>
        <p:nvPicPr>
          <p:cNvPr id="8" name="Graphic 7">
            <a:extLst>
              <a:ext uri="{FF2B5EF4-FFF2-40B4-BE49-F238E27FC236}">
                <a16:creationId xmlns:a16="http://schemas.microsoft.com/office/drawing/2014/main" id="{D263F762-DE70-8B6D-1E20-10AA8C31270A}"/>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2032" y="1551755"/>
            <a:ext cx="852338" cy="746768"/>
          </a:xfrm>
          <a:prstGeom prst="rect">
            <a:avLst/>
          </a:prstGeom>
        </p:spPr>
      </p:pic>
      <p:sp>
        <p:nvSpPr>
          <p:cNvPr id="2" name="TextBox 1">
            <a:extLst>
              <a:ext uri="{FF2B5EF4-FFF2-40B4-BE49-F238E27FC236}">
                <a16:creationId xmlns:a16="http://schemas.microsoft.com/office/drawing/2014/main" id="{970C592A-EBEC-4175-C5F5-36F8C9921A35}"/>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1E5155">
                    <a:lumMod val="75000"/>
                  </a:srgbClr>
                </a:solidFill>
                <a:effectLst/>
                <a:uLnTx/>
                <a:uFillTx/>
                <a:latin typeface="Arial Rounded MT Bold" panose="020F0704030504030204" pitchFamily="34" charset="0"/>
                <a:ea typeface="+mn-ea"/>
                <a:cs typeface="+mn-cs"/>
              </a:rPr>
              <a:t>NIDDK</a:t>
            </a:r>
          </a:p>
        </p:txBody>
      </p:sp>
      <p:sp>
        <p:nvSpPr>
          <p:cNvPr id="6" name="TextBox 5">
            <a:extLst>
              <a:ext uri="{FF2B5EF4-FFF2-40B4-BE49-F238E27FC236}">
                <a16:creationId xmlns:a16="http://schemas.microsoft.com/office/drawing/2014/main" id="{0D9838AB-4DAB-0DB2-632B-FB6F651858BF}"/>
              </a:ext>
              <a:ext uri="{C183D7F6-B498-43B3-948B-1728B52AA6E4}">
                <adec:decorative xmlns:adec="http://schemas.microsoft.com/office/drawing/2017/decorative" val="1"/>
              </a:ext>
            </a:extLst>
          </p:cNvPr>
          <p:cNvSpPr txBox="1"/>
          <p:nvPr/>
        </p:nvSpPr>
        <p:spPr>
          <a:xfrm>
            <a:off x="10918681" y="6412928"/>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5 of 28</a:t>
            </a:r>
          </a:p>
        </p:txBody>
      </p:sp>
    </p:spTree>
    <p:extLst>
      <p:ext uri="{BB962C8B-B14F-4D97-AF65-F5344CB8AC3E}">
        <p14:creationId xmlns:p14="http://schemas.microsoft.com/office/powerpoint/2010/main" val="715387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1253A6-31FD-92DD-F993-23B96913138E}"/>
              </a:ext>
            </a:extLst>
          </p:cNvPr>
          <p:cNvSpPr>
            <a:spLocks noGrp="1"/>
          </p:cNvSpPr>
          <p:nvPr>
            <p:ph type="title"/>
          </p:nvPr>
        </p:nvSpPr>
        <p:spPr>
          <a:xfrm>
            <a:off x="1" y="0"/>
            <a:ext cx="2732926" cy="6858000"/>
          </a:xfrm>
          <a:solidFill>
            <a:schemeClr val="accent1">
              <a:lumMod val="50000"/>
            </a:schemeClr>
          </a:solidFill>
        </p:spPr>
        <p:txBody>
          <a:bodyPr anchor="ctr">
            <a:normAutofit/>
          </a:bodyPr>
          <a:lstStyle/>
          <a:p>
            <a:pPr marL="517525" defTabSz="517525">
              <a:lnSpc>
                <a:spcPct val="150000"/>
              </a:lnSpc>
            </a:pPr>
            <a:r>
              <a:rPr lang="en-US" sz="3600" b="0" dirty="0">
                <a:solidFill>
                  <a:schemeClr val="tx1"/>
                </a:solidFill>
              </a:rPr>
              <a:t>DSMB </a:t>
            </a:r>
            <a:br>
              <a:rPr lang="en-US" sz="3600" b="0" dirty="0">
                <a:solidFill>
                  <a:schemeClr val="tx1"/>
                </a:solidFill>
              </a:rPr>
            </a:br>
            <a:r>
              <a:rPr lang="en-US" sz="3600" b="0" dirty="0">
                <a:solidFill>
                  <a:schemeClr val="tx1"/>
                </a:solidFill>
              </a:rPr>
              <a:t>and </a:t>
            </a:r>
            <a:br>
              <a:rPr lang="en-US" sz="3600" b="0" dirty="0">
                <a:solidFill>
                  <a:schemeClr val="tx1"/>
                </a:solidFill>
              </a:rPr>
            </a:br>
            <a:r>
              <a:rPr lang="en-US" sz="3600" b="0" dirty="0">
                <a:solidFill>
                  <a:schemeClr val="tx1"/>
                </a:solidFill>
              </a:rPr>
              <a:t>OSMB </a:t>
            </a:r>
            <a:br>
              <a:rPr lang="en-US" sz="3600" b="0" dirty="0">
                <a:solidFill>
                  <a:schemeClr val="tx1"/>
                </a:solidFill>
              </a:rPr>
            </a:br>
            <a:endParaRPr lang="en-US" sz="3600" b="0" dirty="0">
              <a:solidFill>
                <a:schemeClr val="tx1"/>
              </a:solidFill>
            </a:endParaRPr>
          </a:p>
        </p:txBody>
      </p:sp>
      <p:sp>
        <p:nvSpPr>
          <p:cNvPr id="6" name="TextBox 5">
            <a:extLst>
              <a:ext uri="{FF2B5EF4-FFF2-40B4-BE49-F238E27FC236}">
                <a16:creationId xmlns:a16="http://schemas.microsoft.com/office/drawing/2014/main" id="{A56B7222-D20E-E1B3-2ED7-D59555697AFC}"/>
              </a:ext>
            </a:extLst>
          </p:cNvPr>
          <p:cNvSpPr txBox="1"/>
          <p:nvPr/>
        </p:nvSpPr>
        <p:spPr>
          <a:xfrm>
            <a:off x="2936632" y="707449"/>
            <a:ext cx="9209636" cy="4485843"/>
          </a:xfrm>
          <a:prstGeom prst="rect">
            <a:avLst/>
          </a:prstGeom>
          <a:solidFill>
            <a:schemeClr val="tx1"/>
          </a:solidFill>
        </p:spPr>
        <p:txBody>
          <a:bodyPr wrap="square" rtlCol="0">
            <a:spAutoFit/>
          </a:bodyPr>
          <a:lstStyle/>
          <a:p>
            <a:pPr marL="342900" marR="0" lvl="0" indent="-3429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Members must be committed</a:t>
            </a:r>
          </a:p>
          <a:p>
            <a:pPr marL="800100" marR="0" lvl="1" indent="-3429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Allot time to preview meeting materials and actively participate in meetings</a:t>
            </a:r>
          </a:p>
          <a:p>
            <a:pPr marL="457200" marR="0" lvl="1" indent="0" algn="l" defTabSz="914400" rtl="0" eaLnBrk="1" fontAlgn="auto" latinLnBrk="0" hangingPunct="1">
              <a:lnSpc>
                <a:spcPct val="100000"/>
              </a:lnSpc>
              <a:spcBef>
                <a:spcPts val="30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endParaRPr>
          </a:p>
          <a:p>
            <a:pPr marL="342900" marR="0" lvl="0" indent="-3429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Boards have the right to:</a:t>
            </a:r>
          </a:p>
          <a:p>
            <a:pPr marL="800100" marR="0" lvl="1" indent="-3429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Request additional information though communication with NIDDK program staff without the requirement of an additional meeting</a:t>
            </a:r>
          </a:p>
          <a:p>
            <a:pPr marL="800100" marR="0" lvl="1" indent="-3429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Hold ad hoc or executive sessions</a:t>
            </a:r>
          </a:p>
          <a:p>
            <a:pPr marL="457200" marR="0" lvl="1" indent="0" algn="l" defTabSz="914400" rtl="0" eaLnBrk="1" fontAlgn="auto" latinLnBrk="0" hangingPunct="1">
              <a:lnSpc>
                <a:spcPct val="100000"/>
              </a:lnSpc>
              <a:spcBef>
                <a:spcPts val="30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endParaRPr>
          </a:p>
          <a:p>
            <a:pPr marL="342900" marR="0" lvl="0" indent="-342900" algn="l" defTabSz="914400" rtl="0" eaLnBrk="1" fontAlgn="auto" latinLnBrk="0" hangingPunct="1">
              <a:lnSpc>
                <a:spcPct val="100000"/>
              </a:lnSpc>
              <a:spcBef>
                <a:spcPts val="300"/>
              </a:spcBef>
              <a:spcAft>
                <a:spcPts val="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Boundaries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endParaRPr>
          </a:p>
        </p:txBody>
      </p:sp>
      <p:sp>
        <p:nvSpPr>
          <p:cNvPr id="2" name="TextBox 1">
            <a:extLst>
              <a:ext uri="{FF2B5EF4-FFF2-40B4-BE49-F238E27FC236}">
                <a16:creationId xmlns:a16="http://schemas.microsoft.com/office/drawing/2014/main" id="{E808E73F-9CEB-6EE2-87AB-CEBE166083DB}"/>
              </a:ext>
            </a:extLst>
          </p:cNvPr>
          <p:cNvSpPr txBox="1"/>
          <p:nvPr/>
        </p:nvSpPr>
        <p:spPr>
          <a:xfrm>
            <a:off x="2936632" y="4822315"/>
            <a:ext cx="9209635" cy="1608133"/>
          </a:xfrm>
          <a:prstGeom prst="rect">
            <a:avLst/>
          </a:prstGeom>
          <a:noFill/>
        </p:spPr>
        <p:txBody>
          <a:bodyPr wrap="square" rtlCol="0">
            <a:spAutoFit/>
          </a:bodyPr>
          <a:lstStyle/>
          <a:p>
            <a:pPr marL="800100" lvl="1" indent="-342900">
              <a:spcBef>
                <a:spcPts val="300"/>
              </a:spcBef>
              <a:buFont typeface="Arial" panose="020B0604020202020204" pitchFamily="34" charset="0"/>
              <a:buChar char="•"/>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Board members may not communicate directly with the study investigators (or vice versa)</a:t>
            </a:r>
          </a:p>
          <a:p>
            <a:pPr marL="800100" lvl="1" indent="-342900">
              <a:spcBef>
                <a:spcPts val="300"/>
              </a:spcBef>
              <a:buFont typeface="Arial" panose="020B0604020202020204" pitchFamily="34" charset="0"/>
              <a:buChar char="•"/>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Board members may not hold a meeting without the prior knowledge of NIDDK program staff </a:t>
            </a:r>
          </a:p>
        </p:txBody>
      </p:sp>
      <p:sp>
        <p:nvSpPr>
          <p:cNvPr id="3" name="TextBox 2">
            <a:extLst>
              <a:ext uri="{FF2B5EF4-FFF2-40B4-BE49-F238E27FC236}">
                <a16:creationId xmlns:a16="http://schemas.microsoft.com/office/drawing/2014/main" id="{2827BDC9-F2C3-0032-D2C1-BF6C8DB2EB6A}"/>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Rounded MT Bold" panose="020F0704030504030204" pitchFamily="34" charset="0"/>
                <a:ea typeface="+mn-ea"/>
                <a:cs typeface="+mn-cs"/>
              </a:rPr>
              <a:t>NIDDK</a:t>
            </a:r>
          </a:p>
        </p:txBody>
      </p:sp>
      <p:sp>
        <p:nvSpPr>
          <p:cNvPr id="5" name="TextBox 4">
            <a:extLst>
              <a:ext uri="{FF2B5EF4-FFF2-40B4-BE49-F238E27FC236}">
                <a16:creationId xmlns:a16="http://schemas.microsoft.com/office/drawing/2014/main" id="{10294EC2-8F4F-14D5-75EA-DB9CB013BC30}"/>
              </a:ext>
            </a:extLst>
          </p:cNvPr>
          <p:cNvSpPr txBox="1"/>
          <p:nvPr/>
        </p:nvSpPr>
        <p:spPr>
          <a:xfrm>
            <a:off x="11179615" y="6520650"/>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6 of 28</a:t>
            </a:r>
          </a:p>
        </p:txBody>
      </p:sp>
    </p:spTree>
    <p:extLst>
      <p:ext uri="{BB962C8B-B14F-4D97-AF65-F5344CB8AC3E}">
        <p14:creationId xmlns:p14="http://schemas.microsoft.com/office/powerpoint/2010/main" val="3294971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A20A7424-F79B-D2BC-ED87-50577E5B106A}"/>
              </a:ext>
            </a:extLst>
          </p:cNvPr>
          <p:cNvSpPr>
            <a:spLocks noGrp="1"/>
          </p:cNvSpPr>
          <p:nvPr>
            <p:ph type="title"/>
          </p:nvPr>
        </p:nvSpPr>
        <p:spPr>
          <a:xfrm>
            <a:off x="2" y="0"/>
            <a:ext cx="3039532" cy="6858000"/>
          </a:xfrm>
          <a:solidFill>
            <a:schemeClr val="accent1">
              <a:lumMod val="50000"/>
            </a:schemeClr>
          </a:solidFill>
        </p:spPr>
        <p:txBody>
          <a:bodyPr anchor="ctr">
            <a:normAutofit/>
          </a:bodyPr>
          <a:lstStyle/>
          <a:p>
            <a:pPr marL="223838">
              <a:lnSpc>
                <a:spcPct val="150000"/>
              </a:lnSpc>
            </a:pPr>
            <a:r>
              <a:rPr lang="en-US" sz="36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  </a:t>
            </a:r>
            <a:r>
              <a:rPr lang="en-US" sz="32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DSMB/OSMB </a:t>
            </a:r>
            <a:br>
              <a:rPr lang="en-US" sz="32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br>
            <a:r>
              <a:rPr lang="en-US" sz="32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  Member              </a:t>
            </a:r>
            <a:br>
              <a:rPr lang="en-US" sz="32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br>
            <a:r>
              <a:rPr lang="en-US" sz="32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  Candidacy</a:t>
            </a:r>
            <a:endParaRPr lang="en-US" sz="36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endParaRPr>
          </a:p>
        </p:txBody>
      </p:sp>
      <p:sp>
        <p:nvSpPr>
          <p:cNvPr id="7" name="TextBox 6">
            <a:extLst>
              <a:ext uri="{FF2B5EF4-FFF2-40B4-BE49-F238E27FC236}">
                <a16:creationId xmlns:a16="http://schemas.microsoft.com/office/drawing/2014/main" id="{134220E6-72F7-299D-778D-42F349CC9497}"/>
              </a:ext>
            </a:extLst>
          </p:cNvPr>
          <p:cNvSpPr txBox="1"/>
          <p:nvPr/>
        </p:nvSpPr>
        <p:spPr>
          <a:xfrm>
            <a:off x="3183467" y="947551"/>
            <a:ext cx="8610600" cy="5055230"/>
          </a:xfrm>
          <a:prstGeom prst="rect">
            <a:avLst/>
          </a:prstGeom>
          <a:solidFill>
            <a:schemeClr val="tx1"/>
          </a:solidFill>
        </p:spPr>
        <p:txBody>
          <a:bodyPr wrap="square" rtlCol="0">
            <a:spAutoFit/>
          </a:bodyPr>
          <a:lstStyle/>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Avoidance of Conflicts or Apparent Conflicts of Interest as defined by NIDDK policy</a:t>
            </a:r>
            <a:r>
              <a:rPr kumimoji="0" lang="en-US" sz="2400" b="0" i="0" u="none" strike="noStrike" kern="1200" cap="none" spc="0" normalizeH="0" baseline="0" noProof="0" dirty="0">
                <a:ln>
                  <a:noFill/>
                </a:ln>
                <a:solidFill>
                  <a:srgbClr val="A9D4DB">
                    <a:lumMod val="50000"/>
                  </a:srgbClr>
                </a:solidFill>
                <a:effectLst/>
                <a:uLnTx/>
                <a:uFillTx/>
                <a:latin typeface="Arial" panose="020B0604020202020204" pitchFamily="34" charset="0"/>
                <a:ea typeface="ADLaM Display" panose="020F0502020204030204" pitchFamily="2" charset="0"/>
                <a:cs typeface="Arial" panose="020B0604020202020204" pitchFamily="34" charset="0"/>
              </a:rPr>
              <a:t>*</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 e.g.,</a:t>
            </a:r>
          </a:p>
          <a:p>
            <a:pPr marL="800100" marR="0" lvl="1"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No scientific, financial, employment involvement with the trial, investigators, institutions, or affiliated third-parties.</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Knowledge of study design, conduct, analysis, and</a:t>
            </a:r>
            <a:r>
              <a:rPr kumimoji="0" lang="en-US" sz="2400" b="0" i="0" u="non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 </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patient experience to provide complementary expertise</a:t>
            </a:r>
            <a:endParaRPr lang="en-US" sz="2400" dirty="0">
              <a:solidFill>
                <a:srgbClr val="000000"/>
              </a:solidFill>
              <a:latin typeface="Arial" panose="020B0604020202020204" pitchFamily="34" charset="0"/>
              <a:ea typeface="ADLaM Display" panose="020F0502020204030204" pitchFamily="2" charset="0"/>
              <a:cs typeface="Arial" panose="020B0604020202020204" pitchFamily="34" charset="0"/>
            </a:endParaRP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Maintain the confidentiality of the information shared with the DSMB</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Appreciate the scope of the Board Charter</a:t>
            </a:r>
          </a:p>
          <a:p>
            <a:pPr marL="0" marR="0" lvl="0" indent="0" algn="l" defTabSz="914400" rtl="0" eaLnBrk="1" fontAlgn="auto" latinLnBrk="0" hangingPunct="1">
              <a:lnSpc>
                <a:spcPct val="100000"/>
              </a:lnSpc>
              <a:spcBef>
                <a:spcPts val="600"/>
              </a:spcBef>
              <a:spcAft>
                <a:spcPts val="60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endParaRPr>
          </a:p>
          <a:p>
            <a:pPr marL="0" marR="0" lvl="0" indent="0" algn="ctr" defTabSz="914400" rtl="0" eaLnBrk="1" fontAlgn="auto" latinLnBrk="0" hangingPunct="1">
              <a:lnSpc>
                <a:spcPct val="100000"/>
              </a:lnSpc>
              <a:spcBef>
                <a:spcPts val="600"/>
              </a:spcBef>
              <a:spcAft>
                <a:spcPts val="600"/>
              </a:spcAft>
              <a:buClrTx/>
              <a:buSzTx/>
              <a:buFontTx/>
              <a:buNone/>
              <a:tabLst/>
              <a:defRPr/>
            </a:pPr>
            <a:r>
              <a:rPr kumimoji="0" lang="en-US" sz="1800" b="0" i="0" u="none" strike="noStrike" kern="1200" cap="none" spc="0" normalizeH="0" baseline="0" noProof="0" dirty="0">
                <a:ln>
                  <a:noFill/>
                </a:ln>
                <a:solidFill>
                  <a:srgbClr val="A9D4DB">
                    <a:lumMod val="50000"/>
                  </a:srgbClr>
                </a:solidFill>
                <a:effectLst/>
                <a:uLnTx/>
                <a:uFillTx/>
                <a:latin typeface="Arial" panose="020B0604020202020204" pitchFamily="34" charset="0"/>
                <a:ea typeface="ADLaM Display" panose="020F0502020204030204" pitchFamily="2" charset="0"/>
                <a:cs typeface="Arial" panose="020B0604020202020204" pitchFamily="34" charset="0"/>
              </a:rPr>
              <a:t>* Full Conflict of Interest review criteria are assessed prior to DSMB or OSMB appointment and each Board meeting. </a:t>
            </a:r>
          </a:p>
        </p:txBody>
      </p:sp>
      <p:sp>
        <p:nvSpPr>
          <p:cNvPr id="2" name="TextBox 1">
            <a:extLst>
              <a:ext uri="{FF2B5EF4-FFF2-40B4-BE49-F238E27FC236}">
                <a16:creationId xmlns:a16="http://schemas.microsoft.com/office/drawing/2014/main" id="{5DAAD335-83B9-155E-E53F-5D660390CB76}"/>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Rounded MT Bold" panose="020F0704030504030204" pitchFamily="34" charset="0"/>
                <a:ea typeface="+mn-ea"/>
                <a:cs typeface="+mn-cs"/>
              </a:rPr>
              <a:t>NIDDK</a:t>
            </a:r>
          </a:p>
        </p:txBody>
      </p:sp>
      <p:sp>
        <p:nvSpPr>
          <p:cNvPr id="3" name="TextBox 2">
            <a:extLst>
              <a:ext uri="{FF2B5EF4-FFF2-40B4-BE49-F238E27FC236}">
                <a16:creationId xmlns:a16="http://schemas.microsoft.com/office/drawing/2014/main" id="{384C04E8-A6B0-FDE0-4443-770C0EE64D70}"/>
              </a:ext>
            </a:extLst>
          </p:cNvPr>
          <p:cNvSpPr txBox="1"/>
          <p:nvPr/>
        </p:nvSpPr>
        <p:spPr>
          <a:xfrm>
            <a:off x="11136086" y="6470786"/>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7 of 28</a:t>
            </a:r>
          </a:p>
        </p:txBody>
      </p:sp>
    </p:spTree>
    <p:extLst>
      <p:ext uri="{BB962C8B-B14F-4D97-AF65-F5344CB8AC3E}">
        <p14:creationId xmlns:p14="http://schemas.microsoft.com/office/powerpoint/2010/main" val="125432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A20A7424-F79B-D2BC-ED87-50577E5B106A}"/>
              </a:ext>
            </a:extLst>
          </p:cNvPr>
          <p:cNvSpPr>
            <a:spLocks noGrp="1"/>
          </p:cNvSpPr>
          <p:nvPr>
            <p:ph type="title"/>
          </p:nvPr>
        </p:nvSpPr>
        <p:spPr>
          <a:xfrm>
            <a:off x="0" y="0"/>
            <a:ext cx="2556933" cy="6858000"/>
          </a:xfrm>
          <a:solidFill>
            <a:schemeClr val="accent1">
              <a:lumMod val="50000"/>
            </a:schemeClr>
          </a:solidFill>
        </p:spPr>
        <p:txBody>
          <a:bodyPr anchor="ctr">
            <a:normAutofit/>
          </a:bodyPr>
          <a:lstStyle/>
          <a:p>
            <a:pPr marL="223838">
              <a:lnSpc>
                <a:spcPct val="150000"/>
              </a:lnSpc>
            </a:pPr>
            <a:r>
              <a:rPr lang="en-US" sz="40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  Board </a:t>
            </a:r>
            <a:br>
              <a:rPr lang="en-US" sz="40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br>
            <a:r>
              <a:rPr lang="en-US" sz="4000" b="0" dirty="0">
                <a:solidFill>
                  <a:schemeClr val="tx1"/>
                </a:solidFill>
                <a:latin typeface="ADLaM Display" panose="02010000000000000000" pitchFamily="2" charset="0"/>
                <a:ea typeface="ADLaM Display" panose="02010000000000000000" pitchFamily="2" charset="0"/>
                <a:cs typeface="ADLaM Display" panose="02010000000000000000" pitchFamily="2" charset="0"/>
              </a:rPr>
              <a:t>  Chair</a:t>
            </a:r>
          </a:p>
        </p:txBody>
      </p:sp>
      <p:sp>
        <p:nvSpPr>
          <p:cNvPr id="7" name="TextBox 6">
            <a:extLst>
              <a:ext uri="{FF2B5EF4-FFF2-40B4-BE49-F238E27FC236}">
                <a16:creationId xmlns:a16="http://schemas.microsoft.com/office/drawing/2014/main" id="{134220E6-72F7-299D-778D-42F349CC9497}"/>
              </a:ext>
              <a:ext uri="{C183D7F6-B498-43B3-948B-1728B52AA6E4}">
                <adec:decorative xmlns:adec="http://schemas.microsoft.com/office/drawing/2017/decorative" val="1"/>
              </a:ext>
            </a:extLst>
          </p:cNvPr>
          <p:cNvSpPr txBox="1"/>
          <p:nvPr/>
        </p:nvSpPr>
        <p:spPr>
          <a:xfrm>
            <a:off x="3981200" y="867769"/>
            <a:ext cx="7570097" cy="492443"/>
          </a:xfrm>
          <a:prstGeom prst="rect">
            <a:avLst/>
          </a:prstGeom>
          <a:solidFill>
            <a:schemeClr val="tx1"/>
          </a:solidFill>
        </p:spPr>
        <p:txBody>
          <a:bodyPr wrap="square" rtlCol="0">
            <a:spAutoFit/>
          </a:bodyPr>
          <a:lstStyle/>
          <a:p>
            <a:pPr marL="0" marR="0" lvl="0" indent="0" algn="l" defTabSz="914400" rtl="0" eaLnBrk="1" fontAlgn="auto" latinLnBrk="0" hangingPunct="1">
              <a:lnSpc>
                <a:spcPct val="100000"/>
              </a:lnSpc>
              <a:spcBef>
                <a:spcPts val="300"/>
              </a:spcBef>
              <a:spcAft>
                <a:spcPts val="0"/>
              </a:spcAft>
              <a:buClrTx/>
              <a:buSzTx/>
              <a:buFontTx/>
              <a:buNone/>
              <a:tabLst/>
              <a:defRPr/>
            </a:pPr>
            <a:endParaRPr kumimoji="0" lang="en-US" sz="2600" b="0" i="0" u="none" strike="noStrike" kern="1200" cap="none" spc="0" normalizeH="0" baseline="0" noProof="0" dirty="0">
              <a:ln>
                <a:noFill/>
              </a:ln>
              <a:solidFill>
                <a:srgbClr val="000000"/>
              </a:solidFill>
              <a:effectLst/>
              <a:uLnTx/>
              <a:uFillTx/>
              <a:latin typeface="ADLaM Display" panose="020F0502020204030204" pitchFamily="2" charset="0"/>
              <a:ea typeface="ADLaM Display" panose="020F0502020204030204" pitchFamily="2" charset="0"/>
              <a:cs typeface="ADLaM Display" panose="020F0502020204030204" pitchFamily="2" charset="0"/>
            </a:endParaRPr>
          </a:p>
        </p:txBody>
      </p:sp>
      <p:sp>
        <p:nvSpPr>
          <p:cNvPr id="2" name="TextBox 1">
            <a:extLst>
              <a:ext uri="{FF2B5EF4-FFF2-40B4-BE49-F238E27FC236}">
                <a16:creationId xmlns:a16="http://schemas.microsoft.com/office/drawing/2014/main" id="{1B6FB558-2837-BA14-4B00-B6368C540487}"/>
              </a:ext>
            </a:extLst>
          </p:cNvPr>
          <p:cNvSpPr txBox="1"/>
          <p:nvPr/>
        </p:nvSpPr>
        <p:spPr>
          <a:xfrm>
            <a:off x="2771991" y="303564"/>
            <a:ext cx="9131685" cy="6417141"/>
          </a:xfrm>
          <a:prstGeom prst="rect">
            <a:avLst/>
          </a:prstGeom>
          <a:solidFill>
            <a:schemeClr val="tx1"/>
          </a:solidFill>
        </p:spPr>
        <p:txBody>
          <a:bodyPr wrap="square" rtlCol="0">
            <a:spAutoFit/>
          </a:bodyPr>
          <a:lstStyle/>
          <a:p>
            <a:pPr marL="457200" marR="0" lvl="1"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Experience with DSMB/OSMB, Clinical Trials or Observational Studies, Leadership</a:t>
            </a:r>
          </a:p>
          <a:p>
            <a:pPr marL="457200" marR="0" lvl="1"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During Meetings</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Chair leads the DSMB/OSMB meeting</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Engages all members of the Board for input</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Facilitates the discussion of key findings</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May summarize the Board recommendations in the final meeting moments</a:t>
            </a:r>
          </a:p>
          <a:p>
            <a:pPr marL="457200" marR="0" lvl="1"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Following Meetings: Review meeting executive summary for accuracy &amp; suggest edits. </a:t>
            </a:r>
          </a:p>
          <a:p>
            <a:pPr marL="457200" marR="0" lvl="1"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Between Meetings</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Review safety reports</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Review PI response to </a:t>
            </a:r>
            <a:r>
              <a:rPr lang="en-US" sz="2400" dirty="0">
                <a:solidFill>
                  <a:srgbClr val="000000"/>
                </a:solidFill>
                <a:latin typeface="Arial" panose="020B0604020202020204" pitchFamily="34" charset="0"/>
                <a:ea typeface="ADLaM Display" panose="020F0502020204030204" pitchFamily="2" charset="0"/>
                <a:cs typeface="Arial" panose="020B0604020202020204" pitchFamily="34" charset="0"/>
              </a:rPr>
              <a:t>Board</a:t>
            </a: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 requests, as applicable</a:t>
            </a:r>
          </a:p>
          <a:p>
            <a:pPr marL="914400" marR="0" lvl="2" indent="-225425" algn="l" defTabSz="914400" rtl="0" eaLnBrk="1" fontAlgn="auto" latinLnBrk="0" hangingPunct="1">
              <a:lnSpc>
                <a:spcPct val="100000"/>
              </a:lnSpc>
              <a:spcBef>
                <a:spcPts val="600"/>
              </a:spcBef>
              <a:spcAft>
                <a:spcPts val="3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F0502020204030204" pitchFamily="2" charset="0"/>
                <a:cs typeface="Arial" panose="020B0604020202020204" pitchFamily="34" charset="0"/>
              </a:rPr>
              <a:t>Communicate any concerns/questions/etc.</a:t>
            </a:r>
          </a:p>
        </p:txBody>
      </p:sp>
      <p:sp>
        <p:nvSpPr>
          <p:cNvPr id="3" name="TextBox 2">
            <a:extLst>
              <a:ext uri="{FF2B5EF4-FFF2-40B4-BE49-F238E27FC236}">
                <a16:creationId xmlns:a16="http://schemas.microsoft.com/office/drawing/2014/main" id="{72666A98-BDE2-B091-E019-9D4FFFB84CDE}"/>
              </a:ext>
              <a:ext uri="{C183D7F6-B498-43B3-948B-1728B52AA6E4}">
                <adec:decorative xmlns:adec="http://schemas.microsoft.com/office/drawing/2017/decorative" val="1"/>
              </a:ext>
            </a:extLst>
          </p:cNvPr>
          <p:cNvSpPr txBox="1"/>
          <p:nvPr/>
        </p:nvSpPr>
        <p:spPr>
          <a:xfrm>
            <a:off x="288324" y="6351373"/>
            <a:ext cx="1243914"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Rounded MT Bold" panose="020F0704030504030204" pitchFamily="34" charset="0"/>
                <a:ea typeface="+mn-ea"/>
                <a:cs typeface="+mn-cs"/>
              </a:rPr>
              <a:t>NIDDK</a:t>
            </a:r>
          </a:p>
        </p:txBody>
      </p:sp>
      <p:sp>
        <p:nvSpPr>
          <p:cNvPr id="4" name="TextBox 3">
            <a:extLst>
              <a:ext uri="{FF2B5EF4-FFF2-40B4-BE49-F238E27FC236}">
                <a16:creationId xmlns:a16="http://schemas.microsoft.com/office/drawing/2014/main" id="{710A256D-E80A-0A3D-4C8D-F4A72747F5B9}"/>
              </a:ext>
              <a:ext uri="{C183D7F6-B498-43B3-948B-1728B52AA6E4}">
                <adec:decorative xmlns:adec="http://schemas.microsoft.com/office/drawing/2017/decorative" val="1"/>
              </a:ext>
            </a:extLst>
          </p:cNvPr>
          <p:cNvSpPr txBox="1"/>
          <p:nvPr/>
        </p:nvSpPr>
        <p:spPr>
          <a:xfrm>
            <a:off x="10992395" y="6520650"/>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8 of 28</a:t>
            </a:r>
          </a:p>
        </p:txBody>
      </p:sp>
    </p:spTree>
    <p:extLst>
      <p:ext uri="{BB962C8B-B14F-4D97-AF65-F5344CB8AC3E}">
        <p14:creationId xmlns:p14="http://schemas.microsoft.com/office/powerpoint/2010/main" val="493775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504C99-E66A-4CD5-540D-CF95602849E2}"/>
              </a:ext>
            </a:extLst>
          </p:cNvPr>
          <p:cNvSpPr>
            <a:spLocks noGrp="1"/>
          </p:cNvSpPr>
          <p:nvPr>
            <p:ph type="title"/>
          </p:nvPr>
        </p:nvSpPr>
        <p:spPr>
          <a:xfrm>
            <a:off x="481121" y="374216"/>
            <a:ext cx="10157633" cy="777635"/>
          </a:xfrm>
        </p:spPr>
        <p:txBody>
          <a:bodyPr>
            <a:normAutofit/>
          </a:bodyPr>
          <a:lstStyle/>
          <a:p>
            <a:r>
              <a:rPr lang="en-US" sz="4000" b="0" dirty="0">
                <a:latin typeface="Arial" panose="020B0604020202020204" pitchFamily="34" charset="0"/>
                <a:cs typeface="Arial" panose="020B0604020202020204" pitchFamily="34" charset="0"/>
              </a:rPr>
              <a:t>DSMB/OSMB Responsibilities: 1 of 3 </a:t>
            </a:r>
          </a:p>
        </p:txBody>
      </p:sp>
      <p:sp>
        <p:nvSpPr>
          <p:cNvPr id="6" name="TextBox 5">
            <a:extLst>
              <a:ext uri="{FF2B5EF4-FFF2-40B4-BE49-F238E27FC236}">
                <a16:creationId xmlns:a16="http://schemas.microsoft.com/office/drawing/2014/main" id="{79C860FB-6C89-9EF0-A38A-3921B35B658B}"/>
              </a:ext>
            </a:extLst>
          </p:cNvPr>
          <p:cNvSpPr txBox="1"/>
          <p:nvPr/>
        </p:nvSpPr>
        <p:spPr>
          <a:xfrm>
            <a:off x="481121" y="1488833"/>
            <a:ext cx="11100390" cy="4770537"/>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600"/>
              </a:spcBef>
              <a:spcAft>
                <a:spcPts val="600"/>
              </a:spcAft>
              <a:buClrTx/>
              <a:buSzTx/>
              <a:buFont typeface="+mj-lt"/>
              <a:buAutoNum type="arabi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the initial and major changes to the protocol, informed consent documents, and data and safety monitoring plans (DSMPs)</a:t>
            </a:r>
          </a:p>
          <a:p>
            <a:pPr marL="457200" marR="0" lvl="0" indent="-457200" algn="l" defTabSz="914400" rtl="0" eaLnBrk="1" fontAlgn="auto" latinLnBrk="0" hangingPunct="1">
              <a:lnSpc>
                <a:spcPct val="100000"/>
              </a:lnSpc>
              <a:spcBef>
                <a:spcPts val="600"/>
              </a:spcBef>
              <a:spcAft>
                <a:spcPts val="600"/>
              </a:spcAft>
              <a:buClrTx/>
              <a:buSzTx/>
              <a:buFont typeface="+mj-lt"/>
              <a:buAutoNum type="arabi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Evaluate the progress of the study, including periodic assessments of data quality and timeliness, participant recruitment, accrual and retention, participant risk versus benefit, performance of the study sites, and other factors that may affect study outcomes</a:t>
            </a:r>
          </a:p>
          <a:p>
            <a:pPr marL="457200" marR="0" lvl="0" indent="-457200" algn="l" defTabSz="914400" rtl="0" eaLnBrk="1" fontAlgn="auto" latinLnBrk="0" hangingPunct="1">
              <a:lnSpc>
                <a:spcPct val="100000"/>
              </a:lnSpc>
              <a:spcBef>
                <a:spcPts val="600"/>
              </a:spcBef>
              <a:spcAft>
                <a:spcPts val="600"/>
              </a:spcAft>
              <a:buClrTx/>
              <a:buSzTx/>
              <a:buFont typeface="+mj-lt"/>
              <a:buAutoNum type="arabi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serious adverse events and other safety reports and make recommendations regarding protection of the safety of study participants</a:t>
            </a:r>
          </a:p>
          <a:p>
            <a:pPr marL="457200" marR="0" lvl="0" indent="-457200" algn="l" defTabSz="914400" rtl="0" eaLnBrk="1" fontAlgn="auto" latinLnBrk="0" hangingPunct="1">
              <a:lnSpc>
                <a:spcPct val="100000"/>
              </a:lnSpc>
              <a:spcBef>
                <a:spcPts val="600"/>
              </a:spcBef>
              <a:spcAft>
                <a:spcPts val="600"/>
              </a:spcAft>
              <a:buClrTx/>
              <a:buSzTx/>
              <a:buFont typeface="+mj-lt"/>
              <a:buAutoNum type="arabicPeriod"/>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ADLaM Display" panose="02010000000000000000" pitchFamily="2" charset="0"/>
                <a:cs typeface="Arial" panose="020B0604020202020204" pitchFamily="34" charset="0"/>
              </a:rPr>
              <a:t>Review fidelity to the trial intervention (for clinical trials) and protocol; data integrity and confidentiality metrics and processes</a:t>
            </a: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ADLaM Display" panose="02010000000000000000" pitchFamily="2" charset="0"/>
              <a:cs typeface="Arial" panose="020B0604020202020204" pitchFamily="34" charset="0"/>
            </a:endParaRPr>
          </a:p>
        </p:txBody>
      </p:sp>
      <p:pic>
        <p:nvPicPr>
          <p:cNvPr id="7" name="Picture 6">
            <a:extLst>
              <a:ext uri="{FF2B5EF4-FFF2-40B4-BE49-F238E27FC236}">
                <a16:creationId xmlns:a16="http://schemas.microsoft.com/office/drawing/2014/main" id="{0ACDCA6B-0114-3CB6-B0D2-4046138EFD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869558" y="17714"/>
            <a:ext cx="2322442" cy="1323975"/>
          </a:xfrm>
          <a:prstGeom prst="rect">
            <a:avLst/>
          </a:prstGeom>
        </p:spPr>
      </p:pic>
      <p:sp>
        <p:nvSpPr>
          <p:cNvPr id="9" name="TextBox 8">
            <a:extLst>
              <a:ext uri="{FF2B5EF4-FFF2-40B4-BE49-F238E27FC236}">
                <a16:creationId xmlns:a16="http://schemas.microsoft.com/office/drawing/2014/main" id="{CB09B21A-ED7F-C7E0-9CD7-4AE67103A424}"/>
              </a:ext>
            </a:extLst>
          </p:cNvPr>
          <p:cNvSpPr txBox="1"/>
          <p:nvPr/>
        </p:nvSpPr>
        <p:spPr>
          <a:xfrm>
            <a:off x="95955" y="5837173"/>
            <a:ext cx="1200008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A9D4DB">
                    <a:lumMod val="50000"/>
                  </a:srgbClr>
                </a:solidFill>
                <a:effectLst/>
                <a:uLnTx/>
                <a:uFillTx/>
                <a:latin typeface="Arial" panose="020B0604020202020204" pitchFamily="34" charset="0"/>
                <a:ea typeface="+mn-ea"/>
                <a:cs typeface="Arial" panose="020B0604020202020204" pitchFamily="34" charset="0"/>
              </a:rPr>
              <a:t>https://www.niddk.nih.gov/research-funding/human-subjects-research/policies-clinical-researchers/data-safety-monitoring-plans#template</a:t>
            </a:r>
          </a:p>
        </p:txBody>
      </p:sp>
      <p:sp>
        <p:nvSpPr>
          <p:cNvPr id="2" name="TextBox 1">
            <a:extLst>
              <a:ext uri="{FF2B5EF4-FFF2-40B4-BE49-F238E27FC236}">
                <a16:creationId xmlns:a16="http://schemas.microsoft.com/office/drawing/2014/main" id="{EF68D252-A6E0-2921-6354-DAF3E0DF8204}"/>
              </a:ext>
            </a:extLst>
          </p:cNvPr>
          <p:cNvSpPr txBox="1"/>
          <p:nvPr/>
        </p:nvSpPr>
        <p:spPr>
          <a:xfrm>
            <a:off x="10923210" y="6436605"/>
            <a:ext cx="966652" cy="276999"/>
          </a:xfrm>
          <a:prstGeom prst="rect">
            <a:avLst/>
          </a:prstGeom>
          <a:noFill/>
        </p:spPr>
        <p:txBody>
          <a:bodyPr wrap="square" rtlCol="0">
            <a:spAutoFit/>
          </a:bodyPr>
          <a:lstStyle/>
          <a:p>
            <a:r>
              <a:rPr lang="en-US" sz="1200" dirty="0">
                <a:solidFill>
                  <a:schemeClr val="bg1"/>
                </a:solidFill>
                <a:latin typeface="Arial" panose="020B0604020202020204" pitchFamily="34" charset="0"/>
                <a:cs typeface="Arial" panose="020B0604020202020204" pitchFamily="34" charset="0"/>
              </a:rPr>
              <a:t>9 of 28</a:t>
            </a:r>
          </a:p>
        </p:txBody>
      </p:sp>
    </p:spTree>
    <p:extLst>
      <p:ext uri="{BB962C8B-B14F-4D97-AF65-F5344CB8AC3E}">
        <p14:creationId xmlns:p14="http://schemas.microsoft.com/office/powerpoint/2010/main" val="4008264880"/>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4e1642b-7106-40c3-82bc-2a1e0facd29b">
      <Terms xmlns="http://schemas.microsoft.com/office/infopath/2007/PartnerControls"/>
    </lcf76f155ced4ddcb4097134ff3c332f>
    <TaxCatchAll xmlns="c2b36335-f1f2-48a1-884d-634ba4bb66d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E1D9B63E6D30E40A9DA3750609B7894" ma:contentTypeVersion="14" ma:contentTypeDescription="Create a new document." ma:contentTypeScope="" ma:versionID="61f91530b61c03e1be9dfbfaf1f5e8f6">
  <xsd:schema xmlns:xsd="http://www.w3.org/2001/XMLSchema" xmlns:xs="http://www.w3.org/2001/XMLSchema" xmlns:p="http://schemas.microsoft.com/office/2006/metadata/properties" xmlns:ns2="04e1642b-7106-40c3-82bc-2a1e0facd29b" xmlns:ns3="c2b36335-f1f2-48a1-884d-634ba4bb66de" targetNamespace="http://schemas.microsoft.com/office/2006/metadata/properties" ma:root="true" ma:fieldsID="3d9c849856b1b96a4572ec99bd14550b" ns2:_="" ns3:_="">
    <xsd:import namespace="04e1642b-7106-40c3-82bc-2a1e0facd29b"/>
    <xsd:import namespace="c2b36335-f1f2-48a1-884d-634ba4bb66d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e1642b-7106-40c3-82bc-2a1e0facd2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8ce9f98e-9ad5-43de-b59a-72d7e946aae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b36335-f1f2-48a1-884d-634ba4bb66d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472b7c2-47da-4f4f-9c2c-4278572279ca}" ma:internalName="TaxCatchAll" ma:showField="CatchAllData" ma:web="c2b36335-f1f2-48a1-884d-634ba4bb66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2D96AF-4C9E-4DD0-A165-CD22BB87D090}">
  <ds:schemaRefs>
    <ds:schemaRef ds:uri="http://schemas.microsoft.com/sharepoint/v3/contenttype/forms"/>
  </ds:schemaRefs>
</ds:datastoreItem>
</file>

<file path=customXml/itemProps2.xml><?xml version="1.0" encoding="utf-8"?>
<ds:datastoreItem xmlns:ds="http://schemas.openxmlformats.org/officeDocument/2006/customXml" ds:itemID="{AA349358-775F-4CF9-9AE6-33A7901637EF}">
  <ds:schemaRefs>
    <ds:schemaRef ds:uri="04e1642b-7106-40c3-82bc-2a1e0facd29b"/>
    <ds:schemaRef ds:uri="http://purl.org/dc/terms/"/>
    <ds:schemaRef ds:uri="http://schemas.openxmlformats.org/package/2006/metadata/core-properties"/>
    <ds:schemaRef ds:uri="c2b36335-f1f2-48a1-884d-634ba4bb66de"/>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3.xml><?xml version="1.0" encoding="utf-8"?>
<ds:datastoreItem xmlns:ds="http://schemas.openxmlformats.org/officeDocument/2006/customXml" ds:itemID="{97043742-150C-4D3C-B52B-B728FC90BA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e1642b-7106-40c3-82bc-2a1e0facd29b"/>
    <ds:schemaRef ds:uri="c2b36335-f1f2-48a1-884d-634ba4bb66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{B40745C6-6EDD-4D83-8528-D75A44083C3D}tf10081922_win32</Template>
  <TotalTime>537</TotalTime>
  <Words>2603</Words>
  <Application>Microsoft Macintosh PowerPoint</Application>
  <PresentationFormat>Widescreen</PresentationFormat>
  <Paragraphs>319</Paragraphs>
  <Slides>28</Slides>
  <Notes>13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28</vt:i4>
      </vt:variant>
    </vt:vector>
  </HeadingPairs>
  <TitlesOfParts>
    <vt:vector size="39" baseType="lpstr">
      <vt:lpstr>Abadi</vt:lpstr>
      <vt:lpstr>ADLaM Display</vt:lpstr>
      <vt:lpstr>Aptos</vt:lpstr>
      <vt:lpstr>Arial</vt:lpstr>
      <vt:lpstr>Arial Rounded MT Bold</vt:lpstr>
      <vt:lpstr>Calibri</vt:lpstr>
      <vt:lpstr>Franklin Gothic Book</vt:lpstr>
      <vt:lpstr>Franklin Gothic Demi</vt:lpstr>
      <vt:lpstr>Segoe UI</vt:lpstr>
      <vt:lpstr>Wingdings</vt:lpstr>
      <vt:lpstr>Theme1</vt:lpstr>
      <vt:lpstr>Data &amp; Safety Monitoring Board [DSMB] and  Observational Study Monitoring Board [OSMB] Orientation &amp; Training</vt:lpstr>
      <vt:lpstr>Agenda</vt:lpstr>
      <vt:lpstr>Board Charge</vt:lpstr>
      <vt:lpstr>Overview of Board Role</vt:lpstr>
      <vt:lpstr>Confidentiality</vt:lpstr>
      <vt:lpstr>DSMB  and  OSMB  </vt:lpstr>
      <vt:lpstr>  DSMB/OSMB    Member                 Candidacy</vt:lpstr>
      <vt:lpstr>  Board    Chair</vt:lpstr>
      <vt:lpstr>DSMB/OSMB Responsibilities: 1 of 3 </vt:lpstr>
      <vt:lpstr>DSMB/OSMB Responsibilities: 2 of 3 </vt:lpstr>
      <vt:lpstr>DSMB/OSMB Responsibilities: 3 of 3</vt:lpstr>
      <vt:lpstr>DSMB/OSMB Charter</vt:lpstr>
      <vt:lpstr>DSMB/OSMB  Orientation &amp; Training</vt:lpstr>
      <vt:lpstr>Board Meeting Types &amp; Venue</vt:lpstr>
      <vt:lpstr>Board Kick-Off Meeting: 1 of 2</vt:lpstr>
      <vt:lpstr>Board Kick-Off Meeting: 2 of 2</vt:lpstr>
      <vt:lpstr>Data topics to address prior to enrollment</vt:lpstr>
      <vt:lpstr>Board Meeting Types &amp; Venue</vt:lpstr>
      <vt:lpstr>Regular Semi-Annual Meetings </vt:lpstr>
      <vt:lpstr>Outcome of Regular Meetings</vt:lpstr>
      <vt:lpstr>Board Meeting Types &amp; Venue</vt:lpstr>
      <vt:lpstr>Interim Analysis, Stopping/Pausing Criteria, and Futility Analysis</vt:lpstr>
      <vt:lpstr>Clinical Trial Stopping/Pausing Criteria</vt:lpstr>
      <vt:lpstr>     DSMB     Unblinded   Data in a      Clinical    Trial     </vt:lpstr>
      <vt:lpstr>Resources</vt:lpstr>
      <vt:lpstr>Knowledge Check 1</vt:lpstr>
      <vt:lpstr>Knowledge Check 2</vt:lpstr>
      <vt:lpstr>Knowledge Check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DSMBs  Shannon Givens-Bradley and Debbie (Deb) Gipson  with appreciation for input from:  Barbara Linder, Tracy Rankin, and Aynur Unalp-Arida</dc:title>
  <dc:creator>Gipson, Debbie (NIH/NIDDK) [E]</dc:creator>
  <cp:lastModifiedBy>Jenn Lawrence</cp:lastModifiedBy>
  <cp:revision>30</cp:revision>
  <dcterms:created xsi:type="dcterms:W3CDTF">2024-06-28T13:57:32Z</dcterms:created>
  <dcterms:modified xsi:type="dcterms:W3CDTF">2026-04-22T19:14:13Z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0x010100BE1D9B63E6D30E40A9DA3750609B7894</vt:lpwstr>
  </property>
</Properties>
</file>