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744F21-D4F9-1738-0D06-5A95638671DC}" name="Osganian, Stavroula (NIH/NIDDK) [E]" initials="SO" userId="S::osganiansk@nih.gov::4580ec75-d316-48c5-8b64-816aae901e49" providerId="AD"/>
  <p188:author id="{F6784F70-C484-D10B-261D-9344C449EF9B}" name="Burch, Henry (NIH/NIDDK) [E]" initials="B[" userId="S-1-5-21-12604286-656692736-1848903544-839615" providerId="AD"/>
  <p188:author id="{6674ED8F-F96F-8B8F-63A1-6B08CC6960E1}" name="Neser, Sarah (NIH/NIDDK) [C]" initials="SN" userId="S::nesersb@nih.gov::5948119f-c5d9-48e9-8aa6-94cb38d6e1ac" providerId="AD"/>
  <p188:author id="{0072B1CC-6631-3CF3-0579-97C0C79B9708}" name="Gossett, Daniel (NIH/NIDDK) [E]" initials="DG" userId="S::gossettdr@nih.gov::00677b0f-4c5b-4286-b50c-700a10cb3a8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ch, Henry (NIH/NIDDK) [E]" initials="B[" lastIdx="3" clrIdx="0">
    <p:extLst>
      <p:ext uri="{19B8F6BF-5375-455C-9EA6-DF929625EA0E}">
        <p15:presenceInfo xmlns:p15="http://schemas.microsoft.com/office/powerpoint/2012/main" userId="S-1-5-21-12604286-656692736-1848903544-8396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7F7"/>
    <a:srgbClr val="8BABF1"/>
    <a:srgbClr val="F57600"/>
    <a:srgbClr val="FFFFCC"/>
    <a:srgbClr val="DFB1F9"/>
    <a:srgbClr val="E98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B4F5C9-C4A6-1D59-2F5E-9B6A6E5F7DB1}" v="6" dt="2026-04-14T19:15:52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9" autoAdjust="0"/>
    <p:restoredTop sz="94625"/>
  </p:normalViewPr>
  <p:slideViewPr>
    <p:cSldViewPr snapToGrid="0">
      <p:cViewPr varScale="1">
        <p:scale>
          <a:sx n="115" d="100"/>
          <a:sy n="115" d="100"/>
        </p:scale>
        <p:origin x="6350" y="72"/>
      </p:cViewPr>
      <p:guideLst>
        <p:guide orient="horz" pos="13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178BD-73D0-4BAF-B1DD-8CAB32EFDB0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12644-C941-4F57-97BA-3668D80E5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6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24CB6-5354-505B-35A5-5187421DE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45FE8F-D23D-2D27-191E-3E7A1F2353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AA6E1C-1029-8BB8-4D00-03F846D8E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2C290-6E25-EEBE-C418-4D5850AD83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212644-C941-4F57-97BA-3668D80E55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83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A152-C1B5-5B32-2622-81ED7C5BC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34729-AD0D-0006-A576-418621B7C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C0E2F-D87C-C785-9260-1A3FA5AF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62332-7512-35BA-18AB-63CF44734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8B536-5AFB-36FA-E050-686E1645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5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2E2AB-0F63-04B3-8534-21352E7FE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35A37F-FC70-58F2-EECA-32960E2B1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19076-2AC4-E69E-6537-6034A49A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68EE3-0BE6-ABEB-9FC9-4FD7E946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E1609-9EE7-4C94-1EAD-4200B2DE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1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71D7F-020D-F338-C564-C71217108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7FAB1-F53D-B52A-2753-D1504DD4C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3A1C6-6FB2-5EC4-AF56-F1973BE7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5CB5F-CFBB-9FD9-586E-F531B06E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B4789-AE29-5689-FFA5-58E4BB584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2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D4100-E49E-B117-0CEE-BD08F3E0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AB5CD-C571-2982-694C-0D3884321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5E613-59C2-6278-AE92-8F4D30CFB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D4262-ADEF-130F-BA7D-D004FF4D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3D7B0-4214-C307-8DCF-4765B300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8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192A-6F76-1240-2035-8F5E33DF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CC553-7B4A-2EA6-BDEA-4E3018D31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D4146-3B8B-44BD-84C6-859032C5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10FD4-29AE-5D74-1AA4-552F74F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A4A05-A2BD-CC1E-3AD9-3F139511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3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D81C-B7BC-6453-39CE-7919FA11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4E969-616F-8C9F-058A-A2FE95FF6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6BE96-3AB5-2D8D-1292-E18D22BF8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E95CB-EB78-9106-55C7-74EFEB2D7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BA531-51F4-3E46-50AD-9C80EA8C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57672-5A34-2736-AB9C-225E50ED8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1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2E4D-3B8B-9903-6730-E0D68B629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3AD50-02E5-CB04-6DD6-D8CA2C5FF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22DA9-A670-07C0-1F62-5C55E705C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CBAA02-388D-D7B8-C998-2558E034A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9D707-8787-06F3-34C5-14B8B220A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2A721-4441-DBA2-DD11-80EC7EAE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2372D-85C5-E303-7823-AC6B4595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BFB8A8-2084-AD7C-F21B-A3ACB3EE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7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F5FC-04F9-12FC-AE33-A8B7D3D65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2AAB3-ABE1-9A22-0055-DFA8D327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A7333-4214-7224-C613-5A0000F7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B9F6C-C533-1FDA-6028-775656CA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0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CF2D8-78FD-F928-D7BC-88EBB0E55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AE1CD2-9AC2-DF86-F110-4A411DBDD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CDBF0-7049-C61F-330B-53484567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5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EA6E-E694-18C9-DDF6-4D1E0FED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65B2A-D9E2-DCF5-583E-19AC94CD9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0BFDC-D634-6143-EB5F-7ECD22A3F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61038-8D07-8CFB-62D9-BC07B345E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14DEF-0E33-5700-4E6F-86F5D203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109B6-6408-6483-83D2-0A849326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8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CC87-B545-1908-EE44-4C7AF1065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3DC10B-7D66-9476-2C28-0F44C7A66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B694E-F31E-C3B4-95F4-0CEEC533F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FC813-BBDD-71C1-1A08-2A13FDFC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15627-4919-11B6-AE6D-ED468AD3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E1E14-EF80-583A-C027-2A01BC8A0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9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BB9486-E9C9-D830-A7AD-EDD0CA4A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DA5B7-36F1-905D-CADD-EEFEC2110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301DF-B9A5-4AA6-3BAA-8045223E7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7CA32-7CE2-4A8D-999D-8165325C2DC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7AD79-E882-C71A-E5D9-D233B1C77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C3103-00A0-55E9-2152-9016F8F84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EBA323-622E-4F90-A056-5AD15CC6D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4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policy-and-compliance/policy-topics/clinical-trials/clinical-trial-besh-or-observational-study-involving-human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7253-6C1A-F41B-DEE0-F4B329F26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99EB84DF-499E-CDE5-510C-FB9DC7B94A91}"/>
              </a:ext>
            </a:extLst>
          </p:cNvPr>
          <p:cNvSpPr txBox="1"/>
          <p:nvPr/>
        </p:nvSpPr>
        <p:spPr>
          <a:xfrm>
            <a:off x="63857" y="42955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Monitoring NIDDK-Supported Human Subjects Research - Decision Tool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B54FD08F-9C89-9B5E-A067-99F7823F5CF8}"/>
              </a:ext>
            </a:extLst>
          </p:cNvPr>
          <p:cNvSpPr/>
          <p:nvPr/>
        </p:nvSpPr>
        <p:spPr>
          <a:xfrm>
            <a:off x="483622" y="999017"/>
            <a:ext cx="2373129" cy="1237733"/>
          </a:xfrm>
          <a:prstGeom prst="flowChartDecision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Studies*</a:t>
            </a:r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1" name="Straight Arrow Connector 50" descr="Arrow indicating the starting point for Clinical Observational Studies is to consider whether they are Multi-center Studies.">
            <a:extLst>
              <a:ext uri="{FF2B5EF4-FFF2-40B4-BE49-F238E27FC236}">
                <a16:creationId xmlns:a16="http://schemas.microsoft.com/office/drawing/2014/main" id="{4C95BAC6-F3E7-607C-1015-B40EBC50DD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670187" y="2236750"/>
            <a:ext cx="639" cy="4245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4B8E1EA-C2C8-4145-683B-6E70037083B8}"/>
              </a:ext>
            </a:extLst>
          </p:cNvPr>
          <p:cNvSpPr/>
          <p:nvPr/>
        </p:nvSpPr>
        <p:spPr>
          <a:xfrm>
            <a:off x="509445" y="2720842"/>
            <a:ext cx="2267621" cy="746620"/>
          </a:xfrm>
          <a:prstGeom prst="rect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Multi-center Studies*</a:t>
            </a:r>
            <a:r>
              <a:rPr lang="en-US" sz="1200" dirty="0">
                <a:solidFill>
                  <a:schemeClr val="tx1"/>
                </a:solidFill>
              </a:rPr>
              <a:t>*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7" name="Straight Arrow Connector 106" descr="Arrow indicating that Clinical Observational Studies that are not Multi-center Studies will need to indicate whether they include vulnerable populations.">
            <a:extLst>
              <a:ext uri="{FF2B5EF4-FFF2-40B4-BE49-F238E27FC236}">
                <a16:creationId xmlns:a16="http://schemas.microsoft.com/office/drawing/2014/main" id="{3429C132-3ACC-8594-2744-3C7E5C6C463E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 flipV="1">
            <a:off x="2777066" y="3070428"/>
            <a:ext cx="2324404" cy="237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 descr="Arrow indicating that Multi-center Studies will go to the OSMB.">
            <a:extLst>
              <a:ext uri="{FF2B5EF4-FFF2-40B4-BE49-F238E27FC236}">
                <a16:creationId xmlns:a16="http://schemas.microsoft.com/office/drawing/2014/main" id="{DDB1A54D-31F6-4761-ADF0-28B8B7232D9A}"/>
              </a:ext>
            </a:extLst>
          </p:cNvPr>
          <p:cNvCxnSpPr>
            <a:cxnSpLocks/>
          </p:cNvCxnSpPr>
          <p:nvPr/>
        </p:nvCxnSpPr>
        <p:spPr>
          <a:xfrm flipH="1">
            <a:off x="1642965" y="3467462"/>
            <a:ext cx="5160" cy="9649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D4C628C-55BA-C642-3E06-6630DA3F2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7788" y="3762173"/>
            <a:ext cx="570936" cy="353690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58AA524-7802-0A50-2A4F-E4A9F7658320}"/>
              </a:ext>
            </a:extLst>
          </p:cNvPr>
          <p:cNvSpPr/>
          <p:nvPr/>
        </p:nvSpPr>
        <p:spPr>
          <a:xfrm>
            <a:off x="388441" y="4432445"/>
            <a:ext cx="2592198" cy="805343"/>
          </a:xfrm>
          <a:prstGeom prst="roundRect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Observational Study Monitoring Board (OSMB)***</a:t>
            </a:r>
          </a:p>
        </p:txBody>
      </p:sp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FB2189D1-5951-BAF4-1CAE-45340248EE9C}"/>
              </a:ext>
            </a:extLst>
          </p:cNvPr>
          <p:cNvSpPr/>
          <p:nvPr/>
        </p:nvSpPr>
        <p:spPr>
          <a:xfrm>
            <a:off x="9265911" y="983220"/>
            <a:ext cx="2322968" cy="1237733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Trials</a:t>
            </a:r>
          </a:p>
        </p:txBody>
      </p:sp>
      <p:cxnSp>
        <p:nvCxnSpPr>
          <p:cNvPr id="104" name="Straight Arrow Connector 103" descr="Arrow indicating the starting point for Clinical Trials is to consider whether any of the following apply to the application: Phase 3 clinical trial, Phase 1 or 2 clinical trial with masked interventions, or Multi-center Trials.">
            <a:extLst>
              <a:ext uri="{FF2B5EF4-FFF2-40B4-BE49-F238E27FC236}">
                <a16:creationId xmlns:a16="http://schemas.microsoft.com/office/drawing/2014/main" id="{C4033580-BCD0-B8CC-77BA-BF870F450403}"/>
              </a:ext>
            </a:extLst>
          </p:cNvPr>
          <p:cNvCxnSpPr>
            <a:cxnSpLocks/>
            <a:stCxn id="9" idx="2"/>
            <a:endCxn id="17" idx="0"/>
          </p:cNvCxnSpPr>
          <p:nvPr/>
        </p:nvCxnSpPr>
        <p:spPr>
          <a:xfrm>
            <a:off x="10427395" y="2220953"/>
            <a:ext cx="4595" cy="278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0FA6D3ED-1002-C933-BA55-584FE4AA327E}"/>
              </a:ext>
            </a:extLst>
          </p:cNvPr>
          <p:cNvSpPr/>
          <p:nvPr/>
        </p:nvSpPr>
        <p:spPr>
          <a:xfrm>
            <a:off x="9139760" y="2499744"/>
            <a:ext cx="2584460" cy="12919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any of the following apply to the application?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-Phase 3 clinical trial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-Phase 1 or 2 clinical trial with  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masked interventions</a:t>
            </a:r>
          </a:p>
          <a:p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-Multi-center Trials</a:t>
            </a:r>
            <a:r>
              <a:rPr lang="en-US" sz="1200" dirty="0">
                <a:solidFill>
                  <a:schemeClr val="tx1"/>
                </a:solidFill>
              </a:rPr>
              <a:t>**</a:t>
            </a:r>
          </a:p>
        </p:txBody>
      </p:sp>
      <p:cxnSp>
        <p:nvCxnSpPr>
          <p:cNvPr id="103" name="Straight Arrow Connector 102" descr="Arrow indicating that Clinical Trials that do not have any of the following apply to the application: Phase 3 clinical trial, Phase 1 or 2 clinical trial with masked interventions, or Multi-center Trials will need to indicate whether they include vulnerable populations.">
            <a:extLst>
              <a:ext uri="{FF2B5EF4-FFF2-40B4-BE49-F238E27FC236}">
                <a16:creationId xmlns:a16="http://schemas.microsoft.com/office/drawing/2014/main" id="{576341BE-52E1-FC05-8931-8C26107EAB44}"/>
              </a:ext>
            </a:extLst>
          </p:cNvPr>
          <p:cNvCxnSpPr>
            <a:cxnSpLocks/>
            <a:stCxn id="17" idx="1"/>
            <a:endCxn id="11" idx="3"/>
          </p:cNvCxnSpPr>
          <p:nvPr/>
        </p:nvCxnSpPr>
        <p:spPr>
          <a:xfrm flipH="1" flipV="1">
            <a:off x="7050513" y="3070428"/>
            <a:ext cx="2089247" cy="752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7AFCD016-F9C2-6E8B-FF22-9F15ACCF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26529" y="2901052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A4566340-1861-AD99-1284-BA3D7CCBB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9790" y="2892277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8D94C-17EB-41FC-6BE0-1B9BFAA120B0}"/>
              </a:ext>
            </a:extLst>
          </p:cNvPr>
          <p:cNvSpPr/>
          <p:nvPr/>
        </p:nvSpPr>
        <p:spPr>
          <a:xfrm>
            <a:off x="5101470" y="2845448"/>
            <a:ext cx="1949043" cy="4499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Vulnerable Populations</a:t>
            </a:r>
          </a:p>
        </p:txBody>
      </p:sp>
      <p:cxnSp>
        <p:nvCxnSpPr>
          <p:cNvPr id="65" name="Straight Arrow Connector 64" descr="Arrow indicating that Clinical Observational Studies that include vulnerable populations will go to the OSMB.">
            <a:extLst>
              <a:ext uri="{FF2B5EF4-FFF2-40B4-BE49-F238E27FC236}">
                <a16:creationId xmlns:a16="http://schemas.microsoft.com/office/drawing/2014/main" id="{45990CB7-EC15-B477-6ACC-1CACCC49F68B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2993294" y="3295407"/>
            <a:ext cx="3082698" cy="13355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 descr="Arrow indicating that if the study does not involve vulnerable populations, the next question is whether the study is low risk.">
            <a:extLst>
              <a:ext uri="{FF2B5EF4-FFF2-40B4-BE49-F238E27FC236}">
                <a16:creationId xmlns:a16="http://schemas.microsoft.com/office/drawing/2014/main" id="{56412179-F046-A9D7-E0D6-EA724F6FDD6D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6075992" y="3295407"/>
            <a:ext cx="20008" cy="8504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21FE37EC-428A-D90C-8099-85252007E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9341" y="3592798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023AD6-EBCD-B446-9F62-48A2967DDBCA}"/>
              </a:ext>
            </a:extLst>
          </p:cNvPr>
          <p:cNvSpPr/>
          <p:nvPr/>
        </p:nvSpPr>
        <p:spPr>
          <a:xfrm>
            <a:off x="5121478" y="4145867"/>
            <a:ext cx="1949043" cy="4499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study low risk?</a:t>
            </a:r>
          </a:p>
        </p:txBody>
      </p:sp>
      <p:cxnSp>
        <p:nvCxnSpPr>
          <p:cNvPr id="75" name="Straight Arrow Connector 74" descr="Arrow indicating that Clinical Observational Studies that are not low risk will go to the OSMB.">
            <a:extLst>
              <a:ext uri="{FF2B5EF4-FFF2-40B4-BE49-F238E27FC236}">
                <a16:creationId xmlns:a16="http://schemas.microsoft.com/office/drawing/2014/main" id="{95D8DF44-F272-0386-0878-AB7BBBEC853D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031642" y="4595826"/>
            <a:ext cx="3064358" cy="5013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D50E78D5-FDE1-275D-5386-AB07CB400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35619" y="4757858"/>
            <a:ext cx="570936" cy="367953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cxnSp>
        <p:nvCxnSpPr>
          <p:cNvPr id="79" name="Straight Arrow Connector 78" descr="Arrow indicating that if the study is low risk, it goes to the Independent Safety Monitor.">
            <a:extLst>
              <a:ext uri="{FF2B5EF4-FFF2-40B4-BE49-F238E27FC236}">
                <a16:creationId xmlns:a16="http://schemas.microsoft.com/office/drawing/2014/main" id="{9A9C9E4D-C940-81EE-A858-88B44D1BDCE8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6096000" y="4595826"/>
            <a:ext cx="17363" cy="6567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8460441-E607-2140-6CBB-01980428194E}"/>
              </a:ext>
            </a:extLst>
          </p:cNvPr>
          <p:cNvSpPr/>
          <p:nvPr/>
        </p:nvSpPr>
        <p:spPr>
          <a:xfrm>
            <a:off x="4817264" y="5252534"/>
            <a:ext cx="2592198" cy="490219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Safety Monitor</a:t>
            </a:r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E0576449-8214-BE48-738A-A6BD7C39C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0532" y="4757858"/>
            <a:ext cx="570936" cy="367953"/>
          </a:xfrm>
          <a:prstGeom prst="flowChartConnecto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</a:p>
        </p:txBody>
      </p:sp>
      <p:cxnSp>
        <p:nvCxnSpPr>
          <p:cNvPr id="98" name="Straight Arrow Connector 97" descr="Arrow indicating that if a Clinical Trial is not low risk, it goes to the DSMB.">
            <a:extLst>
              <a:ext uri="{FF2B5EF4-FFF2-40B4-BE49-F238E27FC236}">
                <a16:creationId xmlns:a16="http://schemas.microsoft.com/office/drawing/2014/main" id="{8F2C1AEA-CB3B-32AB-62E6-E115AF31BD00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6096000" y="4595826"/>
            <a:ext cx="3054912" cy="6119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EB1BE8B9-C6B3-7510-AB9B-7E5911E4A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23877" y="4736458"/>
            <a:ext cx="570936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</a:p>
        </p:txBody>
      </p:sp>
      <p:cxnSp>
        <p:nvCxnSpPr>
          <p:cNvPr id="87" name="Straight Arrow Connector 86" descr="Arrow indicating that if a Phase 3 clinical trial, Phase 1 or 2 clinical trial with masked interventions, or multi-center Trials apply to the application, it will go to the DSMB.">
            <a:extLst>
              <a:ext uri="{FF2B5EF4-FFF2-40B4-BE49-F238E27FC236}">
                <a16:creationId xmlns:a16="http://schemas.microsoft.com/office/drawing/2014/main" id="{8CAE5957-8980-29CE-19C0-9F3FB7DC50E4}"/>
              </a:ext>
            </a:extLst>
          </p:cNvPr>
          <p:cNvCxnSpPr>
            <a:cxnSpLocks/>
          </p:cNvCxnSpPr>
          <p:nvPr/>
        </p:nvCxnSpPr>
        <p:spPr>
          <a:xfrm flipH="1">
            <a:off x="10455587" y="3791650"/>
            <a:ext cx="7942" cy="774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 descr="Arrow indicating that if a Clinical Trial includes vulnerable populations, it goes to the DSMB.">
            <a:extLst>
              <a:ext uri="{FF2B5EF4-FFF2-40B4-BE49-F238E27FC236}">
                <a16:creationId xmlns:a16="http://schemas.microsoft.com/office/drawing/2014/main" id="{9B3984BD-38E5-9D55-2E23-DB35C5ACF93C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075992" y="3295407"/>
            <a:ext cx="3109887" cy="13517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84FBC73-467C-C5DA-F201-7E23A313F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96080" y="3907427"/>
            <a:ext cx="547645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B862E8B-6360-56EC-CF70-9A561A02920D}"/>
              </a:ext>
            </a:extLst>
          </p:cNvPr>
          <p:cNvSpPr/>
          <p:nvPr/>
        </p:nvSpPr>
        <p:spPr>
          <a:xfrm>
            <a:off x="9188283" y="4566034"/>
            <a:ext cx="2592198" cy="8053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and Safety Monitoring Board</a:t>
            </a:r>
          </a:p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(DSMB)***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6595C15-267C-07D1-0BB6-FD657FAE1128}"/>
              </a:ext>
            </a:extLst>
          </p:cNvPr>
          <p:cNvSpPr/>
          <p:nvPr/>
        </p:nvSpPr>
        <p:spPr>
          <a:xfrm>
            <a:off x="482156" y="5745248"/>
            <a:ext cx="11242064" cy="84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* Including </a:t>
            </a:r>
            <a:r>
              <a:rPr lang="en-US" sz="1200" dirty="0">
                <a:ln w="0"/>
                <a:solidFill>
                  <a:schemeClr val="tx1"/>
                </a:solidFill>
              </a:rPr>
              <a:t>Observational Studies and Basic Experimental Studies Involving Humans (BESH) (</a:t>
            </a:r>
            <a:r>
              <a:rPr lang="en-US" sz="1200" i="1" dirty="0">
                <a:ln w="0"/>
                <a:solidFill>
                  <a:schemeClr val="tx1"/>
                </a:solidFill>
                <a:hlinkClick r:id="rId3"/>
              </a:rPr>
              <a:t>for applications due on or after May 25, 2026</a:t>
            </a:r>
            <a:r>
              <a:rPr lang="en-US" sz="1200" i="1" dirty="0">
                <a:ln w="0"/>
                <a:solidFill>
                  <a:schemeClr val="tx1"/>
                </a:solidFill>
              </a:rPr>
              <a:t>)</a:t>
            </a:r>
            <a:endParaRPr lang="en-US" sz="1200" dirty="0">
              <a:ln w="0"/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** Multiple institutions with clinical centers following the same protocol</a:t>
            </a:r>
            <a:endParaRPr lang="en-US" sz="1200" dirty="0">
              <a:ln w="0"/>
              <a:solidFill>
                <a:schemeClr val="tx1"/>
              </a:solidFill>
            </a:endParaRPr>
          </a:p>
          <a:p>
            <a:r>
              <a:rPr lang="en-US" sz="1200" dirty="0">
                <a:ln w="0"/>
                <a:solidFill>
                  <a:schemeClr val="tx1"/>
                </a:solidFill>
              </a:rPr>
              <a:t>*** If an Independent Safety Officer or other lower intensity approach is being considered, consult with your Program Officer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ADFCB85-A547-EB95-EA32-073AE3E62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0279" y="3614805"/>
            <a:ext cx="570936" cy="353690"/>
          </a:xfrm>
          <a:prstGeom prst="flowChartConnector">
            <a:avLst/>
          </a:prstGeom>
          <a:solidFill>
            <a:srgbClr val="B3C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3A20D2D6-EFEE-F0BC-B841-549A22A1A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6638" y="3592797"/>
            <a:ext cx="547645" cy="367953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28591D-7F33-1E4F-B31C-D3FD6DD44437}"/>
              </a:ext>
            </a:extLst>
          </p:cNvPr>
          <p:cNvSpPr txBox="1"/>
          <p:nvPr/>
        </p:nvSpPr>
        <p:spPr>
          <a:xfrm>
            <a:off x="152400" y="72887"/>
            <a:ext cx="134509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74989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1D9B63E6D30E40A9DA3750609B7894" ma:contentTypeVersion="14" ma:contentTypeDescription="Create a new document." ma:contentTypeScope="" ma:versionID="61f91530b61c03e1be9dfbfaf1f5e8f6">
  <xsd:schema xmlns:xsd="http://www.w3.org/2001/XMLSchema" xmlns:xs="http://www.w3.org/2001/XMLSchema" xmlns:p="http://schemas.microsoft.com/office/2006/metadata/properties" xmlns:ns2="04e1642b-7106-40c3-82bc-2a1e0facd29b" xmlns:ns3="c2b36335-f1f2-48a1-884d-634ba4bb66de" targetNamespace="http://schemas.microsoft.com/office/2006/metadata/properties" ma:root="true" ma:fieldsID="3d9c849856b1b96a4572ec99bd14550b" ns2:_="" ns3:_="">
    <xsd:import namespace="04e1642b-7106-40c3-82bc-2a1e0facd29b"/>
    <xsd:import namespace="c2b36335-f1f2-48a1-884d-634ba4bb66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e1642b-7106-40c3-82bc-2a1e0facd2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36335-f1f2-48a1-884d-634ba4bb66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472b7c2-47da-4f4f-9c2c-4278572279ca}" ma:internalName="TaxCatchAll" ma:showField="CatchAllData" ma:web="c2b36335-f1f2-48a1-884d-634ba4bb66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e1642b-7106-40c3-82bc-2a1e0facd29b">
      <Terms xmlns="http://schemas.microsoft.com/office/infopath/2007/PartnerControls"/>
    </lcf76f155ced4ddcb4097134ff3c332f>
    <TaxCatchAll xmlns="c2b36335-f1f2-48a1-884d-634ba4bb66de" xsi:nil="true"/>
  </documentManagement>
</p:properties>
</file>

<file path=customXml/itemProps1.xml><?xml version="1.0" encoding="utf-8"?>
<ds:datastoreItem xmlns:ds="http://schemas.openxmlformats.org/officeDocument/2006/customXml" ds:itemID="{A11A3C07-7CE6-40C7-9B04-B5F99A5BB2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e1642b-7106-40c3-82bc-2a1e0facd29b"/>
    <ds:schemaRef ds:uri="c2b36335-f1f2-48a1-884d-634ba4bb66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C59195-9123-4709-BD28-C2D8CA85F8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34427E-6E81-44FE-8807-B2EF47B780F6}">
  <ds:schemaRefs>
    <ds:schemaRef ds:uri="http://schemas.microsoft.com/office/2006/documentManagement/types"/>
    <ds:schemaRef ds:uri="c2b36335-f1f2-48a1-884d-634ba4bb66de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04e1642b-7106-40c3-82bc-2a1e0facd29b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267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Neser, Sarah (NIH/NIDDK) [C]</dc:creator>
  <cp:lastModifiedBy>Neser, Sarah (NIH/NIDDK) [C]</cp:lastModifiedBy>
  <cp:revision>24</cp:revision>
  <dcterms:created xsi:type="dcterms:W3CDTF">2025-06-11T17:45:47Z</dcterms:created>
  <dcterms:modified xsi:type="dcterms:W3CDTF">2026-04-14T19:19:00Z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0x010100BE1D9B63E6D30E40A9DA3750609B7894</vt:lpwstr>
  </property>
  <property fmtid="{D5CDD505-2E9C-101B-9397-08002B2CF9AE}" pid="3" name="MediaServiceImageTags">
    <vt:lpwstr/>
  </property>
</Properties>
</file>