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744F21-D4F9-1738-0D06-5A95638671DC}" name="Osganian, Stavroula (NIH/NIDDK) [E]" initials="SO" userId="S::osganiansk@nih.gov::4580ec75-d316-48c5-8b64-816aae901e49" providerId="AD"/>
  <p188:author id="{F6784F70-C484-D10B-261D-9344C449EF9B}" name="Burch, Henry (NIH/NIDDK) [E]" initials="B[" userId="S-1-5-21-12604286-656692736-1848903544-839615" providerId="AD"/>
  <p188:author id="{6674ED8F-F96F-8B8F-63A1-6B08CC6960E1}" name="Neser, Sarah (NIH/NIDDK) [C]" initials="SN" userId="S::nesersb@nih.gov::5948119f-c5d9-48e9-8aa6-94cb38d6e1ac" providerId="AD"/>
  <p188:author id="{0072B1CC-6631-3CF3-0579-97C0C79B9708}" name="Gossett, Daniel (NIH/NIDDK) [E]" initials="DG" userId="S::gossettdr@nih.gov::00677b0f-4c5b-4286-b50c-700a10cb3a8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ch, Henry (NIH/NIDDK) [E]" initials="B[" lastIdx="3" clrIdx="0">
    <p:extLst>
      <p:ext uri="{19B8F6BF-5375-455C-9EA6-DF929625EA0E}">
        <p15:presenceInfo xmlns:p15="http://schemas.microsoft.com/office/powerpoint/2012/main" userId="S-1-5-21-12604286-656692736-1848903544-8396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7F7"/>
    <a:srgbClr val="8BABF1"/>
    <a:srgbClr val="F57600"/>
    <a:srgbClr val="FFFFCC"/>
    <a:srgbClr val="DFB1F9"/>
    <a:srgbClr val="E98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9" autoAdjust="0"/>
    <p:restoredTop sz="94625"/>
  </p:normalViewPr>
  <p:slideViewPr>
    <p:cSldViewPr snapToGrid="0">
      <p:cViewPr>
        <p:scale>
          <a:sx n="80" d="100"/>
          <a:sy n="80" d="100"/>
        </p:scale>
        <p:origin x="4184" y="1216"/>
      </p:cViewPr>
      <p:guideLst>
        <p:guide orient="horz" pos="13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178BD-73D0-4BAF-B1DD-8CAB32EFDB0D}" type="datetimeFigureOut">
              <a:rPr lang="en-US" smtClean="0"/>
              <a:t>2/10/26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12644-C941-4F57-97BA-3668D80E5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6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212644-C941-4F57-97BA-3668D80E55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11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A152-C1B5-5B32-2622-81ED7C5BC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34729-AD0D-0006-A576-418621B7C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C0E2F-D87C-C785-9260-1A3FA5AF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62332-7512-35BA-18AB-63CF44734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8B536-5AFB-36FA-E050-686E1645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5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2E2AB-0F63-04B3-8534-21352E7FE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35A37F-FC70-58F2-EECA-32960E2B1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19076-2AC4-E69E-6537-6034A49A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68EE3-0BE6-ABEB-9FC9-4FD7E946B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E1609-9EE7-4C94-1EAD-4200B2DE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1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71D7F-020D-F338-C564-C71217108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7FAB1-F53D-B52A-2753-D1504DD4C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3A1C6-6FB2-5EC4-AF56-F1973BE7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5CB5F-CFBB-9FD9-586E-F531B06E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B4789-AE29-5689-FFA5-58E4BB584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2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D4100-E49E-B117-0CEE-BD08F3E0C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AB5CD-C571-2982-694C-0D3884321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5E613-59C2-6278-AE92-8F4D30CFB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D4262-ADEF-130F-BA7D-D004FF4D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3D7B0-4214-C307-8DCF-4765B300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8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192A-6F76-1240-2035-8F5E33DF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CC553-7B4A-2EA6-BDEA-4E3018D31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D4146-3B8B-44BD-84C6-859032C5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10FD4-29AE-5D74-1AA4-552F74F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A4A05-A2BD-CC1E-3AD9-3F139511A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3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D81C-B7BC-6453-39CE-7919FA11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4E969-616F-8C9F-058A-A2FE95FF68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E6BE96-3AB5-2D8D-1292-E18D22BF8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E95CB-EB78-9106-55C7-74EFEB2D7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BA531-51F4-3E46-50AD-9C80EA8C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57672-5A34-2736-AB9C-225E50ED8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1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2E4D-3B8B-9903-6730-E0D68B629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3AD50-02E5-CB04-6DD6-D8CA2C5FF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22DA9-A670-07C0-1F62-5C55E705C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CBAA02-388D-D7B8-C998-2558E034A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9D707-8787-06F3-34C5-14B8B220A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2A721-4441-DBA2-DD11-80EC7EAED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B2372D-85C5-E303-7823-AC6B4595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BFB8A8-2084-AD7C-F21B-A3ACB3EE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7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F5FC-04F9-12FC-AE33-A8B7D3D65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2AAB3-ABE1-9A22-0055-DFA8D3272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A7333-4214-7224-C613-5A0000F7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B9F6C-C533-1FDA-6028-775656CAB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0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CF2D8-78FD-F928-D7BC-88EBB0E55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AE1CD2-9AC2-DF86-F110-4A411DBDD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CDBF0-7049-C61F-330B-53484567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5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EA6E-E694-18C9-DDF6-4D1E0FED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65B2A-D9E2-DCF5-583E-19AC94CD9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0BFDC-D634-6143-EB5F-7ECD22A3F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61038-8D07-8CFB-62D9-BC07B345E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14DEF-0E33-5700-4E6F-86F5D203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109B6-6408-6483-83D2-0A849326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8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7CC87-B545-1908-EE44-4C7AF1065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3DC10B-7D66-9476-2C28-0F44C7A66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B694E-F31E-C3B4-95F4-0CEEC533F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FC813-BBDD-71C1-1A08-2A13FDFC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15627-4919-11B6-AE6D-ED468AD3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E1E14-EF80-583A-C027-2A01BC8A0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9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BB9486-E9C9-D830-A7AD-EDD0CA4A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DA5B7-36F1-905D-CADD-EEFEC2110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301DF-B9A5-4AA6-3BAA-8045223E7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7CA32-7CE2-4A8D-999D-8165325C2DC8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7AD79-E882-C71A-E5D9-D233B1C77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C3103-00A0-55E9-2152-9016F8F84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4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59D88FD6-925A-5EFF-B9AD-5AABDF584FC3}"/>
              </a:ext>
            </a:extLst>
          </p:cNvPr>
          <p:cNvSpPr txBox="1"/>
          <p:nvPr/>
        </p:nvSpPr>
        <p:spPr>
          <a:xfrm>
            <a:off x="63857" y="42955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Monitoring NIDDK-Supported Human Subjects Research - Decision Tool</a:t>
            </a:r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95D97CD8-7407-8866-A3A4-AE162002815A}"/>
              </a:ext>
            </a:extLst>
          </p:cNvPr>
          <p:cNvSpPr/>
          <p:nvPr/>
        </p:nvSpPr>
        <p:spPr>
          <a:xfrm>
            <a:off x="483622" y="999017"/>
            <a:ext cx="2373129" cy="1237733"/>
          </a:xfrm>
          <a:prstGeom prst="flowChartDecision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Observational  </a:t>
            </a:r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Studies</a:t>
            </a:r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1" name="Straight Arrow Connector 50" descr="Arrow indicating the starting point for Clinical Observational Studies is to consider whether they are Multi-center Studies.">
            <a:extLst>
              <a:ext uri="{FF2B5EF4-FFF2-40B4-BE49-F238E27FC236}">
                <a16:creationId xmlns:a16="http://schemas.microsoft.com/office/drawing/2014/main" id="{DD784461-E1B2-8D17-984B-F0A123D3AA1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1670187" y="2236750"/>
            <a:ext cx="639" cy="4245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C167087-6836-76B5-C44B-D015F5FC68F1}"/>
              </a:ext>
            </a:extLst>
          </p:cNvPr>
          <p:cNvSpPr/>
          <p:nvPr/>
        </p:nvSpPr>
        <p:spPr>
          <a:xfrm>
            <a:off x="509445" y="2720842"/>
            <a:ext cx="2267621" cy="746620"/>
          </a:xfrm>
          <a:prstGeom prst="rect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Multi-center Studies</a:t>
            </a:r>
            <a:r>
              <a:rPr lang="en-US" sz="1200" dirty="0">
                <a:solidFill>
                  <a:schemeClr val="tx1"/>
                </a:solidFill>
              </a:rPr>
              <a:t>**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7" name="Straight Arrow Connector 106" descr="Arrow indicating that Clinical Observational Studies that are not Multi-center Studies will need to indicate whether they include vulnerable populations.">
            <a:extLst>
              <a:ext uri="{FF2B5EF4-FFF2-40B4-BE49-F238E27FC236}">
                <a16:creationId xmlns:a16="http://schemas.microsoft.com/office/drawing/2014/main" id="{CFCC6A08-2EBA-C1D1-F1E3-E6DDBA49FC14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 flipV="1">
            <a:off x="2777066" y="3070428"/>
            <a:ext cx="2324404" cy="237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 descr="Arrow indicating that Multi-center Studies will go to the OSMB.">
            <a:extLst>
              <a:ext uri="{FF2B5EF4-FFF2-40B4-BE49-F238E27FC236}">
                <a16:creationId xmlns:a16="http://schemas.microsoft.com/office/drawing/2014/main" id="{E6600CDA-8C19-17D2-64D8-15CFC583358D}"/>
              </a:ext>
            </a:extLst>
          </p:cNvPr>
          <p:cNvCxnSpPr>
            <a:cxnSpLocks/>
          </p:cNvCxnSpPr>
          <p:nvPr/>
        </p:nvCxnSpPr>
        <p:spPr>
          <a:xfrm flipH="1">
            <a:off x="1642965" y="3467462"/>
            <a:ext cx="5160" cy="9649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288A479-1B73-1394-90A7-1F0AAB3EA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57788" y="3762173"/>
            <a:ext cx="570936" cy="353690"/>
          </a:xfrm>
          <a:prstGeom prst="flowChartConnector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FE35F28-329C-EB37-72D6-A80023C4762C}"/>
              </a:ext>
            </a:extLst>
          </p:cNvPr>
          <p:cNvSpPr/>
          <p:nvPr/>
        </p:nvSpPr>
        <p:spPr>
          <a:xfrm>
            <a:off x="388441" y="4432445"/>
            <a:ext cx="2592198" cy="805343"/>
          </a:xfrm>
          <a:prstGeom prst="roundRect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Observational Study Monitoring Board (OSMB)***</a:t>
            </a:r>
          </a:p>
        </p:txBody>
      </p:sp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7E82DFD2-EDB1-8C18-BD0A-2B9DBE29B572}"/>
              </a:ext>
            </a:extLst>
          </p:cNvPr>
          <p:cNvSpPr/>
          <p:nvPr/>
        </p:nvSpPr>
        <p:spPr>
          <a:xfrm>
            <a:off x="9265911" y="983220"/>
            <a:ext cx="2322968" cy="1237733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 Trials*</a:t>
            </a:r>
          </a:p>
        </p:txBody>
      </p:sp>
      <p:cxnSp>
        <p:nvCxnSpPr>
          <p:cNvPr id="104" name="Straight Arrow Connector 103" descr="Arrow indicating the starting point for Clinical Trials is to consider whether any of the following apply to the application: Phase 3 clinical trial, Phase 1 or 2 clinical trial with masked interventions, or Multi-center Trials.">
            <a:extLst>
              <a:ext uri="{FF2B5EF4-FFF2-40B4-BE49-F238E27FC236}">
                <a16:creationId xmlns:a16="http://schemas.microsoft.com/office/drawing/2014/main" id="{B4ED542F-00F1-CCB9-4097-69266934E7DC}"/>
              </a:ext>
            </a:extLst>
          </p:cNvPr>
          <p:cNvCxnSpPr>
            <a:cxnSpLocks/>
            <a:stCxn id="9" idx="2"/>
            <a:endCxn id="17" idx="0"/>
          </p:cNvCxnSpPr>
          <p:nvPr/>
        </p:nvCxnSpPr>
        <p:spPr>
          <a:xfrm>
            <a:off x="10427395" y="2220953"/>
            <a:ext cx="4595" cy="278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6EF909C-C8C7-6FA1-9B4D-92156FB691FE}"/>
              </a:ext>
            </a:extLst>
          </p:cNvPr>
          <p:cNvSpPr/>
          <p:nvPr/>
        </p:nvSpPr>
        <p:spPr>
          <a:xfrm>
            <a:off x="9139760" y="2499744"/>
            <a:ext cx="2584460" cy="12919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any of the following apply to the application?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-Phase 3 clinical trial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-Phase 1 or 2 clinical trial with  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masked interventions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-Multi-center Trials</a:t>
            </a:r>
            <a:r>
              <a:rPr lang="en-US" sz="1200" dirty="0">
                <a:solidFill>
                  <a:schemeClr val="tx1"/>
                </a:solidFill>
              </a:rPr>
              <a:t>**</a:t>
            </a:r>
          </a:p>
        </p:txBody>
      </p:sp>
      <p:cxnSp>
        <p:nvCxnSpPr>
          <p:cNvPr id="103" name="Straight Arrow Connector 102" descr="Arrow indicating that Clinical Trials that do not have any of the following apply to the application: Phase 3 clinical trial, Phase 1 or 2 clinical trial with masked interventions, or Multi-center Trials will need to indicate whether they include vulnerable populations.">
            <a:extLst>
              <a:ext uri="{FF2B5EF4-FFF2-40B4-BE49-F238E27FC236}">
                <a16:creationId xmlns:a16="http://schemas.microsoft.com/office/drawing/2014/main" id="{6544243C-9ADD-1366-8DED-67CFC435D1CA}"/>
              </a:ext>
            </a:extLst>
          </p:cNvPr>
          <p:cNvCxnSpPr>
            <a:cxnSpLocks/>
            <a:stCxn id="17" idx="1"/>
            <a:endCxn id="11" idx="3"/>
          </p:cNvCxnSpPr>
          <p:nvPr/>
        </p:nvCxnSpPr>
        <p:spPr>
          <a:xfrm flipH="1" flipV="1">
            <a:off x="7050513" y="3070428"/>
            <a:ext cx="2089247" cy="752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3E704D0A-3976-6E63-3864-E76450577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26529" y="2901052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C9F6F0C2-EF8F-2701-3C3F-3A5A5C711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69790" y="2892277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61FF31-2338-DBF1-49DC-887D4B0A9A50}"/>
              </a:ext>
            </a:extLst>
          </p:cNvPr>
          <p:cNvSpPr/>
          <p:nvPr/>
        </p:nvSpPr>
        <p:spPr>
          <a:xfrm>
            <a:off x="5101470" y="2845448"/>
            <a:ext cx="1949043" cy="4499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Vulnerable Populations</a:t>
            </a:r>
          </a:p>
        </p:txBody>
      </p:sp>
      <p:cxnSp>
        <p:nvCxnSpPr>
          <p:cNvPr id="65" name="Straight Arrow Connector 64" descr="Arrow indicating that Clinical Observational Studies that include vulnerable populations will go to the OSMB.">
            <a:extLst>
              <a:ext uri="{FF2B5EF4-FFF2-40B4-BE49-F238E27FC236}">
                <a16:creationId xmlns:a16="http://schemas.microsoft.com/office/drawing/2014/main" id="{11025227-02F8-B3C7-F802-FB0157F30A88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2993294" y="3295407"/>
            <a:ext cx="3082698" cy="13355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 descr="Arrow indicating that if the study does not involve vulnerable populations, the next question is whether the study is low risk.">
            <a:extLst>
              <a:ext uri="{FF2B5EF4-FFF2-40B4-BE49-F238E27FC236}">
                <a16:creationId xmlns:a16="http://schemas.microsoft.com/office/drawing/2014/main" id="{47A43716-045D-DC14-FDCF-F5EE88F5566F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6075992" y="3295407"/>
            <a:ext cx="20008" cy="8504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67609422-042C-ADAF-13F4-28E0037B7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9341" y="3592798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9204AA-B965-666A-34BA-F0713FC0834A}"/>
              </a:ext>
            </a:extLst>
          </p:cNvPr>
          <p:cNvSpPr/>
          <p:nvPr/>
        </p:nvSpPr>
        <p:spPr>
          <a:xfrm>
            <a:off x="5121478" y="4145867"/>
            <a:ext cx="1949043" cy="4499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study low risk?</a:t>
            </a:r>
          </a:p>
        </p:txBody>
      </p:sp>
      <p:cxnSp>
        <p:nvCxnSpPr>
          <p:cNvPr id="75" name="Straight Arrow Connector 74" descr="Arrow indicating that Clinical Observational Studies that are not low risk will go to the OSMB.">
            <a:extLst>
              <a:ext uri="{FF2B5EF4-FFF2-40B4-BE49-F238E27FC236}">
                <a16:creationId xmlns:a16="http://schemas.microsoft.com/office/drawing/2014/main" id="{9450219F-8B4F-C984-02C5-1F892F4A8FF2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3031642" y="4595826"/>
            <a:ext cx="3064358" cy="5013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1356CC17-EF8F-D46A-5104-D53963D89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35619" y="4757858"/>
            <a:ext cx="570936" cy="367953"/>
          </a:xfrm>
          <a:prstGeom prst="flowChartConnector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cxnSp>
        <p:nvCxnSpPr>
          <p:cNvPr id="79" name="Straight Arrow Connector 78" descr="Arrow indicating that if the study is low risk, it goes to the Independent Safety Monitor.">
            <a:extLst>
              <a:ext uri="{FF2B5EF4-FFF2-40B4-BE49-F238E27FC236}">
                <a16:creationId xmlns:a16="http://schemas.microsoft.com/office/drawing/2014/main" id="{618CD176-A1E8-B459-6185-B1FC2DE7A17F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6096000" y="4595826"/>
            <a:ext cx="17363" cy="6567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9F6C98C-8AB8-8B21-FE45-2A170D4B6305}"/>
              </a:ext>
            </a:extLst>
          </p:cNvPr>
          <p:cNvSpPr/>
          <p:nvPr/>
        </p:nvSpPr>
        <p:spPr>
          <a:xfrm>
            <a:off x="4817264" y="5252534"/>
            <a:ext cx="2592198" cy="490219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Safety Monitor</a:t>
            </a:r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304A7F10-B21A-4156-EC31-D0100B7FE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0532" y="4757858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</a:p>
        </p:txBody>
      </p:sp>
      <p:cxnSp>
        <p:nvCxnSpPr>
          <p:cNvPr id="98" name="Straight Arrow Connector 97" descr="Arrow indicating that if a Clinical Trial is not low risk, it goes to the DSMB.">
            <a:extLst>
              <a:ext uri="{FF2B5EF4-FFF2-40B4-BE49-F238E27FC236}">
                <a16:creationId xmlns:a16="http://schemas.microsoft.com/office/drawing/2014/main" id="{B50845A3-5C9F-5C31-9BDC-01E3A621AB8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6096000" y="4595826"/>
            <a:ext cx="3054912" cy="6119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2908EA00-2BE0-C18F-5745-F02331D4D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23877" y="4736458"/>
            <a:ext cx="570936" cy="367953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cxnSp>
        <p:nvCxnSpPr>
          <p:cNvPr id="87" name="Straight Arrow Connector 86" descr="Arrow indicating that if a Phase 3 clinical trial, Phase 1 or 2 clinical trial with masked interventions, or multi-center Trials apply to the application, it will go to the DSMB.">
            <a:extLst>
              <a:ext uri="{FF2B5EF4-FFF2-40B4-BE49-F238E27FC236}">
                <a16:creationId xmlns:a16="http://schemas.microsoft.com/office/drawing/2014/main" id="{CB2B58F0-0AB3-64FE-3646-91F82618CC29}"/>
              </a:ext>
            </a:extLst>
          </p:cNvPr>
          <p:cNvCxnSpPr>
            <a:cxnSpLocks/>
          </p:cNvCxnSpPr>
          <p:nvPr/>
        </p:nvCxnSpPr>
        <p:spPr>
          <a:xfrm flipH="1">
            <a:off x="10455587" y="3791650"/>
            <a:ext cx="7942" cy="774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 descr="Arrow indicating that if a Clinical Trial includes vulnerable populations, it goes to the DSMB.">
            <a:extLst>
              <a:ext uri="{FF2B5EF4-FFF2-40B4-BE49-F238E27FC236}">
                <a16:creationId xmlns:a16="http://schemas.microsoft.com/office/drawing/2014/main" id="{9A80FD4C-C79B-C96F-C310-093FDEFC8D00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6075992" y="3295407"/>
            <a:ext cx="3109887" cy="13517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F97E1B1A-DE3C-9C1B-CA83-ADB575C27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96080" y="3907427"/>
            <a:ext cx="547645" cy="367953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AA8E7E3-863A-D9F9-7E4B-03F2AD1BCBE3}"/>
              </a:ext>
            </a:extLst>
          </p:cNvPr>
          <p:cNvSpPr/>
          <p:nvPr/>
        </p:nvSpPr>
        <p:spPr>
          <a:xfrm>
            <a:off x="9188283" y="4566034"/>
            <a:ext cx="2592198" cy="8053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and Safety Monitoring Board</a:t>
            </a:r>
          </a:p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(DSMB)***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F273515-3CB8-E23D-5A10-7358E57AEDFB}"/>
              </a:ext>
            </a:extLst>
          </p:cNvPr>
          <p:cNvSpPr/>
          <p:nvPr/>
        </p:nvSpPr>
        <p:spPr>
          <a:xfrm>
            <a:off x="482156" y="5745248"/>
            <a:ext cx="11242064" cy="84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n w="0"/>
                <a:solidFill>
                  <a:schemeClr val="tx1"/>
                </a:solidFill>
              </a:rPr>
              <a:t>* Including Basic Experimental Studies Involving Humans (BESH) and Mechanistic Trials</a:t>
            </a:r>
          </a:p>
          <a:p>
            <a:r>
              <a:rPr lang="en-US" sz="1200" dirty="0">
                <a:solidFill>
                  <a:schemeClr val="tx1"/>
                </a:solidFill>
              </a:rPr>
              <a:t>** Multiple institutions with clinical centers following the same protocol</a:t>
            </a:r>
            <a:endParaRPr lang="en-US" sz="1200" dirty="0">
              <a:ln w="0"/>
              <a:solidFill>
                <a:schemeClr val="tx1"/>
              </a:solidFill>
            </a:endParaRPr>
          </a:p>
          <a:p>
            <a:r>
              <a:rPr lang="en-US" sz="1200" dirty="0">
                <a:ln w="0"/>
                <a:solidFill>
                  <a:schemeClr val="tx1"/>
                </a:solidFill>
              </a:rPr>
              <a:t>*** If an Independent Safety Officer or other lower intensity approach is being considered, consult with your Program Officer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D7A3AF99-EF66-2FBF-1942-551546BB1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0279" y="3614805"/>
            <a:ext cx="570936" cy="353690"/>
          </a:xfrm>
          <a:prstGeom prst="flowChartConnector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CC697D7E-6874-A94C-82AC-42E16EBEC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6638" y="3592797"/>
            <a:ext cx="547645" cy="367953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</p:spTree>
    <p:extLst>
      <p:ext uri="{BB962C8B-B14F-4D97-AF65-F5344CB8AC3E}">
        <p14:creationId xmlns:p14="http://schemas.microsoft.com/office/powerpoint/2010/main" val="271344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1D9B63E6D30E40A9DA3750609B7894" ma:contentTypeVersion="14" ma:contentTypeDescription="Create a new document." ma:contentTypeScope="" ma:versionID="1ae3f85bb72806f0217864758726e78d">
  <xsd:schema xmlns:xsd="http://www.w3.org/2001/XMLSchema" xmlns:xs="http://www.w3.org/2001/XMLSchema" xmlns:p="http://schemas.microsoft.com/office/2006/metadata/properties" xmlns:ns2="04e1642b-7106-40c3-82bc-2a1e0facd29b" xmlns:ns3="c2b36335-f1f2-48a1-884d-634ba4bb66de" targetNamespace="http://schemas.microsoft.com/office/2006/metadata/properties" ma:root="true" ma:fieldsID="5b42843aac2d09d00c7f204e8e2a1879" ns2:_="" ns3:_="">
    <xsd:import namespace="04e1642b-7106-40c3-82bc-2a1e0facd29b"/>
    <xsd:import namespace="c2b36335-f1f2-48a1-884d-634ba4bb66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e1642b-7106-40c3-82bc-2a1e0facd2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36335-f1f2-48a1-884d-634ba4bb66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472b7c2-47da-4f4f-9c2c-4278572279ca}" ma:internalName="TaxCatchAll" ma:showField="CatchAllData" ma:web="c2b36335-f1f2-48a1-884d-634ba4bb66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e1642b-7106-40c3-82bc-2a1e0facd29b">
      <Terms xmlns="http://schemas.microsoft.com/office/infopath/2007/PartnerControls"/>
    </lcf76f155ced4ddcb4097134ff3c332f>
    <TaxCatchAll xmlns="c2b36335-f1f2-48a1-884d-634ba4bb66de" xsi:nil="true"/>
  </documentManagement>
</p:properties>
</file>

<file path=customXml/itemProps1.xml><?xml version="1.0" encoding="utf-8"?>
<ds:datastoreItem xmlns:ds="http://schemas.openxmlformats.org/officeDocument/2006/customXml" ds:itemID="{E9B45F5D-86AB-4CAE-9722-64313302CB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e1642b-7106-40c3-82bc-2a1e0facd29b"/>
    <ds:schemaRef ds:uri="c2b36335-f1f2-48a1-884d-634ba4bb66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C59195-9123-4709-BD28-C2D8CA85F8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34427E-6E81-44FE-8807-B2EF47B780F6}">
  <ds:schemaRefs>
    <ds:schemaRef ds:uri="http://schemas.microsoft.com/office/2006/documentManagement/types"/>
    <ds:schemaRef ds:uri="http://schemas.microsoft.com/sharepoint/v4"/>
    <ds:schemaRef ds:uri="http://purl.org/dc/terms/"/>
    <ds:schemaRef ds:uri="c6411669-638b-4351-876d-088e29c62a2f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b0198ea-1fe5-485c-b0ce-bc31e003d0de"/>
    <ds:schemaRef ds:uri="http://schemas.microsoft.com/sharepoint/v3"/>
    <ds:schemaRef ds:uri="http://www.w3.org/XML/1998/namespace"/>
    <ds:schemaRef ds:uri="04e1642b-7106-40c3-82bc-2a1e0facd29b"/>
    <ds:schemaRef ds:uri="c2b36335-f1f2-48a1-884d-634ba4bb66de"/>
  </ds:schemaRefs>
</ds:datastoreItem>
</file>

<file path=docMetadata/LabelInfo.xml><?xml version="1.0" encoding="utf-8"?>
<clbl:labelList xmlns:clbl="http://schemas.microsoft.com/office/2020/mipLabelMetadata">
  <clbl:label id="{14b77578-9773-42d5-8507-251ca2dc2b06}" enabled="0" method="" siteId="{14b77578-9773-42d5-8507-251ca2dc2b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127</Words>
  <Application>Microsoft Macintosh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Neser, Sarah (NIH/NIDDK) [C]</dc:creator>
  <cp:lastModifiedBy>Jenn Lawrence</cp:lastModifiedBy>
  <cp:revision>19</cp:revision>
  <dcterms:created xsi:type="dcterms:W3CDTF">2025-06-11T17:45:47Z</dcterms:created>
  <dcterms:modified xsi:type="dcterms:W3CDTF">2026-02-10T22:18:50Z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0x010100BE1D9B63E6D30E40A9DA3750609B7894</vt:lpwstr>
  </property>
</Properties>
</file>