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22"/>
  </p:handoutMasterIdLst>
  <p:sldIdLst>
    <p:sldId id="27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92" r:id="rId15"/>
    <p:sldId id="287" r:id="rId16"/>
    <p:sldId id="288" r:id="rId17"/>
    <p:sldId id="289" r:id="rId18"/>
    <p:sldId id="290" r:id="rId19"/>
    <p:sldId id="291" r:id="rId20"/>
    <p:sldId id="293" r:id="rId2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7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-1752" y="-90"/>
      </p:cViewPr>
      <p:guideLst>
        <p:guide orient="horz" pos="1296"/>
        <p:guide orient="horz" pos="3746"/>
        <p:guide orient="horz" pos="2162"/>
        <p:guide orient="horz" pos="1016"/>
        <p:guide pos="2880"/>
        <p:guide pos="510"/>
        <p:guide pos="5245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9" descr="usrds logo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675" y="5275792"/>
            <a:ext cx="2406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69950" y="723900"/>
            <a:ext cx="4861983" cy="1384300"/>
          </a:xfrm>
        </p:spPr>
        <p:txBody>
          <a:bodyPr/>
          <a:lstStyle>
            <a:lvl1pPr>
              <a:defRPr b="0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69950" y="2458244"/>
            <a:ext cx="3702050" cy="1941512"/>
          </a:xfrm>
        </p:spPr>
        <p:txBody>
          <a:bodyPr anchor="t" anchorCtr="0"/>
          <a:lstStyle>
            <a:lvl1pPr marL="0" indent="0">
              <a:spcBef>
                <a:spcPct val="75000"/>
              </a:spcBef>
              <a:buFontTx/>
              <a:buNone/>
              <a:defRPr sz="1600" b="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50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858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28" name="Rectangle 504"/>
          <p:cNvSpPr>
            <a:spLocks noChangeArrowheads="1"/>
          </p:cNvSpPr>
          <p:nvPr/>
        </p:nvSpPr>
        <p:spPr bwMode="auto">
          <a:xfrm>
            <a:off x="685800" y="6178550"/>
            <a:ext cx="13500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solidFill>
                  <a:schemeClr val="tx2"/>
                </a:solidFill>
                <a:latin typeface="Century Gothic" pitchFamily="34" charset="0"/>
              </a:rPr>
              <a:t>USRDS </a:t>
            </a:r>
            <a:r>
              <a:rPr lang="en-US" sz="1200" b="0" dirty="0" smtClean="0">
                <a:solidFill>
                  <a:schemeClr val="tx2"/>
                </a:solidFill>
                <a:latin typeface="Century Gothic" pitchFamily="34" charset="0"/>
              </a:rPr>
              <a:t>2012ADR</a:t>
            </a:r>
            <a:endParaRPr lang="en-US" sz="1200" b="0" dirty="0">
              <a:solidFill>
                <a:schemeClr val="tx2"/>
              </a:solidFill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8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SzPct val="70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809625" y="673100"/>
            <a:ext cx="4999037" cy="1384300"/>
          </a:xfrm>
          <a:noFill/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chemeClr val="tx1"/>
                </a:solidFill>
              </a:rPr>
              <a:t>CKD: Chapter 1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Chronic kidney disease in the general population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 with </a:t>
            </a:r>
            <a:br>
              <a:rPr lang="en-US" dirty="0" smtClean="0"/>
            </a:br>
            <a:r>
              <a:rPr lang="en-US" dirty="0" smtClean="0"/>
              <a:t>CKD, by age &amp; risk factor categories</a:t>
            </a:r>
            <a:br>
              <a:rPr lang="en-US" dirty="0" smtClean="0"/>
            </a:br>
            <a:r>
              <a:rPr lang="en-US" sz="1600" dirty="0" smtClean="0"/>
              <a:t>Figure 1.8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SR: self-reported.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1 figure PNGs\vol1 ch01 pngs\1 ch01 fig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509007" cy="279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6229273" cy="1332220"/>
          </a:xfrm>
        </p:spPr>
        <p:txBody>
          <a:bodyPr/>
          <a:lstStyle/>
          <a:p>
            <a:r>
              <a:rPr lang="en-US" sz="2400" dirty="0" smtClean="0"/>
              <a:t>NHANES participants with eGFR &lt; 60 ml/min/1.73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by age &amp; risk factor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1.9 (volume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for Figure 1.9, eGFR calculated using CKD-EPI equation. SR: self-reported.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1 pngs\1 ch01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486066" cy="278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markers of CKD in NHANES participants with diabetes &amp; hypertension,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1.11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409488"/>
            <a:ext cx="5018747" cy="5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1 pngs\1 ch01 fig11-01.png"/>
          <p:cNvPicPr>
            <a:picLocks noChangeAspect="1" noChangeArrowheads="1"/>
          </p:cNvPicPr>
          <p:nvPr/>
        </p:nvPicPr>
        <p:blipFill>
          <a:blip r:embed="rId2" cstate="print"/>
          <a:srcRect b="49866"/>
          <a:stretch>
            <a:fillRect/>
          </a:stretch>
        </p:blipFill>
        <p:spPr bwMode="auto">
          <a:xfrm>
            <a:off x="1339477" y="2057400"/>
            <a:ext cx="6437209" cy="3439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markers of CKD in NHANES participants with cardiovascular disease &amp; obesity,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1.11 (continued, 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409488"/>
            <a:ext cx="5078219" cy="5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1 pngs\1 ch01 fig11-01.png"/>
          <p:cNvPicPr>
            <a:picLocks noChangeAspect="1" noChangeArrowheads="1"/>
          </p:cNvPicPr>
          <p:nvPr/>
        </p:nvPicPr>
        <p:blipFill>
          <a:blip r:embed="rId2" cstate="print"/>
          <a:srcRect t="49571"/>
          <a:stretch>
            <a:fillRect/>
          </a:stretch>
        </p:blipFill>
        <p:spPr bwMode="auto">
          <a:xfrm>
            <a:off x="1302491" y="1903575"/>
            <a:ext cx="6539018" cy="351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Awareness, treatment, &amp; control of </a:t>
            </a:r>
            <a:br>
              <a:rPr lang="en-US" sz="2400" dirty="0" smtClean="0"/>
            </a:br>
            <a:r>
              <a:rPr lang="en-US" sz="2400" dirty="0" smtClean="0"/>
              <a:t>hypertension,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HDL, total cholesterol, &amp; diabetes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1.b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764094"/>
            <a:ext cx="475855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1 figure PNGs\vol1 ch01 pngs\1 ch01 table 1.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612900"/>
            <a:ext cx="5503772" cy="3856408"/>
          </a:xfrm>
          <a:prstGeom prst="rect">
            <a:avLst/>
          </a:prstGeom>
          <a:noFill/>
        </p:spPr>
      </p:pic>
      <p:pic>
        <p:nvPicPr>
          <p:cNvPr id="13316" name="Picture 4" descr="\\LUKE\ADR Prepress\2012 atlas\12 figure PNGs\12 vol1 figure PNGs\vol1 ch01 pngs\1 ch01 analysis def-01.png"/>
          <p:cNvPicPr>
            <a:picLocks noChangeAspect="1" noChangeArrowheads="1"/>
          </p:cNvPicPr>
          <p:nvPr/>
        </p:nvPicPr>
        <p:blipFill>
          <a:blip r:embed="rId3" cstate="print"/>
          <a:srcRect l="35032" t="28853" r="36061" b="30033"/>
          <a:stretch>
            <a:fillRect/>
          </a:stretch>
        </p:blipFill>
        <p:spPr bwMode="auto">
          <a:xfrm>
            <a:off x="6609806" y="1811383"/>
            <a:ext cx="2246811" cy="4135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NHANES participants</a:t>
            </a:r>
            <a:br>
              <a:rPr lang="en-US" sz="3200" dirty="0" smtClean="0"/>
            </a:br>
            <a:r>
              <a:rPr lang="en-US" sz="3200" dirty="0" smtClean="0"/>
              <a:t>at target blood pressure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1.12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1 pngs\1 ch01 fig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035" y="2057400"/>
            <a:ext cx="6291930" cy="339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NHANES participants within LDL cholesterol target range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1 figure PNGs\vol1 ch01 pngs\1 ch01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853" y="2057400"/>
            <a:ext cx="6266293" cy="3383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NHANES participants within HDL cholesterol target range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1 ch01 fig14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25" y="2057400"/>
            <a:ext cx="5926150" cy="32138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Percent of NHANES participants </a:t>
            </a:r>
            <a:br>
              <a:rPr lang="en-US" sz="3200" dirty="0" smtClean="0"/>
            </a:br>
            <a:r>
              <a:rPr lang="en-US" sz="3200" dirty="0" smtClean="0"/>
              <a:t>with </a:t>
            </a:r>
            <a:r>
              <a:rPr lang="en-US" sz="3200" dirty="0" err="1" smtClean="0"/>
              <a:t>glycohemoglobin</a:t>
            </a:r>
            <a:r>
              <a:rPr lang="en-US" sz="3200" dirty="0" smtClean="0"/>
              <a:t> &lt;7%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dialysis patients excluded from NHANES 2005–2010;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1 pngs\1 ch01 fig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218" y="2057400"/>
            <a:ext cx="6223564" cy="3360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Life expectancy of NHANES participants with or without CKD, 1999–2004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00770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participants, 1999–2004; eGFR calculated using CKD-EPI equation; urine albumin creatinine ratio (ACR).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1 pngs\1 ch01 fig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313" y="2057400"/>
            <a:ext cx="6001373" cy="340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NHANES participants </a:t>
            </a:r>
            <a:br>
              <a:rPr lang="en-US" sz="2400" dirty="0" smtClean="0"/>
            </a:br>
            <a:r>
              <a:rPr lang="en-US" sz="2400" dirty="0" smtClean="0"/>
              <a:t>with diabetes, congestive heart failure, </a:t>
            </a:r>
            <a:br>
              <a:rPr lang="en-US" sz="2400" dirty="0" smtClean="0"/>
            </a:br>
            <a:r>
              <a:rPr lang="en-US" sz="2400" dirty="0" smtClean="0"/>
              <a:t>&amp; markers of CKD,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05591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participants 2005–2010,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\\LUKE\ADR Prepress\2012 atlas\12 figure PNGs\12 vol1 figure PNGs\vol1 ch01 pngs\1 ch01 fig1rc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399"/>
            <a:ext cx="7513515" cy="2728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Prevalence (%) of CKD in the NHANES </a:t>
            </a:r>
            <a:br>
              <a:rPr lang="en-US" sz="2400" dirty="0" smtClean="0"/>
            </a:br>
            <a:r>
              <a:rPr lang="en-US" sz="2400" dirty="0" smtClean="0"/>
              <a:t>population within age, gender, </a:t>
            </a:r>
            <a:br>
              <a:rPr lang="en-US" sz="2400" dirty="0" smtClean="0"/>
            </a:br>
            <a:r>
              <a:rPr lang="en-US" sz="2400" dirty="0" smtClean="0"/>
              <a:t>race/ethnicity, &amp; risk-factor categories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1.a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529381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equation; urine albumin creatinine ratio (ACR).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1 pngs\1 ch01 table 1.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612899"/>
            <a:ext cx="7214876" cy="388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eGFR distribution curves </a:t>
            </a:r>
            <a:br>
              <a:rPr lang="en-US" dirty="0" smtClean="0"/>
            </a:br>
            <a:r>
              <a:rPr lang="en-US" dirty="0" smtClean="0"/>
              <a:t>of NHANES  participants (%)</a:t>
            </a:r>
            <a:br>
              <a:rPr lang="en-US" dirty="0" smtClean="0"/>
            </a:br>
            <a:r>
              <a:rPr lang="en-US" sz="1600" dirty="0" smtClean="0"/>
              <a:t>Figure 1.2 (volume 1)</a:t>
            </a:r>
            <a:endParaRPr lang="en-US" dirty="0"/>
          </a:p>
        </p:txBody>
      </p:sp>
      <p:pic>
        <p:nvPicPr>
          <p:cNvPr id="2050" name="Picture 2" descr="\\LUKE\ADR Prepress\2012 atlas\12 figure PNGs\12 vol1 figure PNGs\vol1 ch01 pngs\1 ch01 fig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623392" cy="3112806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(1988-1994) &amp; 2005-2010 participants age 20&amp; older; eGFR calculated using CKD EPI equations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urine albumin/creatinine ratio (ACR) distribution curves of NHANES  participants </a:t>
            </a:r>
            <a:br>
              <a:rPr lang="en-US" dirty="0" smtClean="0"/>
            </a:br>
            <a:r>
              <a:rPr lang="en-US" sz="1600" dirty="0" smtClean="0"/>
              <a:t>Figure 1.3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(1988-1994) &amp; 2005-2010 participants age 20&amp; older; eGFR calculated using CKD EPI equations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1 pngs\1 ch01 fig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633270" cy="3104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odds ratios of CKD in </a:t>
            </a:r>
            <a:br>
              <a:rPr lang="en-US" dirty="0" smtClean="0"/>
            </a:br>
            <a:r>
              <a:rPr lang="en-US" dirty="0" smtClean="0"/>
              <a:t>NHANES participants, by risk factor</a:t>
            </a:r>
            <a:br>
              <a:rPr lang="en-US" dirty="0" smtClean="0"/>
            </a:br>
            <a:r>
              <a:rPr lang="en-US" sz="1600" dirty="0" smtClean="0"/>
              <a:t>Figure 1.4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(1988-1994) &amp; 2005-2010 participants age 20&amp;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age, gender, &amp; race.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1 figure PNGs\vol1 ch01 pngs\1 ch01 fig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533285" cy="297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odds ratios of eGFR &lt;60 in </a:t>
            </a:r>
            <a:br>
              <a:rPr lang="en-US" dirty="0" smtClean="0"/>
            </a:br>
            <a:r>
              <a:rPr lang="en-US" dirty="0" smtClean="0"/>
              <a:t>NHANES participants, by risk factor</a:t>
            </a:r>
            <a:br>
              <a:rPr lang="en-US" dirty="0" smtClean="0"/>
            </a:br>
            <a:r>
              <a:rPr lang="en-US" sz="1600" dirty="0" smtClean="0"/>
              <a:t>Figure 1.5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(1988-1994) &amp; 2005-2010 participants age 20&amp;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age, gender, race; for Figure 1.5, eGFR calculated using CKD-EPI equation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1 pngs\1 ch01 fig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511653" cy="2967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74638"/>
            <a:ext cx="7872412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Adjusted odds ratios of urine albumin/ </a:t>
            </a:r>
            <a:br>
              <a:rPr lang="en-US" dirty="0" smtClean="0"/>
            </a:br>
            <a:r>
              <a:rPr lang="en-US" dirty="0" smtClean="0"/>
              <a:t>creatinine ratio (ACR) ≥30 mg/g in </a:t>
            </a:r>
            <a:br>
              <a:rPr lang="en-US" dirty="0" smtClean="0"/>
            </a:br>
            <a:r>
              <a:rPr lang="en-US" dirty="0" smtClean="0"/>
              <a:t>NHANES participants, by risk factor</a:t>
            </a:r>
            <a:br>
              <a:rPr lang="en-US" dirty="0" smtClean="0"/>
            </a:br>
            <a:r>
              <a:rPr lang="en-US" sz="1800" dirty="0" smtClean="0"/>
              <a:t>Figure 1.6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(1988-1994) &amp; 2005-2010 participants age 20&amp;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age, gender, &amp; race.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1 figure PNGs\vol1 ch01 pngs\1 ch01 fig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533285" cy="297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NHANES participants with urine albumin/creatinine ratio (ACR) ≥ 30 mg/g, by eGFR range</a:t>
            </a:r>
            <a:br>
              <a:rPr lang="en-US" dirty="0" smtClean="0"/>
            </a:br>
            <a:r>
              <a:rPr lang="en-US" sz="1800" dirty="0" smtClean="0"/>
              <a:t>Figure 1.7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III (1988–1994) &amp; 2005–2010 participants age 20 &amp; older; eGFR calculated using CKD-EPI equation.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1 figure PNGs\vol1 ch01 pngs\1 ch01 fig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516813" cy="3035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13B27"/>
        </a:dk1>
        <a:lt1>
          <a:srgbClr val="FFFFFF"/>
        </a:lt1>
        <a:dk2>
          <a:srgbClr val="213B27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213B27"/>
        </a:dk1>
        <a:lt1>
          <a:srgbClr val="FFFFFF"/>
        </a:lt1>
        <a:dk2>
          <a:srgbClr val="006666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213B27"/>
        </a:dk1>
        <a:lt1>
          <a:srgbClr val="FFFFFF"/>
        </a:lt1>
        <a:dk2>
          <a:srgbClr val="008080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663300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5C2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422100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3B1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1F00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422100"/>
        </a:accent2>
        <a:accent3>
          <a:srgbClr val="FFFFFF"/>
        </a:accent3>
        <a:accent4>
          <a:srgbClr val="341900"/>
        </a:accent4>
        <a:accent5>
          <a:srgbClr val="ACB4C2"/>
        </a:accent5>
        <a:accent6>
          <a:srgbClr val="3B1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10193</TotalTime>
  <Words>619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usrds 12</vt:lpstr>
      <vt:lpstr>CKD: Chapter 1 Chronic kidney disease in the general population</vt:lpstr>
      <vt:lpstr>Distribution of NHANES participants  with diabetes, congestive heart failure,  &amp; markers of CKD, 2005–2010 Figure 1.1 (volume 1)</vt:lpstr>
      <vt:lpstr>Prevalence (%) of CKD in the NHANES  population within age, gender,  race/ethnicity, &amp; risk-factor categories Table 1.a (volume 1)</vt:lpstr>
      <vt:lpstr>Cumulative eGFR distribution curves  of NHANES  participants (%) Figure 1.2 (volume 1)</vt:lpstr>
      <vt:lpstr>Cumulative urine albumin/creatinine ratio (ACR) distribution curves of NHANES  participants  Figure 1.3 (volume 1)</vt:lpstr>
      <vt:lpstr>Adjusted odds ratios of CKD in  NHANES participants, by risk factor Figure 1.4 (volume 1)</vt:lpstr>
      <vt:lpstr>Adjusted odds ratios of eGFR &lt;60 in  NHANES participants, by risk factor Figure 1.5 (volume 1)</vt:lpstr>
      <vt:lpstr>Adjusted odds ratios of urine albumin/  creatinine ratio (ACR) ≥30 mg/g in  NHANES participants, by risk factor Figure 1.6 (volume 1)</vt:lpstr>
      <vt:lpstr>NHANES participants with urine albumin/creatinine ratio (ACR) ≥ 30 mg/g, by eGFR range Figure 1.7 (volume 1)</vt:lpstr>
      <vt:lpstr>NHANES participants with  CKD, by age &amp; risk factor categories Figure 1.8 (volume 1)</vt:lpstr>
      <vt:lpstr>NHANES participants with eGFR &lt; 60 ml/min/1.73 m2, by age &amp; risk factor Figure 1.9 (volume 1)</vt:lpstr>
      <vt:lpstr>Distribution of markers of CKD in NHANES participants with diabetes &amp; hypertension, 2005–2010 Figure 1.11 (volume 1)</vt:lpstr>
      <vt:lpstr>Distribution of markers of CKD in NHANES participants with cardiovascular disease &amp; obesity, 2005–2010 Figure 1.11 (continued, volume 1)</vt:lpstr>
      <vt:lpstr>Awareness, treatment, &amp; control of  hypertension, hyperlipidemia, HDL, total cholesterol, &amp; diabetes Table 1.b (volume 1)</vt:lpstr>
      <vt:lpstr>NHANES participants at target blood pressure Figure 1.12 (volume 1)</vt:lpstr>
      <vt:lpstr>NHANES participants within LDL cholesterol target range Figure 1.13 (volume 1)</vt:lpstr>
      <vt:lpstr>NHANES participants within HDL cholesterol target range Figure 1.14 (volume 1)</vt:lpstr>
      <vt:lpstr>Percent of NHANES participants  with glycohemoglobin &lt;7% Figure 1.15 (volume 1)</vt:lpstr>
      <vt:lpstr>Life expectancy of NHANES participants with or without CKD, 1999–2004 Figure 1.15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242</cp:revision>
  <dcterms:created xsi:type="dcterms:W3CDTF">2000-03-17T15:11:00Z</dcterms:created>
  <dcterms:modified xsi:type="dcterms:W3CDTF">2012-11-06T17:12:06Z</dcterms:modified>
</cp:coreProperties>
</file>