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04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5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-1764" y="-90"/>
      </p:cViewPr>
      <p:guideLst>
        <p:guide orient="horz" pos="1296"/>
        <p:guide orient="horz" pos="3746"/>
        <p:guide orient="horz" pos="2162"/>
        <p:guide orient="horz" pos="1016"/>
        <p:guide orient="horz" pos="1441"/>
        <p:guide pos="2880"/>
        <p:guide pos="510"/>
        <p:guide pos="5245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889001"/>
            <a:ext cx="4841875" cy="1398587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b="1" dirty="0"/>
              <a:t>CKD: Chapter 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Identification &amp; care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patients with chronic kidney disease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patients with CKD, by demographic characteristics, comorbidity, &amp; dataset, 2010</a:t>
            </a:r>
            <a:br>
              <a:rPr lang="en-US" dirty="0" smtClean="0"/>
            </a:br>
            <a:r>
              <a:rPr lang="en-US" sz="1600" dirty="0" smtClean="0"/>
              <a:t>Table 2.d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9022"/>
            <a:ext cx="739692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 NHANES 2005–2010 participants, age 20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1 figure PNGs\vol1 ch02 pngs\1 ch02 table 2.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589" y="2057400"/>
            <a:ext cx="7204822" cy="335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Percent of patients with a CKD diagnosis code </a:t>
            </a:r>
            <a:br>
              <a:rPr lang="en-US" sz="2400" dirty="0" smtClean="0"/>
            </a:br>
            <a:r>
              <a:rPr lang="en-US" sz="2400" dirty="0" smtClean="0"/>
              <a:t>of 585.3 or higher, by demographic characteristics, comorbidity,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2.e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5722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 NHANES 2005–2010 participants, age 20 &amp; older; eGFR estimated by CKD-EPI equation.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1 figure PNGs\vol1 ch02 pngs\1 ch02 table 2.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201" y="2057068"/>
            <a:ext cx="7273978" cy="3385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odds ratio of a CKD diagnosis code, by demographic, comorbidity, &amp; dataset, 2010</a:t>
            </a:r>
            <a:br>
              <a:rPr lang="en-US" dirty="0" smtClean="0"/>
            </a:br>
            <a:r>
              <a:rPr lang="en-US" sz="1600" dirty="0" smtClean="0"/>
              <a:t>Table 2.f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4185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 NHANES 2005–2010 participants, age 20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1 figure PNGs\vol1 ch02 pngs\1 ch02 table 2.f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144" y="2057400"/>
            <a:ext cx="5084525" cy="339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Odds ratio of a CKD diagnosis </a:t>
            </a:r>
            <a:br>
              <a:rPr lang="en-US" dirty="0" smtClean="0"/>
            </a:br>
            <a:r>
              <a:rPr lang="en-US" dirty="0" smtClean="0"/>
              <a:t>code in Medicare patients, </a:t>
            </a:r>
            <a:br>
              <a:rPr lang="en-US" dirty="0" smtClean="0"/>
            </a:br>
            <a:r>
              <a:rPr lang="en-US" dirty="0" smtClean="0"/>
              <a:t>by age, gender, &amp; race, 2010</a:t>
            </a:r>
            <a:br>
              <a:rPr lang="en-US" dirty="0" smtClean="0"/>
            </a:br>
            <a:r>
              <a:rPr lang="en-US" sz="1600" dirty="0" smtClean="0"/>
              <a:t>Figure 2.6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</a:t>
            </a:r>
          </a:p>
        </p:txBody>
      </p:sp>
      <p:pic>
        <p:nvPicPr>
          <p:cNvPr id="8194" name="Picture 2" descr="\\LUKE\ADR Prepress\2012 atlas\12 figure PNGs\12 vol1 figure PNGs\vol1 ch02 pngs\1 ch02 fig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399"/>
            <a:ext cx="7515179" cy="279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 of a CKD diagnosis code in MarketScan patients, by age &amp; gender, 2010</a:t>
            </a:r>
            <a:br>
              <a:rPr lang="en-US" dirty="0" smtClean="0"/>
            </a:br>
            <a:r>
              <a:rPr lang="en-US" sz="1600" dirty="0" smtClean="0"/>
              <a:t>Figure 2.7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2 pngs\1 ch02 fig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055" y="2057400"/>
            <a:ext cx="6407084" cy="3303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 of a CKD diagnosis code, </a:t>
            </a:r>
            <a:br>
              <a:rPr lang="en-US" dirty="0" smtClean="0"/>
            </a:br>
            <a:r>
              <a:rPr lang="en-US" dirty="0" smtClean="0"/>
              <a:t>by comorbidity, 2010</a:t>
            </a:r>
            <a:br>
              <a:rPr lang="en-US" dirty="0" smtClean="0"/>
            </a:br>
            <a:r>
              <a:rPr lang="en-US" sz="1600" dirty="0" smtClean="0"/>
              <a:t>Figure 2.8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&amp; MarketScan patients age 50–64, alive &amp; eligible for all of 2010. CKD claims as well as other diseases identified in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1 figure PNGs\vol1 ch02 pngs\1 ch02 fig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631" y="2057400"/>
            <a:ext cx="6185801" cy="3175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probability of a physician visit at month 12 after CKD diagnosis, by dataset &amp; physician specialty,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2.9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2 pngs\1 ch02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419" y="2057400"/>
            <a:ext cx="6175162" cy="3184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probability of a physician visit at month 12 after CKD diagnosis in 2009, by demographic characteristics, physician specialty,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2.g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2 pngs\1 ch02 table 2.g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116" y="2057400"/>
            <a:ext cx="7327767" cy="3041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probability of a physician visit at month 12 after CKD diagnosis code of 585.3 or higher in 2009, by demographic characteristics, physician specialty,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2.h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254061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1 figure PNGs\vol1 ch02 pngs\1 ch02 table 2.h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5851543" cy="243776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Hazard ratio of seeing a nephrologist 12 months after CKD diagnosis, by demographics, comorbidity, CKD stage,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2.i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1 figure PNGs\vol1 ch02 pngs\1 ch02 table 2.i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508" y="2057400"/>
            <a:ext cx="4768983" cy="320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point prevalent general Medicare </a:t>
            </a:r>
            <a:br>
              <a:rPr lang="en-US" sz="2400" dirty="0" smtClean="0"/>
            </a:br>
            <a:r>
              <a:rPr lang="en-US" sz="2400" dirty="0" smtClean="0"/>
              <a:t>(age 65 &amp; older) &amp; MarketScan (age 50–64) patients with coded diabetes, CKD, CHF, &amp; CVA,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general (fee-for-service) Medicare patients age 65 &amp; older; point prevalent MarketScan patients age 50–64. Diabetes, CKD, CHF, &amp; CVA determined from claims.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1 ch02 fig1-01.png"/>
          <p:cNvPicPr>
            <a:picLocks noChangeAspect="1"/>
          </p:cNvPicPr>
          <p:nvPr/>
        </p:nvPicPr>
        <p:blipFill>
          <a:blip r:embed="rId2" cstate="print"/>
          <a:srcRect l="18202" b="12785"/>
          <a:stretch>
            <a:fillRect/>
          </a:stretch>
        </p:blipFill>
        <p:spPr>
          <a:xfrm>
            <a:off x="1507917" y="2057400"/>
            <a:ext cx="6113772" cy="35453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Hazard ratio of Medicare patients seeing a nephrologist 12 months after CKD diagnosis, </a:t>
            </a:r>
            <a:br>
              <a:rPr lang="en-US" sz="2400" dirty="0" smtClean="0"/>
            </a:br>
            <a:r>
              <a:rPr lang="en-US" sz="2400" dirty="0" smtClean="0"/>
              <a:t>by age, gender, &amp; race,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2.10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1 figure PNGs\vol1 ch02 pngs\1 ch02 fig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60" y="2057400"/>
            <a:ext cx="6095880" cy="337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Hazard ratio of MarketScan patients seeing a nephrologist 12 months after CKD diagnosis, </a:t>
            </a:r>
            <a:br>
              <a:rPr lang="en-US" sz="2400" dirty="0" smtClean="0"/>
            </a:br>
            <a:r>
              <a:rPr lang="en-US" sz="2400" dirty="0" smtClean="0"/>
              <a:t>by age &amp; gender,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2.11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1 figure PNGs\vol1 ch02 pngs\1 ch02 fig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895" y="2057400"/>
            <a:ext cx="6344210" cy="327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Hazard ratio of patients seeing a nephrologist 12 months after CKD diagnosis, by comorbidity, CKD stage, &amp; dataset,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2.12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2009. CKD diagnosis represents date of first CKD claim during 2009;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2 pngs\1 ch02 fig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100" y="2057400"/>
            <a:ext cx="5867800" cy="3410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Medicare Part D and MarketScan CKD patients </a:t>
            </a:r>
            <a:br>
              <a:rPr lang="en-US" sz="2000" dirty="0" smtClean="0"/>
            </a:br>
            <a:r>
              <a:rPr lang="en-US" sz="2000" dirty="0" smtClean="0"/>
              <a:t>with at least one claim for an ACEI/ARB/</a:t>
            </a:r>
            <a:r>
              <a:rPr lang="en-US" sz="2000" dirty="0" err="1" smtClean="0"/>
              <a:t>renin</a:t>
            </a:r>
            <a:r>
              <a:rPr lang="en-US" sz="2000" dirty="0" smtClean="0"/>
              <a:t> inhibitor </a:t>
            </a:r>
            <a:br>
              <a:rPr lang="en-US" sz="2000" dirty="0" smtClean="0"/>
            </a:br>
            <a:r>
              <a:rPr lang="en-US" sz="2000" dirty="0" smtClean="0"/>
              <a:t>in the 12 months following the disease-defining </a:t>
            </a:r>
            <a:br>
              <a:rPr lang="en-US" sz="2000" dirty="0" smtClean="0"/>
            </a:br>
            <a:r>
              <a:rPr lang="en-US" sz="2000" dirty="0" smtClean="0"/>
              <a:t>entry period,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&amp; MarketScan CKD patients age 50–64.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2 pngs\1 ch02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2279729"/>
            <a:ext cx="5940892" cy="2180235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Medicare Part D and MarketScan CKD patients with at least one claim for a beta blocker in the 12 months following the disease- defining entry period,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2.14 (volume 1)</a:t>
            </a:r>
            <a:endParaRPr lang="en-US" dirty="0"/>
          </a:p>
        </p:txBody>
      </p:sp>
      <p:pic>
        <p:nvPicPr>
          <p:cNvPr id="19458" name="Picture 2" descr="\\LUKE\ADR Prepress\2012 atlas\12 figure PNGs\12 vol1 figure PNGs\vol1 ch02 pngs\1 ch02 fig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6" y="2287919"/>
            <a:ext cx="5890852" cy="2161871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&amp; MarketScan CKD patients age 50–64.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Medicare Part D &amp; MarketScan CKD patients </a:t>
            </a:r>
            <a:br>
              <a:rPr lang="en-US" sz="2000" dirty="0" smtClean="0"/>
            </a:br>
            <a:r>
              <a:rPr lang="en-US" sz="2000" dirty="0" smtClean="0"/>
              <a:t>with at least one claim for a DHP calcium channel </a:t>
            </a:r>
            <a:br>
              <a:rPr lang="en-US" sz="2000" dirty="0" smtClean="0"/>
            </a:br>
            <a:r>
              <a:rPr lang="en-US" sz="2000" dirty="0" smtClean="0"/>
              <a:t>blocker in the 12 months following the disease-defining </a:t>
            </a:r>
            <a:br>
              <a:rPr lang="en-US" sz="2000" dirty="0" smtClean="0"/>
            </a:br>
            <a:r>
              <a:rPr lang="en-US" sz="2000" dirty="0" smtClean="0"/>
              <a:t>entry period, by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2.15 (volume 1)</a:t>
            </a:r>
            <a:endParaRPr lang="en-US" dirty="0"/>
          </a:p>
        </p:txBody>
      </p:sp>
      <p:pic>
        <p:nvPicPr>
          <p:cNvPr id="20482" name="Picture 2" descr="\\LUKE\ADR Prepress\2012 atlas\12 figure PNGs\12 vol1 figure PNGs\vol1 ch02 pngs\1 ch02 fig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2295603"/>
            <a:ext cx="5940892" cy="2180235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&amp; MarketScan CKD patients age 50–64.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CKD patients with at least one claim for a diuretic in the 12 months following the disease-defining entry period, by dataset &amp; CKD diagnosis code,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2.16 (volume 1)</a:t>
            </a:r>
            <a:endParaRPr lang="en-US" dirty="0"/>
          </a:p>
        </p:txBody>
      </p:sp>
      <p:pic>
        <p:nvPicPr>
          <p:cNvPr id="21506" name="Picture 2" descr="\\LUKE\ADR Prepress\2012 atlas\12 figure PNGs\12 vol1 figure PNGs\vol1 ch02 pngs\1 ch02 fig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2280235"/>
            <a:ext cx="5982773" cy="2184187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&amp; MarketScan CKD patients age 50–64.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ACEI/ARB/renin inhibitor use </a:t>
            </a:r>
            <a:br>
              <a:rPr lang="en-US" dirty="0" smtClean="0"/>
            </a:br>
            <a:r>
              <a:rPr lang="en-US" dirty="0" smtClean="0"/>
              <a:t>during the transition to ESRD, </a:t>
            </a:r>
            <a:br>
              <a:rPr lang="en-US" dirty="0" smtClean="0"/>
            </a:br>
            <a:r>
              <a:rPr lang="en-US" dirty="0" smtClean="0"/>
              <a:t>by dataset &amp; CKD stage, 2010</a:t>
            </a:r>
            <a:br>
              <a:rPr lang="en-US" dirty="0" smtClean="0"/>
            </a:br>
            <a:r>
              <a:rPr lang="en-US" sz="1600" dirty="0" smtClean="0"/>
              <a:t>Figure 2.17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67 &amp; older, &amp; MarketScan CKD patients age 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0" name="Picture 2" descr="\\LUKE\ADR Prepress\2012 atlas\12 figure PNGs\12 vol1 figure PNGs\vol1 ch02 pngs\1 ch02 fig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5698752" cy="3381567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 use during the transition to </a:t>
            </a:r>
            <a:br>
              <a:rPr lang="en-US" dirty="0" smtClean="0"/>
            </a:br>
            <a:r>
              <a:rPr lang="en-US" dirty="0" smtClean="0"/>
              <a:t>ESRD, by dataset &amp; CKD stage, 2010</a:t>
            </a:r>
            <a:br>
              <a:rPr lang="en-US" dirty="0" smtClean="0"/>
            </a:br>
            <a:r>
              <a:rPr lang="en-US" sz="1600" dirty="0" smtClean="0"/>
              <a:t>Figure 2.18 (volume 1)</a:t>
            </a:r>
            <a:endParaRPr lang="en-US" dirty="0"/>
          </a:p>
        </p:txBody>
      </p:sp>
      <p:pic>
        <p:nvPicPr>
          <p:cNvPr id="23554" name="Picture 2" descr="\\LUKE\ADR Prepress\2012 atlas\12 figure PNGs\12 vol1 figure PNGs\vol1 ch02 pngs\1 ch02 fig1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5714120" cy="3390688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67 &amp; older, &amp; MarketScan CKD patients age 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Dihydropyridine</a:t>
            </a:r>
            <a:r>
              <a:rPr lang="en-US" dirty="0" smtClean="0"/>
              <a:t> calcium channel </a:t>
            </a:r>
            <a:br>
              <a:rPr lang="en-US" dirty="0" smtClean="0"/>
            </a:br>
            <a:r>
              <a:rPr lang="en-US" dirty="0" smtClean="0"/>
              <a:t>blocker use during the transition to </a:t>
            </a:r>
            <a:br>
              <a:rPr lang="en-US" dirty="0" smtClean="0"/>
            </a:br>
            <a:r>
              <a:rPr lang="en-US" dirty="0" smtClean="0"/>
              <a:t>ESRD, by dataset &amp; CKD stage, 2010</a:t>
            </a:r>
            <a:br>
              <a:rPr lang="en-US" dirty="0" smtClean="0"/>
            </a:br>
            <a:r>
              <a:rPr lang="en-US" sz="1600" dirty="0" smtClean="0"/>
              <a:t>Figure 2.19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67 &amp; older, &amp; MarketScan CKD patients age 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\\LUKE\ADR Prepress\2012 atlas\12 figure PNGs\12 vol1 figure PNGs\vol1 ch02 pngs\1 ch02 fig1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5744856" cy="3408927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Descriptive parameters of CKD datasets, by age, gender, race, ethnicity, &amp; coded comorbidity,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2.a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patients 2010, without ESRD, age 65 &amp; older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(Medicare) &amp; 20–64 (MarketScan &amp; Ingenix i3).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1 ch02 table 2.a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5" y="1723502"/>
            <a:ext cx="7859221" cy="32308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436002"/>
            <a:ext cx="4117976" cy="133222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Use of diuretics during the transition to ESRD, by dataset &amp; CKD stage,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2.20 (volume 1)</a:t>
            </a:r>
            <a:endParaRPr lang="en-US" dirty="0"/>
          </a:p>
        </p:txBody>
      </p:sp>
      <p:pic>
        <p:nvPicPr>
          <p:cNvPr id="25602" name="Picture 2" descr="\\LUKE\ADR Prepress\2012 atlas\12 figure PNGs\12 vol1 figure PNGs\vol1 ch02 pngs\1 ch02 fig2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9648"/>
            <a:ext cx="2921199" cy="6164340"/>
          </a:xfrm>
          <a:prstGeom prst="rect">
            <a:avLst/>
          </a:prstGeom>
          <a:noFill/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67 &amp; older, &amp; MarketScan CKD patients age 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0616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(%) of recognized CKD, </a:t>
            </a:r>
            <a:br>
              <a:rPr lang="en-US" dirty="0" smtClean="0"/>
            </a:br>
            <a:r>
              <a:rPr lang="en-US" dirty="0" smtClean="0"/>
              <a:t>by dataset, set, &amp; age</a:t>
            </a:r>
            <a:br>
              <a:rPr lang="en-US" dirty="0" smtClean="0"/>
            </a:br>
            <a:r>
              <a:rPr lang="en-US" sz="1600" dirty="0" smtClean="0"/>
              <a:t>Table 2.b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309735" y="5511338"/>
            <a:ext cx="218587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 without ESRD, age 65 &amp; older (Medicare) &amp; 20–64 (MarketScan &amp; Ingenix i3). </a:t>
            </a:r>
          </a:p>
        </p:txBody>
      </p:sp>
      <p:pic>
        <p:nvPicPr>
          <p:cNvPr id="5" name="Picture 4" descr="1 ch02 table 2.b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812" y="1612900"/>
            <a:ext cx="3588201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CKD prevalence: </a:t>
            </a:r>
            <a:br>
              <a:rPr lang="en-US" dirty="0" smtClean="0"/>
            </a:br>
            <a:r>
              <a:rPr lang="en-US" dirty="0" smtClean="0"/>
              <a:t>Medicare patients age 65 &amp; older, by race</a:t>
            </a:r>
            <a:br>
              <a:rPr lang="en-US" dirty="0" smtClean="0"/>
            </a:br>
            <a:r>
              <a:rPr lang="en-US" sz="1600" dirty="0" smtClean="0"/>
              <a:t>Figure 2.2 (volume 1)</a:t>
            </a:r>
            <a:endParaRPr lang="en-US" dirty="0"/>
          </a:p>
        </p:txBody>
      </p:sp>
      <p:pic>
        <p:nvPicPr>
          <p:cNvPr id="5" name="Picture 4" descr="1 ch02 fig2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344" y="1612899"/>
            <a:ext cx="4154066" cy="4333875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14665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 without ESRD, age 65 &amp; older (Medicare) &amp; 20–64 (MarketScan &amp; Ingenix i3). </a:t>
            </a:r>
          </a:p>
        </p:txBody>
      </p:sp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CKD prevalence: </a:t>
            </a:r>
            <a:br>
              <a:rPr lang="en-US" dirty="0" smtClean="0"/>
            </a:br>
            <a:r>
              <a:rPr lang="en-US" dirty="0" smtClean="0"/>
              <a:t>MarketScan patients age 20–64</a:t>
            </a:r>
            <a:br>
              <a:rPr lang="en-US" dirty="0" smtClean="0"/>
            </a:br>
            <a:r>
              <a:rPr lang="en-US" sz="1600" dirty="0" smtClean="0"/>
              <a:t>Figure 2.3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406973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 without ESRD, age 65 &amp; older (Medicare) &amp; 20–64 (MarketScan &amp; Ingenix i3).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2 pngs\1 ch02 fig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6" y="2057400"/>
            <a:ext cx="5860115" cy="3021833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CKD prevalence: </a:t>
            </a:r>
            <a:br>
              <a:rPr lang="en-US" dirty="0" smtClean="0"/>
            </a:br>
            <a:r>
              <a:rPr lang="en-US" dirty="0" smtClean="0"/>
              <a:t>Ingenix i3 patients age 20–64</a:t>
            </a:r>
            <a:br>
              <a:rPr lang="en-US" dirty="0" smtClean="0"/>
            </a:br>
            <a:r>
              <a:rPr lang="en-US" sz="1600" dirty="0" smtClean="0"/>
              <a:t>Figure 2.4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3" y="5511338"/>
            <a:ext cx="402363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 without ESRD, age 65 &amp; older (Medicare) &amp; 20–64 (MarketScan &amp; Ingenix i3).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2 pngs\1 ch02 fig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6" y="2057400"/>
            <a:ext cx="5770534" cy="2975642"/>
          </a:xfrm>
          <a:prstGeom prst="rect">
            <a:avLst/>
          </a:prstGeom>
          <a:noFill/>
        </p:spPr>
      </p:pic>
      <p:pic>
        <p:nvPicPr>
          <p:cNvPr id="6" name="Picture 5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2875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urine albumin &amp; creatinine testing in Medicare patients at risk for CKD</a:t>
            </a:r>
            <a:br>
              <a:rPr lang="en-US" dirty="0" smtClean="0"/>
            </a:br>
            <a:r>
              <a:rPr lang="en-US" sz="1600" dirty="0" smtClean="0"/>
              <a:t>Figure 2.5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419143" y="5511338"/>
            <a:ext cx="190729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 without ESRD, age 65 &amp; older (Medicare) &amp; 20–64 (MarketScan &amp; Ingenix i3).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2 fig5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5" y="1612900"/>
            <a:ext cx="5358440" cy="4224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of laboratory testing </a:t>
            </a:r>
            <a:br>
              <a:rPr lang="en-US" dirty="0" smtClean="0"/>
            </a:br>
            <a:r>
              <a:rPr lang="en-US" dirty="0" smtClean="0"/>
              <a:t>in patients at risk for CKD, </a:t>
            </a:r>
            <a:br>
              <a:rPr lang="en-US" dirty="0" smtClean="0"/>
            </a:br>
            <a:r>
              <a:rPr lang="en-US" dirty="0" smtClean="0"/>
              <a:t>by demographic characteristics, 2010</a:t>
            </a:r>
            <a:br>
              <a:rPr lang="en-US" dirty="0" smtClean="0"/>
            </a:br>
            <a:r>
              <a:rPr lang="en-US" sz="1600" dirty="0" smtClean="0"/>
              <a:t>Table 2.c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from the 5 percent sample, age 20 &amp; older, with Parts A &amp; B coverage in 2009; patients diagnosed with CKD or ESRD during 2009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1 ch02 table 2.c.a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89" y="1612900"/>
            <a:ext cx="4113211" cy="3708074"/>
          </a:xfrm>
          <a:prstGeom prst="rect">
            <a:avLst/>
          </a:prstGeom>
        </p:spPr>
      </p:pic>
      <p:pic>
        <p:nvPicPr>
          <p:cNvPr id="7" name="Picture 6" descr="1 ch02 table 2.c.b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12900"/>
            <a:ext cx="4150679" cy="3738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10527</TotalTime>
  <Words>1157</Words>
  <Application>Microsoft Office PowerPoint</Application>
  <PresentationFormat>On-screen Show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usrds 12</vt:lpstr>
      <vt:lpstr>Slide 1</vt:lpstr>
      <vt:lpstr>Distribution of point prevalent general Medicare  (age 65 &amp; older) &amp; MarketScan (age 50–64) patients with coded diabetes, CKD, CHF, &amp; CVA, 2010 Figure 2.1 (volume 1)</vt:lpstr>
      <vt:lpstr>Descriptive parameters of CKD datasets, by age, gender, race, ethnicity, &amp; coded comorbidity, 2010 Table 2.a (volume 1)</vt:lpstr>
      <vt:lpstr>Prevalence (%) of recognized CKD,  by dataset, set, &amp; age Table 2.b (volume 1)</vt:lpstr>
      <vt:lpstr>Trends in CKD prevalence:  Medicare patients age 65 &amp; older, by race Figure 2.2 (volume 1)</vt:lpstr>
      <vt:lpstr>Trends in CKD prevalence:  MarketScan patients age 20–64 Figure 2.3 (volume 1)</vt:lpstr>
      <vt:lpstr>Trends in CKD prevalence:  Ingenix i3 patients age 20–64 Figure 2.4 (volume 1)</vt:lpstr>
      <vt:lpstr>Probability of urine albumin &amp; creatinine testing in Medicare patients at risk for CKD Figure 2.5 (volume 1)</vt:lpstr>
      <vt:lpstr>Probability of laboratory testing  in patients at risk for CKD,  by demographic characteristics, 2010 Table 2.c (volume 1)</vt:lpstr>
      <vt:lpstr>Percent of patients with CKD, by demographic characteristics, comorbidity, &amp; dataset, 2010 Table 2.d (volume 1)</vt:lpstr>
      <vt:lpstr>Percent of patients with a CKD diagnosis code  of 585.3 or higher, by demographic characteristics, comorbidity, &amp; dataset, 2010 Table 2.e (volume 1)</vt:lpstr>
      <vt:lpstr>Adjusted odds ratio of a CKD diagnosis code, by demographic, comorbidity, &amp; dataset, 2010 Table 2.f (volume 1)</vt:lpstr>
      <vt:lpstr>Odds ratio of a CKD diagnosis  code in Medicare patients,  by age, gender, &amp; race, 2010 Figure 2.6 (volume 1)</vt:lpstr>
      <vt:lpstr>Odds ratio of a CKD diagnosis code in MarketScan patients, by age &amp; gender, 2010 Figure 2.7 (volume 1)</vt:lpstr>
      <vt:lpstr>Odds ratio of a CKD diagnosis code,  by comorbidity, 2010 Figure 2.8 (volume 1)</vt:lpstr>
      <vt:lpstr>Cumulative probability of a physician visit at month 12 after CKD diagnosis, by dataset &amp; physician specialty, 2010 Table 2.9 (volume 1)</vt:lpstr>
      <vt:lpstr>Cumulative probability of a physician visit at month 12 after CKD diagnosis in 2009, by demographic characteristics, physician specialty, &amp; dataset, 2010 Table 2.g (volume 1)</vt:lpstr>
      <vt:lpstr>Cumulative probability of a physician visit at month 12 after CKD diagnosis code of 585.3 or higher in 2009, by demographic characteristics, physician specialty, &amp; dataset, 2010 Table 2.h (volume 1)</vt:lpstr>
      <vt:lpstr>Hazard ratio of seeing a nephrologist 12 months after CKD diagnosis, by demographics, comorbidity, CKD stage, &amp; dataset, 2010 Table 2.i (volume 1)</vt:lpstr>
      <vt:lpstr>Hazard ratio of Medicare patients seeing a nephrologist 12 months after CKD diagnosis,  by age, gender, &amp; race, 2010 Figure 2.10 (volume 1)</vt:lpstr>
      <vt:lpstr>Hazard ratio of MarketScan patients seeing a nephrologist 12 months after CKD diagnosis,  by age &amp; gender, 2010 Figure 2.11 (volume 1)</vt:lpstr>
      <vt:lpstr>Hazard ratio of patients seeing a nephrologist 12 months after CKD diagnosis, by comorbidity, CKD stage, &amp; dataset, 2010 Figure 2.12 (volume 1)</vt:lpstr>
      <vt:lpstr>Medicare Part D and MarketScan CKD patients  with at least one claim for an ACEI/ARB/renin inhibitor  in the 12 months following the disease-defining  entry period, by CKD diagnosis code, 2010 Figure 2.13 (volume 1)</vt:lpstr>
      <vt:lpstr>Medicare Part D and MarketScan CKD patients with at least one claim for a beta blocker in the 12 months following the disease- defining entry period, by CKD diagnosis code, 2010 Figure 2.14 (volume 1)</vt:lpstr>
      <vt:lpstr>Medicare Part D &amp; MarketScan CKD patients  with at least one claim for a DHP calcium channel  blocker in the 12 months following the disease-defining  entry period, by CKD diagnosis code, 2010 Figure 2.15 (volume 1)</vt:lpstr>
      <vt:lpstr>CKD patients with at least one claim for a diuretic in the 12 months following the disease-defining entry period, by dataset &amp; CKD diagnosis code, 2010 Figure 2.16 (volume 1)</vt:lpstr>
      <vt:lpstr>ACEI/ARB/renin inhibitor use  during the transition to ESRD,  by dataset &amp; CKD stage, 2010 Figure 2.17 (volume 1)</vt:lpstr>
      <vt:lpstr>Beta blocker use during the transition to  ESRD, by dataset &amp; CKD stage, 2010 Figure 2.18 (volume 1)</vt:lpstr>
      <vt:lpstr>Dihydropyridine calcium channel  blocker use during the transition to  ESRD, by dataset &amp; CKD stage, 2010 Figure 2.19 (volume 1)</vt:lpstr>
      <vt:lpstr>Use of diuretics during the transition to ESRD, by dataset &amp; CKD stage, 2010 Figure 2.20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273</cp:revision>
  <dcterms:created xsi:type="dcterms:W3CDTF">2000-03-17T15:11:00Z</dcterms:created>
  <dcterms:modified xsi:type="dcterms:W3CDTF">2012-11-06T17:09:12Z</dcterms:modified>
</cp:coreProperties>
</file>