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72" r:id="rId2"/>
    <p:sldId id="275" r:id="rId3"/>
    <p:sldId id="278" r:id="rId4"/>
    <p:sldId id="276" r:id="rId5"/>
    <p:sldId id="277" r:id="rId6"/>
    <p:sldId id="279" r:id="rId7"/>
    <p:sldId id="280" r:id="rId8"/>
    <p:sldId id="281" r:id="rId9"/>
    <p:sldId id="282" r:id="rId10"/>
    <p:sldId id="284" r:id="rId11"/>
    <p:sldId id="283" r:id="rId12"/>
    <p:sldId id="293" r:id="rId13"/>
    <p:sldId id="285" r:id="rId14"/>
    <p:sldId id="286" r:id="rId15"/>
    <p:sldId id="287" r:id="rId16"/>
    <p:sldId id="288" r:id="rId17"/>
    <p:sldId id="289" r:id="rId18"/>
    <p:sldId id="290" r:id="rId19"/>
    <p:sldId id="294" r:id="rId20"/>
    <p:sldId id="291" r:id="rId21"/>
    <p:sldId id="292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6" autoAdjust="0"/>
    <p:restoredTop sz="94632" autoAdjust="0"/>
  </p:normalViewPr>
  <p:slideViewPr>
    <p:cSldViewPr snapToGrid="0">
      <p:cViewPr>
        <p:scale>
          <a:sx n="106" d="100"/>
          <a:sy n="106" d="100"/>
        </p:scale>
        <p:origin x="-1902" y="-162"/>
      </p:cViewPr>
      <p:guideLst>
        <p:guide orient="horz" pos="1296"/>
        <p:guide orient="horz" pos="3746"/>
        <p:guide orient="horz" pos="2162"/>
        <p:guide orient="horz" pos="1011"/>
        <p:guide orient="horz" pos="1441"/>
        <p:guide pos="2880"/>
        <p:guide pos="510"/>
        <p:guide pos="5245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889001"/>
            <a:ext cx="4841875" cy="13985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1" dirty="0"/>
              <a:t>CKD: Chapter 3</a:t>
            </a:r>
            <a:br>
              <a:rPr lang="en-US" sz="1600" b="1" dirty="0"/>
            </a:br>
            <a:r>
              <a:rPr lang="en-US" sz="2800" dirty="0"/>
              <a:t>Morbidity &amp; mortality in patients with chronic kidney disease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all-cause rehospitalization or death 30 days after live hospital discharge in CKD patients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on January 1 of each year, age 66 &amp; older on December 31 of the prior year.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discharges in 2005. Includes discharges from January 1 to December 1 of each year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3 pngs\1 ch03 fig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706" y="2287588"/>
            <a:ext cx="5764588" cy="2115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Percent live hospital discharges in patients with all-cause rehospitalization within 30 days,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Medicare patients, age 66 &amp; older on December 31, 2009;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unadjusted. Includes live hospital discharges from January 1 to December 1,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1 figure PNGs\vol1 ch03 pngs\1 ch03 table 3.b-01.png"/>
          <p:cNvPicPr>
            <a:picLocks noChangeAspect="1" noChangeArrowheads="1"/>
          </p:cNvPicPr>
          <p:nvPr/>
        </p:nvPicPr>
        <p:blipFill>
          <a:blip r:embed="rId2" cstate="print"/>
          <a:srcRect l="28631" t="39607" r="29245" b="39763"/>
          <a:stretch>
            <a:fillRect/>
          </a:stretch>
        </p:blipFill>
        <p:spPr bwMode="auto">
          <a:xfrm>
            <a:off x="809625" y="2057400"/>
            <a:ext cx="5309667" cy="3365282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</a:t>
            </a:r>
            <a:br>
              <a:rPr lang="en-US" sz="2400" dirty="0" smtClean="0"/>
            </a:br>
            <a:r>
              <a:rPr lang="en-US" sz="2400" dirty="0" smtClean="0"/>
              <a:t>live hospital discharge, by CKD stage,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Medicare patients, age 66 &amp; older on December 31, 2009; unadjusted. Includes live hospital discharges from January 1 to December 1,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3 pngs\1 ch03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399"/>
            <a:ext cx="5729680" cy="2868067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Cardiovascular rehospitalization or death </a:t>
            </a:r>
            <a:br>
              <a:rPr lang="en-US" sz="2400" dirty="0" smtClean="0"/>
            </a:br>
            <a:r>
              <a:rPr lang="en-US" sz="2400" dirty="0" smtClean="0"/>
              <a:t>within 30 days, by CKD stage,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3.10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Medicare patients, age 66 &amp; older on December 31, 2009; unadjusted. Includes live hospital discharges from January 1 to December 1,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3 pngs\1 ch03 fig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5706436" cy="2856430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live hospital discharge in Medicare patients, by age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3.11 (volume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patients, age 66 &amp; older on December 31, 2009;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1 figure PNGs\vol1 ch03 pngs\1 ch03 fig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287919"/>
            <a:ext cx="5831299" cy="2360919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live hospital discharge in Medicare patients, by race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3.12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patients, age 66 &amp; older on December 31, 2009;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3 pngs\1 ch03 fig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7588"/>
            <a:ext cx="5800327" cy="2322499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live hospital discharge during the transition to ESRD, by cause-specific index hospitalization,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3.13 (volume 1)</a:t>
            </a:r>
            <a:endParaRPr lang="en-US" dirty="0"/>
          </a:p>
        </p:txBody>
      </p:sp>
      <p:pic>
        <p:nvPicPr>
          <p:cNvPr id="15362" name="Picture 2" descr="\\LUKE\ADR Prepress\2012 atlas\12 figure PNGs\12 vol1 figure PNGs\vol1 ch03 pngs\1 ch03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4894011" cy="3889376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731213" y="5511338"/>
            <a:ext cx="207469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January 1 to October 1, 2010; age 67 or older, unadjusted. 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mortality rates in Medicare </a:t>
            </a:r>
            <a:br>
              <a:rPr lang="en-US" sz="2400" dirty="0" smtClean="0"/>
            </a:br>
            <a:r>
              <a:rPr lang="en-US" sz="2400" dirty="0" smtClean="0"/>
              <a:t>CKD &amp; non-CKD patients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79203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Medicare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2005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1 figure PNGs\vol1 ch03 pngs\1 ch03 fig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504" y="2082666"/>
            <a:ext cx="6905206" cy="269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mortality rates in Medicare CKD &amp; non-CKD patients,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7151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2010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3 pngs\1 ch03 fig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7920"/>
            <a:ext cx="5782101" cy="2153450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33601" cy="1332220"/>
          </a:xfrm>
        </p:spPr>
        <p:txBody>
          <a:bodyPr/>
          <a:lstStyle/>
          <a:p>
            <a:r>
              <a:rPr lang="en-US" sz="2400" dirty="0" smtClean="0"/>
              <a:t>Adjusted mortality rates (per 1,000 patient years at risk) in Medicare patients,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3.c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26076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2010 all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3 pngs\1 ch03 table 3.c-01.png"/>
          <p:cNvPicPr>
            <a:picLocks noChangeAspect="1" noChangeArrowheads="1"/>
          </p:cNvPicPr>
          <p:nvPr/>
        </p:nvPicPr>
        <p:blipFill>
          <a:blip r:embed="rId2" cstate="print"/>
          <a:srcRect l="29019" t="40426" r="28857" b="41290"/>
          <a:stretch>
            <a:fillRect/>
          </a:stretch>
        </p:blipFill>
        <p:spPr bwMode="auto">
          <a:xfrm>
            <a:off x="809625" y="2057399"/>
            <a:ext cx="5606543" cy="3149315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All-cause rehospitalization or death within 30 days after live hospital discharge, in the general Medicare (no CKD), CKD, &amp; hemodialysis populations, age 66+,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25415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patients, age 66 &amp; older on December 31, 2009, unadjusted. Includes live hospital discharges from January 1 to December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3 pngs\1 ch03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677" y="2057401"/>
            <a:ext cx="5523746" cy="299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mortality rates in Medicare patients, by comorbidity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17623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2010 all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2 atlas\12 figure PNGs\12 vol1 figure PNGs\vol1 ch03 pngs\1 ch03 fig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" y="2303288"/>
            <a:ext cx="5739434" cy="2168818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mortality rates in Medicare patients, </a:t>
            </a:r>
            <a:br>
              <a:rPr lang="en-US" sz="2400" dirty="0" smtClean="0"/>
            </a:br>
            <a:r>
              <a:rPr lang="en-US" sz="2400" dirty="0" smtClean="0"/>
              <a:t>by race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59488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age/gender/prior hospitalization/comorbidities. Ref: 2010 all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1 figure PNGs\vol1 ch03 pngs\1 ch03 fig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95604"/>
            <a:ext cx="5841109" cy="2207239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hospitalization rates (per 1,000 patient years) in Medicare patients, by 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3.a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29149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patients, age 66 &amp; older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\\LUKE\ADR Prepress\2012 atlas\12 figure PNGs\12 vol1 figure PNGs\vol1 ch03 pngs\1 ch03 table 3.a-01.png"/>
          <p:cNvPicPr>
            <a:picLocks noChangeAspect="1" noChangeArrowheads="1"/>
          </p:cNvPicPr>
          <p:nvPr/>
        </p:nvPicPr>
        <p:blipFill>
          <a:blip r:embed="rId2" cstate="print"/>
          <a:srcRect l="27836" t="41563" r="27865" b="41452"/>
          <a:stretch>
            <a:fillRect/>
          </a:stretch>
        </p:blipFill>
        <p:spPr bwMode="auto">
          <a:xfrm>
            <a:off x="809625" y="2057400"/>
            <a:ext cx="5783276" cy="2869605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hospitalization rates in Medicare patients, </a:t>
            </a:r>
            <a:br>
              <a:rPr lang="en-US" sz="2400" dirty="0" smtClean="0"/>
            </a:br>
            <a:r>
              <a:rPr lang="en-US" sz="2400" dirty="0" smtClean="0"/>
              <a:t>by comorbidity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25307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January 1, 2010 point prevalent Medicare patients, age 66 &amp; older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3 pngs\1 ch03 fig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0235"/>
            <a:ext cx="5872052" cy="219187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hospitalization rates in Medicare patients, </a:t>
            </a:r>
            <a:br>
              <a:rPr lang="en-US" sz="2400" dirty="0" smtClean="0"/>
            </a:br>
            <a:r>
              <a:rPr lang="en-US" sz="2400" dirty="0" smtClean="0"/>
              <a:t>by race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patients, age 66 &amp; older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1 figure PNGs\vol1 ch03 pngs\1 ch03 fig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272552"/>
            <a:ext cx="5522019" cy="2847492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all-cause hospitalization rates, </a:t>
            </a:r>
            <a:br>
              <a:rPr lang="en-US" sz="2400" dirty="0" smtClean="0"/>
            </a:br>
            <a:r>
              <a:rPr lang="en-US" sz="2400" dirty="0" smtClean="0"/>
              <a:t>by dataset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4978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Medicare: point prevalent patients on January 1, 2010, age 66 &amp; older on December 31, 2009. MarketScan &amp; Ingenix i3: point prevalent patients on January 1, 2010, age 50–64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gender/prior hospitalization/comorbidity; ref: Medicare patients age 66 &amp; older, 2010.</a:t>
            </a:r>
          </a:p>
        </p:txBody>
      </p:sp>
      <p:pic>
        <p:nvPicPr>
          <p:cNvPr id="5122" name="Picture 2" descr="\\LUKE\ADR Prepress\2012 atlas\12 figure PNGs\12 vol1 figure PNGs\vol1 ch03 pngs\1 ch03 fig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95603"/>
            <a:ext cx="5721804" cy="2145377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rates of hospitalization for cardiovascular disease, by dataset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4978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Medicare: point prevalent patients on January 1, 2010, age 66 &amp; older on December 31, 2009. MarketScan &amp; Ingenix i3: point prevalent patients on January 1, 2010, age 50–64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gender/prior hospitalization/comorbidity; ref: Medicare patients age 66 &amp; older, 2010.</a:t>
            </a:r>
          </a:p>
        </p:txBody>
      </p:sp>
      <p:pic>
        <p:nvPicPr>
          <p:cNvPr id="6146" name="Picture 2" descr="\\LUKE\ADR Prepress\2012 atlas\12 figure PNGs\12 vol1 figure PNGs\vol1 ch03 pngs\1 ch03 fig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0302"/>
            <a:ext cx="5763650" cy="2161068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rates of hospitalization for infection, </a:t>
            </a:r>
            <a:br>
              <a:rPr lang="en-US" sz="2400" dirty="0" smtClean="0"/>
            </a:br>
            <a:r>
              <a:rPr lang="en-US" sz="2400" dirty="0" smtClean="0"/>
              <a:t>by dataset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4978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Medicare: point prevalent patients on January 1, 2010, age 66 &amp; older on December 31, 2009. MarketScan &amp; Ingenix i3: point prevalent patients on January 1, 2010, age 50–64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gender/prior hospitalization/comorbidity; ref: Medicare patients age 66 &amp; older, 2010.</a:t>
            </a:r>
          </a:p>
        </p:txBody>
      </p:sp>
      <p:pic>
        <p:nvPicPr>
          <p:cNvPr id="7170" name="Picture 2" descr="\\LUKE\ADR Prepress\2012 atlas\12 figure PNGs\12 vol1 figure PNGs\vol1 ch03 pngs\1 ch03 fig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7919"/>
            <a:ext cx="5845809" cy="219187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rates of hospitalization for other causes, </a:t>
            </a:r>
            <a:br>
              <a:rPr lang="en-US" sz="2400" dirty="0" smtClean="0"/>
            </a:br>
            <a:r>
              <a:rPr lang="en-US" sz="2400" dirty="0" smtClean="0"/>
              <a:t>by dataset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3.7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4978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Medicare: point prevalent patients on January 1, 2010, age 66 &amp; older on December 31, 2009. MarketScan &amp; Ingenix i3: point prevalent patients on January 1, 2010, age 50–64 on December 31, 2009.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gender/prior hospitalization/comorbidity; ref: Medicare patients age 66 &amp; older, 2010.</a:t>
            </a:r>
          </a:p>
        </p:txBody>
      </p:sp>
      <p:pic>
        <p:nvPicPr>
          <p:cNvPr id="8195" name="Picture 3" descr="\\LUKE\ADR Prepress\2012 atlas\12 figure PNGs\12 vol1 figure PNGs\vol1 ch03 pngs\1 ch03 fig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280236"/>
            <a:ext cx="5763832" cy="2161134"/>
          </a:xfrm>
          <a:prstGeom prst="rect">
            <a:avLst/>
          </a:prstGeom>
          <a:noFill/>
        </p:spPr>
      </p:pic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10411</TotalTime>
  <Words>995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usrds 12</vt:lpstr>
      <vt:lpstr>Slide 1</vt:lpstr>
      <vt:lpstr>All-cause rehospitalization or death within 30 days after live hospital discharge, in the general Medicare (no CKD), CKD, &amp; hemodialysis populations, age 66+, 2010 Figure 3.1 (volume 1)</vt:lpstr>
      <vt:lpstr>Adjusted hospitalization rates (per 1,000 patient years) in Medicare patients, by  CKD diagnosis code, 2010 Table 3.a (volume 1)</vt:lpstr>
      <vt:lpstr>Adjusted hospitalization rates in Medicare patients,  by comorbidity &amp; CKD diagnosis code, 2010 Figure 3.2 (volume 1)</vt:lpstr>
      <vt:lpstr>Adjusted hospitalization rates in Medicare patients,  by race &amp; CKD diagnosis code, 2010 Figure 3.3 (volume 1)</vt:lpstr>
      <vt:lpstr>Adjusted all-cause hospitalization rates,  by dataset &amp; CKD diagnosis code, 2010 Figure 3.4 (volume 1)</vt:lpstr>
      <vt:lpstr>Adjusted rates of hospitalization for cardiovascular disease, by dataset &amp; CKD diagnosis code, 2010 Figure 3.5 (volume 1)</vt:lpstr>
      <vt:lpstr>Adjusted rates of hospitalization for infection,  by dataset &amp; CKD diagnosis code, 2010 Figure 3.6 (volume 1)</vt:lpstr>
      <vt:lpstr>Adjusted rates of hospitalization for other causes,  by dataset &amp; CKD diagnosis code, 2010 Figure 3.7 (volume 1)</vt:lpstr>
      <vt:lpstr>Adjusted all-cause rehospitalization or death 30 days after live hospital discharge in CKD patients Table 3.8 (volume 1)</vt:lpstr>
      <vt:lpstr>Percent live hospital discharges in patients with all-cause rehospitalization within 30 days, 2010 Table 3.b (volume 1)</vt:lpstr>
      <vt:lpstr>All-cause rehospitalization or death 30 days after  live hospital discharge, by CKD stage, 2010 Table 3.9 (volume 1)</vt:lpstr>
      <vt:lpstr>Cardiovascular rehospitalization or death  within 30 days, by CKD stage, 2010 Table 3.10 (volume 1)</vt:lpstr>
      <vt:lpstr>All-cause rehospitalization or death 30 days after live hospital discharge in Medicare patients, by age &amp; CKD diagnosis code, 2010 Table 3.11 (volume 1)</vt:lpstr>
      <vt:lpstr>All-cause rehospitalization or death 30 days after live hospital discharge in Medicare patients, by race &amp; CKD diagnosis code, 2010 Table 3.12 (volume 1)</vt:lpstr>
      <vt:lpstr>All-cause rehospitalization or death 30 days after live hospital discharge during the transition to ESRD, by cause-specific index hospitalization, 2010 Table 3.13 (volume 1)</vt:lpstr>
      <vt:lpstr>All-cause mortality rates in Medicare  CKD &amp; non-CKD patients Table 3.14 (volume 1)</vt:lpstr>
      <vt:lpstr>All-cause mortality rates in Medicare CKD &amp; non-CKD patients, by CKD diagnosis code, 2010 Figure 3.15 (volume 1)</vt:lpstr>
      <vt:lpstr>Adjusted mortality rates (per 1,000 patient years at risk) in Medicare patients, by CKD diagnosis code, 2010 Table 3.c (volume 1)</vt:lpstr>
      <vt:lpstr>Adjusted mortality rates in Medicare patients, by comorbidity &amp; CKD diagnosis code, 2010 Figure 3.16 (volume 1)</vt:lpstr>
      <vt:lpstr>Adjusted mortality rates in Medicare patients,  by race &amp; CKD diagnosis code, 2010 Figure 3.17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260</cp:revision>
  <dcterms:created xsi:type="dcterms:W3CDTF">2000-03-17T15:11:00Z</dcterms:created>
  <dcterms:modified xsi:type="dcterms:W3CDTF">2012-11-06T17:10:17Z</dcterms:modified>
</cp:coreProperties>
</file>