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3"/>
  </p:handoutMasterIdLst>
  <p:sldIdLst>
    <p:sldId id="272" r:id="rId2"/>
    <p:sldId id="275" r:id="rId3"/>
    <p:sldId id="276" r:id="rId4"/>
    <p:sldId id="277" r:id="rId5"/>
    <p:sldId id="278" r:id="rId6"/>
    <p:sldId id="279" r:id="rId7"/>
    <p:sldId id="280" r:id="rId8"/>
    <p:sldId id="282" r:id="rId9"/>
    <p:sldId id="281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vertBarState="maximized" horzBarState="maximized">
    <p:restoredLeft sz="15620"/>
    <p:restoredTop sz="94632" autoAdjust="0"/>
  </p:normalViewPr>
  <p:slideViewPr>
    <p:cSldViewPr snapToGrid="0">
      <p:cViewPr varScale="1">
        <p:scale>
          <a:sx n="110" d="100"/>
          <a:sy n="110" d="100"/>
        </p:scale>
        <p:origin x="-1542" y="-90"/>
      </p:cViewPr>
      <p:guideLst>
        <p:guide orient="horz" pos="1296"/>
        <p:guide orient="horz" pos="3746"/>
        <p:guide orient="horz" pos="2162"/>
        <p:guide orient="horz" pos="1013"/>
        <p:guide pos="2880"/>
        <p:guide pos="510"/>
        <p:guide pos="5245"/>
        <p:guide pos="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3992" y="1619250"/>
            <a:ext cx="3653161" cy="18097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authors</a:t>
            </a:r>
            <a:endParaRPr lang="en-US" dirty="0"/>
          </a:p>
        </p:txBody>
      </p:sp>
      <p:pic>
        <p:nvPicPr>
          <p:cNvPr id="5" name="Picture 4" descr="title slide bg 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09625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rebuchet MS" pitchFamily="34" charset="0"/>
              </a:rPr>
              <a:t>USRDS 2012</a:t>
            </a:r>
            <a:r>
              <a:rPr lang="en-US" sz="900" baseline="0" dirty="0" smtClean="0">
                <a:latin typeface="Trebuchet MS" pitchFamily="34" charset="0"/>
              </a:rPr>
              <a:t> ADR</a:t>
            </a:r>
            <a:endParaRPr lang="en-US" sz="900" dirty="0"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 slide bg 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9" descr="usrds logo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600" b="1" dirty="0" smtClean="0"/>
              <a:t>CKD: Chapter Seven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Costs of chronic kidney disease</a:t>
            </a:r>
            <a:endParaRPr lang="en-US" dirty="0"/>
          </a:p>
        </p:txBody>
      </p:sp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88741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2012 Annual Data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Part D costs, by </a:t>
            </a:r>
            <a:br>
              <a:rPr lang="en-US" dirty="0" smtClean="0"/>
            </a:br>
            <a:r>
              <a:rPr lang="en-US" dirty="0" smtClean="0"/>
              <a:t>CKD diagnosis code, 2010</a:t>
            </a:r>
            <a:br>
              <a:rPr lang="en-US" dirty="0" smtClean="0"/>
            </a:br>
            <a:r>
              <a:rPr lang="en-US" sz="1600" dirty="0" smtClean="0"/>
              <a:t>Table 7.9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 Includes Part D claims for all CKD patients, defined from claims on a point prevalent basis, for calendar year 2010. Costs are estimated net pay: sum of plan covered payments &amp; low income subsidy amounts. Counts &amp; costs obtained from 5 percent Medicare sample, &amp; scaled up by a factor of 20 to estimate total Medicare CKD costs.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5147" y="2057400"/>
            <a:ext cx="2063500" cy="2715774"/>
          </a:xfrm>
          <a:prstGeom prst="rect">
            <a:avLst/>
          </a:prstGeom>
        </p:spPr>
      </p:pic>
      <p:pic>
        <p:nvPicPr>
          <p:cNvPr id="9218" name="Picture 2" descr="\\LUKE\ADR Prepress\2012 atlas\12 figure PNGs\12 vol1 figure PNGs\vol1 ch07 pngs\v1 ch7 fig 9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2057400"/>
            <a:ext cx="5276130" cy="2727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Part D cost in patients with CKD as a </a:t>
            </a:r>
            <a:br>
              <a:rPr lang="en-US" sz="2600" dirty="0" smtClean="0"/>
            </a:br>
            <a:r>
              <a:rPr lang="en-US" sz="2600" dirty="0" smtClean="0"/>
              <a:t>proportion of total Medicare CKD </a:t>
            </a:r>
            <a:br>
              <a:rPr lang="en-US" sz="2600" dirty="0" smtClean="0"/>
            </a:br>
            <a:r>
              <a:rPr lang="en-US" sz="2600" dirty="0" smtClean="0"/>
              <a:t>expenditures, by CKD diagnosis code,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7.10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 Includes Part D claims for all CKD patients, defined from claims on a point prevalent basis, for calendar year 2010. Costs are estimated net pay: sum of plan covered payments &amp; low income subsidy amounts. Counts &amp; costs obtained from 5 percent Medicare sample, &amp; scaled up by a factor of 20 to estimate total Medicare CKD costs.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5147" y="2057400"/>
            <a:ext cx="2063500" cy="2715774"/>
          </a:xfrm>
          <a:prstGeom prst="rect">
            <a:avLst/>
          </a:prstGeom>
        </p:spPr>
      </p:pic>
      <p:pic>
        <p:nvPicPr>
          <p:cNvPr id="10242" name="Picture 2" descr="\\LUKE\ADR Prepress\2012 atlas\12 figure PNGs\12 vol1 figure PNGs\vol1 ch07 pngs\v1 ch7 fig 10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4" y="2057400"/>
            <a:ext cx="5214657" cy="2695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 smtClean="0"/>
              <a:t>Total Part D CKD net costs in patients with </a:t>
            </a:r>
            <a:br>
              <a:rPr lang="en-US" sz="2900" dirty="0" smtClean="0"/>
            </a:br>
            <a:r>
              <a:rPr lang="en-US" sz="2900" dirty="0" smtClean="0"/>
              <a:t>CKD, by low income subsidy (LIS) status &amp; </a:t>
            </a:r>
            <a:br>
              <a:rPr lang="en-US" sz="2900" dirty="0" smtClean="0"/>
            </a:br>
            <a:r>
              <a:rPr lang="en-US" sz="2900" dirty="0" smtClean="0"/>
              <a:t>CKD diagnosis code,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7.11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 Includes Part D claims for all CKD patients, defined from claims on a point prevalent basis, for calendar year 2010. Costs are estimated net pay: sum of plan covered payments &amp; low income subsidy amounts. Counts &amp; costs obtained from 5 percent Medicare sample, &amp; scaled up by a factor of 20 to estimate total Medicare CKD costs.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5147" y="2057400"/>
            <a:ext cx="2063500" cy="2715774"/>
          </a:xfrm>
          <a:prstGeom prst="rect">
            <a:avLst/>
          </a:prstGeom>
        </p:spPr>
      </p:pic>
      <p:pic>
        <p:nvPicPr>
          <p:cNvPr id="11266" name="Picture 2" descr="\\LUKE\ADR Prepress\2012 atlas\12 figure PNGs\12 vol1 figure PNGs\vol1 ch07 pngs\v1 ch7 fig 11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4" y="2057400"/>
            <a:ext cx="5084029" cy="2627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Medicare Part D &amp; non-Part D  </a:t>
            </a:r>
            <a:br>
              <a:rPr lang="en-US" dirty="0" smtClean="0"/>
            </a:br>
            <a:r>
              <a:rPr lang="en-US" dirty="0" smtClean="0"/>
              <a:t>costs in patients with CKD, by year</a:t>
            </a:r>
            <a:br>
              <a:rPr lang="en-US" dirty="0" smtClean="0"/>
            </a:br>
            <a:r>
              <a:rPr lang="en-US" sz="1600" dirty="0" smtClean="0"/>
              <a:t>Figure 7.12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2290" name="Picture 2" descr="\\LUKE\ADR Prepress\2012 atlas\12 figure PNGs\12 vol1 figure PNGs\vol1 ch07 pngs\v1 ch7 fig 1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5155" y="2057400"/>
            <a:ext cx="6113689" cy="3152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Medicare Part D &amp; non-Part D costs in patients with CKD &amp;  diabetes, by year</a:t>
            </a:r>
            <a:br>
              <a:rPr lang="en-US" dirty="0" smtClean="0"/>
            </a:br>
            <a:r>
              <a:rPr lang="en-US" sz="1600" dirty="0" smtClean="0"/>
              <a:t>Figure 7.13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\\LUKE\ADR Prepress\2012 atlas\12 figure PNGs\12 vol1 figure PNGs\vol1 ch07 pngs\v1 ch7 fig 1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259" y="2057400"/>
            <a:ext cx="6021481" cy="3105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Medicare Part D &amp; non-Part D costs in patients with CKD &amp;  CHF, by year</a:t>
            </a:r>
            <a:br>
              <a:rPr lang="en-US" dirty="0" smtClean="0"/>
            </a:br>
            <a:r>
              <a:rPr lang="en-US" sz="1600" dirty="0" smtClean="0"/>
              <a:t>Figure 7.14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4338" name="Picture 2" descr="\\LUKE\ADR Prepress\2012 atlas\12 figure PNGs\12 vol1 figure PNGs\vol1 ch07 pngs\v1 ch7 fig 1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789" y="2057400"/>
            <a:ext cx="6290422" cy="324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per person per year (PPPY) Medicare Part D costs ($) for Medicare Part D enrollees, by LIS subsidy status, 2010</a:t>
            </a:r>
            <a:br>
              <a:rPr lang="en-US" dirty="0" smtClean="0"/>
            </a:br>
            <a:r>
              <a:rPr lang="en-US" sz="1600" dirty="0" smtClean="0"/>
              <a:t>Table 7.a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\\LUKE\ADR Prepress\2012 atlas\12 figure PNGs\12 vol1 figure PNGs\vol1 ch07 pngs\v1 ch7 table 7.a-01.png"/>
          <p:cNvPicPr>
            <a:picLocks noChangeAspect="1" noChangeArrowheads="1"/>
          </p:cNvPicPr>
          <p:nvPr/>
        </p:nvPicPr>
        <p:blipFill>
          <a:blip r:embed="rId2" cstate="print"/>
          <a:srcRect l="37634" t="52872" r="37650" b="33122"/>
          <a:stretch>
            <a:fillRect/>
          </a:stretch>
        </p:blipFill>
        <p:spPr bwMode="auto">
          <a:xfrm>
            <a:off x="2690812" y="2052612"/>
            <a:ext cx="3762375" cy="2759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689975" cy="13322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 person per year (PPPY) Part D costs for Part D enrollees, by low income subsidy (LIS) status, 2010</a:t>
            </a:r>
            <a:br>
              <a:rPr lang="en-US" dirty="0" smtClean="0"/>
            </a:br>
            <a:r>
              <a:rPr lang="en-US" sz="1600" dirty="0" smtClean="0"/>
              <a:t>Figure 7.15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\\LUKE\ADR Prepress\2012 atlas\12 figure PNGs\12 vol1 figure PNGs\vol1 ch07 pngs\v1 ch7 fig 1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400"/>
            <a:ext cx="7492465" cy="2975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Overall per person per year (PPPY) Part D costs </a:t>
            </a:r>
            <a:br>
              <a:rPr lang="en-US" sz="2600" dirty="0" smtClean="0"/>
            </a:br>
            <a:r>
              <a:rPr lang="en-US" sz="2600" dirty="0" smtClean="0"/>
              <a:t>for Part D enrollees, by race &amp; at-risk group,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7.16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7410" name="Picture 2" descr="\\LUKE\ADR Prepress\2012 atlas\12 figure PNGs\12 vol1 figure PNGs\vol1 ch07 pngs\v1 ch7 fig 1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516813" cy="2991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PPPY  Medicare Part D  costs, </a:t>
            </a:r>
            <a:br>
              <a:rPr lang="en-US" dirty="0" smtClean="0"/>
            </a:br>
            <a:r>
              <a:rPr lang="en-US" dirty="0" smtClean="0"/>
              <a:t>by race &amp; at-risk group, 2010</a:t>
            </a:r>
            <a:br>
              <a:rPr lang="en-US" dirty="0" smtClean="0"/>
            </a:br>
            <a:r>
              <a:rPr lang="en-US" sz="1600" dirty="0" smtClean="0"/>
              <a:t>Figure 7.17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8434" name="Picture 2" descr="\\LUKE\ADR Prepress\2012 atlas\12 figure PNGs\12 vol1 figure PNGs\vol1 ch07 pngs\v1 ch7 fig 1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400"/>
            <a:ext cx="7516813" cy="3127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Point prevalent distribution &amp; annual costs of Medicare </a:t>
            </a:r>
            <a:br>
              <a:rPr lang="en-US" sz="2400" dirty="0" smtClean="0"/>
            </a:br>
            <a:r>
              <a:rPr lang="en-US" sz="2400" dirty="0" smtClean="0"/>
              <a:t>(fee-for-service) patients, age 65 &amp; older, with </a:t>
            </a:r>
            <a:br>
              <a:rPr lang="en-US" sz="2400" dirty="0" smtClean="0"/>
            </a:br>
            <a:r>
              <a:rPr lang="en-US" sz="2400" dirty="0" smtClean="0"/>
              <a:t>diagnosed diabetes, CHF, &amp; CKD,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Populations estimated from the 5 percent Medicare sample using a point prevalent model (see appendix for details). Population further restricted to patients age 65 &amp; older, without ESRD. Diabetes, CHF, &amp; CKD determined from claims; costs are for calendar year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1 figure PNGs\vol1 ch07 pngs\v1 ch7 fig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414" y="2057400"/>
            <a:ext cx="5737172" cy="3127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15 drugs used in Part D enrollees </a:t>
            </a:r>
            <a:br>
              <a:rPr lang="en-US" dirty="0" smtClean="0"/>
            </a:br>
            <a:r>
              <a:rPr lang="en-US" dirty="0" smtClean="0"/>
              <a:t>with CKD, by days supply &amp; net cost, 2010</a:t>
            </a:r>
            <a:br>
              <a:rPr lang="en-US" dirty="0" smtClean="0"/>
            </a:br>
            <a:r>
              <a:rPr lang="en-US" sz="1600" dirty="0" smtClean="0"/>
              <a:t>Table 7.b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\\LUKE\ADR Prepress\2012 atlas\12 figure PNGs\12 vol1 figure PNGs\vol1 ch07 pngs\v1 ch7 table 7.b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342" y="2057400"/>
            <a:ext cx="5871315" cy="3172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15 drug classes used by Part D-enrollees with CKD, by days supply &amp; drug class, 2010</a:t>
            </a:r>
            <a:br>
              <a:rPr lang="en-US" dirty="0" smtClean="0"/>
            </a:br>
            <a:r>
              <a:rPr lang="en-US" sz="1600" dirty="0" smtClean="0"/>
              <a:t>Figure 7.18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1 ch05 fig16a grp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624" y="2057400"/>
            <a:ext cx="7566923" cy="22410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PPPY costs in CKD patients, </a:t>
            </a:r>
            <a:br>
              <a:rPr lang="en-US" dirty="0" smtClean="0"/>
            </a:br>
            <a:r>
              <a:rPr lang="en-US" dirty="0" smtClean="0"/>
              <a:t>by CKD diagnosis code, dataset, &amp; year</a:t>
            </a:r>
            <a:br>
              <a:rPr lang="en-US" dirty="0" smtClean="0"/>
            </a:br>
            <a:r>
              <a:rPr lang="en-US" sz="1600" dirty="0" smtClean="0"/>
              <a:t>Figure 7.2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380548" y="5511338"/>
            <a:ext cx="221020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patients age 65 &amp; older (5 percent Medicare sample, 7.2–4) &amp; MarketScan patients age 50–64 (7.2). Includes Part 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2 atlas\12 figure PNGs\12 vol1 figure PNGs\vol1 ch07 pngs\v1 ch7 fig 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285" y="1608138"/>
            <a:ext cx="2922375" cy="4782302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2831" y="2057400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382326" cy="1332220"/>
          </a:xfrm>
        </p:spPr>
        <p:txBody>
          <a:bodyPr/>
          <a:lstStyle/>
          <a:p>
            <a:r>
              <a:rPr lang="en-US" dirty="0" smtClean="0"/>
              <a:t>PPPY costs in Medicare CKD patients with diabetes, by CKD diagnosis code, race, &amp; year</a:t>
            </a:r>
            <a:br>
              <a:rPr lang="en-US" dirty="0" smtClean="0"/>
            </a:br>
            <a:r>
              <a:rPr lang="en-US" sz="1600" dirty="0" smtClean="0"/>
              <a:t>Figure 7.3 (volume 1)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6380548" y="5511338"/>
            <a:ext cx="221020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patients age 65 &amp; older (5 percent Medicare sample, 7.2–4) &amp; MarketScan patients age 50–64 (7.2). Includes Part 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" name="Picture 8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2831" y="2057400"/>
            <a:ext cx="2063500" cy="2715774"/>
          </a:xfrm>
          <a:prstGeom prst="rect">
            <a:avLst/>
          </a:prstGeom>
        </p:spPr>
      </p:pic>
      <p:pic>
        <p:nvPicPr>
          <p:cNvPr id="3074" name="Picture 2" descr="\\LUKE\ADR Prepress\2012 atlas\12 figure PNGs\12 vol1 figure PNGs\vol1 ch07 pngs\v1 ch7 fig 3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591" y="1608138"/>
            <a:ext cx="2946226" cy="4826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PPPY costs in Medicare CKD patients with CHF, </a:t>
            </a:r>
            <a:br>
              <a:rPr lang="en-US" dirty="0" smtClean="0"/>
            </a:br>
            <a:r>
              <a:rPr lang="en-US" dirty="0" smtClean="0"/>
              <a:t>by CKD diagnosis code, race, &amp; year</a:t>
            </a:r>
            <a:br>
              <a:rPr lang="en-US" dirty="0" smtClean="0"/>
            </a:br>
            <a:r>
              <a:rPr lang="en-US" sz="1600" dirty="0" smtClean="0"/>
              <a:t>Figure 7.4 (volume 1)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6380548" y="5511338"/>
            <a:ext cx="221020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patients age 65 &amp; older (5 percent Medicare sample, 7.2–4) &amp; MarketScan patients age 50–64 (7.2). Includes Part 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2831" y="2057400"/>
            <a:ext cx="2063500" cy="2715774"/>
          </a:xfrm>
          <a:prstGeom prst="rect">
            <a:avLst/>
          </a:prstGeom>
        </p:spPr>
      </p:pic>
      <p:pic>
        <p:nvPicPr>
          <p:cNvPr id="4098" name="Picture 2" descr="\\LUKE\ADR Prepress\2012 atlas\12 figure PNGs\12 vol1 figure PNGs\vol1 ch07 pngs\v1 ch7 fig 4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4384" y="1608138"/>
            <a:ext cx="2844332" cy="465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expenditures for CKD </a:t>
            </a:r>
            <a:br>
              <a:rPr lang="en-US" dirty="0" smtClean="0"/>
            </a:br>
            <a:r>
              <a:rPr lang="en-US" dirty="0" smtClean="0"/>
              <a:t>in the Medicare population</a:t>
            </a:r>
            <a:br>
              <a:rPr lang="en-US" dirty="0" smtClean="0"/>
            </a:br>
            <a:r>
              <a:rPr lang="en-US" sz="1600" dirty="0" smtClean="0"/>
              <a:t>Figure 7.5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2 atlas\12 figure PNGs\12 vol1 figure PNGs\vol1 ch07 pngs\v1 ch7 fig 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5999" y="2057400"/>
            <a:ext cx="6252002" cy="3129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expenditures for CKD </a:t>
            </a:r>
            <a:br>
              <a:rPr lang="en-US" dirty="0" smtClean="0"/>
            </a:br>
            <a:r>
              <a:rPr lang="en-US" dirty="0" smtClean="0"/>
              <a:t>&amp; diabetes in the Medicare population</a:t>
            </a:r>
            <a:br>
              <a:rPr lang="en-US" dirty="0" smtClean="0"/>
            </a:br>
            <a:r>
              <a:rPr lang="en-US" sz="1600" dirty="0" smtClean="0"/>
              <a:t>Figure 7.6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2 atlas\12 figure PNGs\12 vol1 figure PNGs\vol1 ch07 pngs\v1 ch7 fig 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040" y="2057400"/>
            <a:ext cx="6359063" cy="3183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expenditures for CKD &amp; congestive </a:t>
            </a:r>
            <a:br>
              <a:rPr lang="en-US" dirty="0" smtClean="0"/>
            </a:br>
            <a:r>
              <a:rPr lang="en-US" dirty="0" smtClean="0"/>
              <a:t>heart failure in the Medicare population</a:t>
            </a:r>
            <a:br>
              <a:rPr lang="en-US" dirty="0" smtClean="0"/>
            </a:br>
            <a:r>
              <a:rPr lang="en-US" sz="1600" dirty="0" smtClean="0"/>
              <a:t>Figure 7.7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\\LUKE\ADR Prepress\2012 atlas\12 figure PNGs\12 vol1 figure PNGs\vol1 ch07 pngs\v1 ch7 fig 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925" y="2057400"/>
            <a:ext cx="6581202" cy="319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person per year expenditures for CKD in the Medicare population, by at-risk group</a:t>
            </a:r>
            <a:br>
              <a:rPr lang="en-US" dirty="0" smtClean="0"/>
            </a:br>
            <a:r>
              <a:rPr lang="en-US" sz="1600" dirty="0" smtClean="0"/>
              <a:t>Figure 7.8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older. Includes Part 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2 atlas\12 figure PNGs\12 vol1 figure PNGs\vol1 ch07 pngs\v1 ch7 fig 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4365" y="2057400"/>
            <a:ext cx="6075269" cy="3132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12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10810</TotalTime>
  <Words>724</Words>
  <Application>Microsoft Office PowerPoint</Application>
  <PresentationFormat>On-screen Show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usrds 12</vt:lpstr>
      <vt:lpstr>Slide 1</vt:lpstr>
      <vt:lpstr>Point prevalent distribution &amp; annual costs of Medicare  (fee-for-service) patients, age 65 &amp; older, with  diagnosed diabetes, CHF, &amp; CKD, 2010 Figure 7.1 (volume 1)</vt:lpstr>
      <vt:lpstr>Overall PPPY costs in CKD patients,  by CKD diagnosis code, dataset, &amp; year Figure 7.2 (volume 1)</vt:lpstr>
      <vt:lpstr>PPPY costs in Medicare CKD patients with diabetes, by CKD diagnosis code, race, &amp; year Figure 7.3 (volume 1)</vt:lpstr>
      <vt:lpstr>PPPY costs in Medicare CKD patients with CHF,  by CKD diagnosis code, race, &amp; year Figure 7.4 (volume 1)</vt:lpstr>
      <vt:lpstr>Overall expenditures for CKD  in the Medicare population Figure 7.5 (volume 1)</vt:lpstr>
      <vt:lpstr>Overall expenditures for CKD  &amp; diabetes in the Medicare population Figure 7.6 (volume 1)</vt:lpstr>
      <vt:lpstr>Overall expenditures for CKD &amp; congestive  heart failure in the Medicare population Figure 7.7 (volume 1)</vt:lpstr>
      <vt:lpstr>Per person per year expenditures for CKD in the Medicare population, by at-risk group Figure 7.8 (volume 1)</vt:lpstr>
      <vt:lpstr>Total Part D costs, by  CKD diagnosis code, 2010 Table 7.9 (volume 1)</vt:lpstr>
      <vt:lpstr>Part D cost in patients with CKD as a  proportion of total Medicare CKD  expenditures, by CKD diagnosis code, 2010 Figure 7.10 (volume 1)</vt:lpstr>
      <vt:lpstr>Total Part D CKD net costs in patients with  CKD, by low income subsidy (LIS) status &amp;  CKD diagnosis code, 2010 Figure 7.11 (volume 1)</vt:lpstr>
      <vt:lpstr>Overall Medicare Part D &amp; non-Part D   costs in patients with CKD, by year Figure 7.12 (volume 1)</vt:lpstr>
      <vt:lpstr>Overall Medicare Part D &amp; non-Part D costs in patients with CKD &amp;  diabetes, by year Figure 7.13 (volume 1)</vt:lpstr>
      <vt:lpstr>Overall Medicare Part D &amp; non-Part D costs in patients with CKD &amp;  CHF, by year Figure 7.14 (volume 1)</vt:lpstr>
      <vt:lpstr>Total per person per year (PPPY) Medicare Part D costs ($) for Medicare Part D enrollees, by LIS subsidy status, 2010 Table 7.a (volume 1)</vt:lpstr>
      <vt:lpstr>Per person per year (PPPY) Part D costs for Part D enrollees, by low income subsidy (LIS) status, 2010 Figure 7.15 (volume 1)</vt:lpstr>
      <vt:lpstr>Overall per person per year (PPPY) Part D costs  for Part D enrollees, by race &amp; at-risk group, 2010 Figure 7.16 (volume 1)</vt:lpstr>
      <vt:lpstr>Overall PPPY  Medicare Part D  costs,  by race &amp; at-risk group, 2010 Figure 7.17 (volume 1)</vt:lpstr>
      <vt:lpstr>Top 15 drugs used in Part D enrollees  with CKD, by days supply &amp; net cost, 2010 Table 7.b (volume 1)</vt:lpstr>
      <vt:lpstr>Top 15 drug classes used by Part D-enrollees with CKD, by days supply &amp; drug class, 2010 Figure 7.18 (volume 1)</vt:lpstr>
    </vt:vector>
  </TitlesOfParts>
  <Company>Nephrology Analytical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edward constantini</cp:lastModifiedBy>
  <cp:revision>314</cp:revision>
  <dcterms:created xsi:type="dcterms:W3CDTF">2000-03-17T15:11:00Z</dcterms:created>
  <dcterms:modified xsi:type="dcterms:W3CDTF">2012-11-06T17:24:09Z</dcterms:modified>
</cp:coreProperties>
</file>