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7" r:id="rId18"/>
    <p:sldId id="295" r:id="rId19"/>
    <p:sldId id="298" r:id="rId2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78"/>
      </p:cViewPr>
      <p:guideLst>
        <p:guide orient="horz" pos="1296"/>
        <p:guide orient="horz" pos="3746"/>
        <p:guide orient="horz" pos="2162"/>
        <p:guide orient="horz" pos="1021"/>
        <p:guide orient="horz" pos="1151"/>
        <p:guide pos="2880"/>
        <p:guide pos="510"/>
        <p:guide pos="5245"/>
        <p:guide pos="286"/>
        <p:guide pos="54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5" y="1795463"/>
            <a:ext cx="4041775" cy="43307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ct val="0"/>
              </a:spcAft>
              <a:defRPr lang="en-US" sz="24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20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0"/>
              </a:spcBef>
              <a:spcAft>
                <a:spcPct val="0"/>
              </a:spcAft>
              <a:defRPr lang="en-US" sz="18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5463"/>
            <a:ext cx="4038600" cy="43307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ct val="0"/>
              </a:spcAft>
              <a:defRPr lang="en-US" sz="24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20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0"/>
              </a:spcBef>
              <a:spcAft>
                <a:spcPct val="0"/>
              </a:spcAft>
              <a:defRPr lang="en-US" sz="18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b="1" kern="1200" smtClean="0">
                <a:solidFill>
                  <a:schemeClr val="accent5"/>
                </a:solidFill>
                <a:latin typeface="Century Gothic" pitchFamily="34" charset="0"/>
                <a:ea typeface="+mn-ea"/>
                <a:cs typeface="+mn-cs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4024" y="6366933"/>
            <a:ext cx="4117975" cy="256823"/>
          </a:xfrm>
          <a:prstGeom prst="rect">
            <a:avLst/>
          </a:prstGeom>
        </p:spPr>
        <p:txBody>
          <a:bodyPr/>
          <a:lstStyle>
            <a:lvl1pPr>
              <a:defRPr sz="1050" dirty="0" smtClean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USRDS 2012 ADR</a:t>
            </a:r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809625" y="673100"/>
            <a:ext cx="4999037" cy="13843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1600" b="1" dirty="0" smtClean="0">
                <a:latin typeface="Century Gothic" pitchFamily="34" charset="0"/>
              </a:rPr>
              <a:t>ESRD: Chapter Two</a:t>
            </a:r>
            <a:r>
              <a:rPr lang="en-US" sz="3600" dirty="0" smtClean="0">
                <a:latin typeface="Century Gothic" pitchFamily="34" charset="0"/>
              </a:rPr>
              <a:t>	</a:t>
            </a:r>
            <a:br>
              <a:rPr lang="en-US" sz="3600" dirty="0" smtClean="0">
                <a:latin typeface="Century Gothic" pitchFamily="34" charset="0"/>
              </a:rPr>
            </a:br>
            <a:r>
              <a:rPr lang="en-US" sz="3600" dirty="0" smtClean="0">
                <a:latin typeface="Century Gothic" pitchFamily="34" charset="0"/>
              </a:rPr>
              <a:t>Clinical indicators </a:t>
            </a:r>
            <a:br>
              <a:rPr lang="en-US" sz="3600" dirty="0" smtClean="0">
                <a:latin typeface="Century Gothic" pitchFamily="34" charset="0"/>
              </a:rPr>
            </a:br>
            <a:r>
              <a:rPr lang="en-US" sz="3600" dirty="0" smtClean="0">
                <a:latin typeface="Century Gothic" pitchFamily="34" charset="0"/>
              </a:rPr>
              <a:t>&amp; preventive care</a:t>
            </a: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testing in ESRD patients </a:t>
            </a:r>
            <a:br>
              <a:rPr lang="en-US" dirty="0" smtClean="0"/>
            </a:br>
            <a:r>
              <a:rPr lang="en-US" dirty="0" smtClean="0"/>
              <a:t>with diabetes, by number of tests</a:t>
            </a:r>
            <a:br>
              <a:rPr lang="en-US" dirty="0" smtClean="0"/>
            </a:br>
            <a:r>
              <a:rPr lang="en-US" sz="1600" dirty="0" smtClean="0"/>
              <a:t>Figure 2.9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2301044" cy="40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02 pngs\2 ch02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95" y="1827213"/>
            <a:ext cx="5248209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eye examinations in patients </a:t>
            </a:r>
            <a:br>
              <a:rPr lang="en-US" dirty="0" smtClean="0"/>
            </a:br>
            <a:r>
              <a:rPr lang="en-US" dirty="0" smtClean="0"/>
              <a:t>with diabetes, by number of tests</a:t>
            </a:r>
            <a:br>
              <a:rPr lang="en-US" dirty="0" smtClean="0"/>
            </a:br>
            <a:r>
              <a:rPr lang="en-US" sz="1600" dirty="0" smtClean="0"/>
              <a:t>Figure 2.10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2489052" cy="40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2 atlas\12 figure PNGs\12 vol2 figure PNGs\vol2 ch02 pngs\2 ch02 fig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95" y="1827213"/>
            <a:ext cx="5248209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diabetic monitoring </a:t>
            </a:r>
            <a:br>
              <a:rPr lang="en-US" dirty="0" smtClean="0"/>
            </a:br>
            <a:r>
              <a:rPr lang="en-US" dirty="0" smtClean="0"/>
              <a:t>in ESRD patients with diabetes</a:t>
            </a:r>
            <a:br>
              <a:rPr lang="en-US" dirty="0" smtClean="0"/>
            </a:br>
            <a:r>
              <a:rPr lang="en-US" sz="1600" dirty="0" smtClean="0"/>
              <a:t>Figure 2.11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2403594" cy="40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2 figure PNGs\vol2 ch02 pngs\2 ch02 fig 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95" y="1827213"/>
            <a:ext cx="5248209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rates (percent), </a:t>
            </a:r>
            <a:br>
              <a:rPr lang="en-US" dirty="0" smtClean="0"/>
            </a:br>
            <a:r>
              <a:rPr lang="en-US" dirty="0" smtClean="0"/>
              <a:t>by age, race/ethnicity, &amp; modality</a:t>
            </a:r>
            <a:br>
              <a:rPr lang="en-US" dirty="0" smtClean="0"/>
            </a:br>
            <a:r>
              <a:rPr lang="en-US" sz="1600" dirty="0" smtClean="0"/>
              <a:t>Table 2.a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751321"/>
            <a:ext cx="6924319" cy="472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ESRD patients initiating treatment at least 90 days before tracking period: September 1–December 31 for influenza, a two-year period for pneumococcal pneumonia, yearly for hepatitis B; patients alive on the period’s last day &amp; vaccinations tracked during the period.</a:t>
            </a:r>
          </a:p>
        </p:txBody>
      </p:sp>
      <p:pic>
        <p:nvPicPr>
          <p:cNvPr id="12292" name="Picture 4" descr="\\LUKE\ADR Prepress\2012 atlas\12 figure PNGs\12 vol2 figure PNGs\vol2 ch02 pngs\2 ch02 table 2a-01.png"/>
          <p:cNvPicPr>
            <a:picLocks noChangeAspect="1" noChangeArrowheads="1"/>
          </p:cNvPicPr>
          <p:nvPr/>
        </p:nvPicPr>
        <p:blipFill>
          <a:blip r:embed="rId2" cstate="print"/>
          <a:srcRect l="23382" t="40533" r="22412" b="40723"/>
          <a:stretch>
            <a:fillRect/>
          </a:stretch>
        </p:blipFill>
        <p:spPr bwMode="auto">
          <a:xfrm>
            <a:off x="721687" y="1827213"/>
            <a:ext cx="7700625" cy="3446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 at </a:t>
            </a:r>
            <a:br>
              <a:rPr lang="en-US" dirty="0" smtClean="0"/>
            </a:br>
            <a:r>
              <a:rPr lang="en-US" dirty="0" smtClean="0"/>
              <a:t>first outpatient dialysis</a:t>
            </a:r>
            <a:br>
              <a:rPr lang="en-US" dirty="0" smtClean="0"/>
            </a:br>
            <a:r>
              <a:rPr lang="en-US" sz="1600" dirty="0" smtClean="0"/>
              <a:t>Figure 2.12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174644" cy="3407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2 atlas\12 figure PNGs\12 vol2 figure PNGs\vol2 ch02 pngs\2 ch02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76" y="1827213"/>
            <a:ext cx="4646248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 use at </a:t>
            </a:r>
            <a:br>
              <a:rPr lang="en-US" dirty="0" smtClean="0"/>
            </a:br>
            <a:r>
              <a:rPr lang="en-US" dirty="0" smtClean="0"/>
              <a:t>initiation, by race, 2010</a:t>
            </a:r>
            <a:br>
              <a:rPr lang="en-US" dirty="0" smtClean="0"/>
            </a:br>
            <a:r>
              <a:rPr lang="en-US" sz="1600" dirty="0" smtClean="0"/>
              <a:t>Figure 2.13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73902" cy="3749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 Incident hemodialysis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2 pngs\2 ch02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74" y="1827213"/>
            <a:ext cx="464625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Geographic variations in the percent of hemodialysis patients using an internal </a:t>
            </a:r>
            <a:br>
              <a:rPr lang="en-US" sz="2600" dirty="0" smtClean="0"/>
            </a:br>
            <a:r>
              <a:rPr lang="en-US" sz="2600" dirty="0" smtClean="0"/>
              <a:t>access at initiation, by HSA, 2010: whites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51603" cy="417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2 figure PNGs\vol2 ch02 pngs\v2 ch2 fig 14 map whit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827214"/>
            <a:ext cx="8231188" cy="412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Geographic variations in the percent of hemodialysis pts using an internal access at initiation, by HSA, 2010: Blacks/African Americans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2.14 (continued; Volume 2)</a:t>
            </a:r>
            <a:endParaRPr lang="en-US" dirty="0"/>
          </a:p>
        </p:txBody>
      </p:sp>
      <p:pic>
        <p:nvPicPr>
          <p:cNvPr id="16386" name="Picture 2" descr="\\LUKE\ADR Prepress\2012 atlas\12 figure PNGs\12 vol2 figure PNGs\vol2 ch02 pngs\v2 ch2 fig 14 map af a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826107"/>
            <a:ext cx="8231188" cy="4120668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51603" cy="417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Access use in prevalent hemodialysis patients, by age, gender, &amp; race/ethnicity (ESRD CPM data; %)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2.b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317852" cy="434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hemodialysis patients age 20 &amp; older; ESRD CPM data.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2" name="Picture 4" descr="\\LUKE\ADR Prepress\2012 atlas\12 figure PNGs\12 vol2 figure PNGs\vol2 ch02 pngs\2 ch02 table 2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7" y="2057400"/>
            <a:ext cx="8016866" cy="336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Access events &amp; complications in prevalent dialysis patients (ESRD CPM data; rate per patient year)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2.c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3065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Catheter, fistula, graft: prevalent hemodialysis patients age 20 &amp; older, ESRD CPM &amp; claims data. Peritoneal dialysis device: prevalent peritoneal dialysis patients age 20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2 figure PNGs\vol2 ch02 pngs\2 ch02 table 2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80" y="2057400"/>
            <a:ext cx="8481240" cy="2882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indicators: percentage of patients meeting clinical &amp; preventive care guidelines</a:t>
            </a:r>
            <a:br>
              <a:rPr lang="en-US" dirty="0" smtClean="0"/>
            </a:br>
            <a:r>
              <a:rPr lang="en-US" sz="1600" dirty="0" smtClean="0"/>
              <a:t>Figure 2.1 (Volume 2)</a:t>
            </a:r>
            <a:endParaRPr lang="en-US" dirty="0"/>
          </a:p>
        </p:txBody>
      </p:sp>
      <p:pic>
        <p:nvPicPr>
          <p:cNvPr id="1026" name="Picture 2" descr="\\LUKE\ADR Prepress\2012 atlas\12 figure PNGs\12 vol2 figure PNGs\vol2 ch02 pngs\2 ch02 fig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07056" cy="409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distribution, by mean </a:t>
            </a:r>
            <a:br>
              <a:rPr lang="en-US" dirty="0" smtClean="0"/>
            </a:br>
            <a:r>
              <a:rPr lang="en-US" dirty="0" smtClean="0"/>
              <a:t>monthly hemoglobin (g/dl)</a:t>
            </a:r>
            <a:br>
              <a:rPr lang="en-US" dirty="0" smtClean="0"/>
            </a:br>
            <a:r>
              <a:rPr lang="en-US" sz="1600" dirty="0" smtClean="0"/>
              <a:t>Figure 2.2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412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2 pngs\2 ch02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41" y="1827213"/>
            <a:ext cx="7542497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</a:t>
            </a:r>
            <a:br>
              <a:rPr lang="en-US" dirty="0" smtClean="0"/>
            </a:br>
            <a:r>
              <a:rPr lang="en-US" dirty="0" smtClean="0"/>
              <a:t>&amp; mean EPO dose per week</a:t>
            </a:r>
            <a:br>
              <a:rPr lang="en-US" dirty="0" smtClean="0"/>
            </a:br>
            <a:r>
              <a:rPr lang="en-US" sz="1600" dirty="0" smtClean="0"/>
              <a:t>Figure 2.3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260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</a:p>
        </p:txBody>
      </p:sp>
      <p:pic>
        <p:nvPicPr>
          <p:cNvPr id="3074" name="Picture 2" descr="\\LUKE\ADR Prepress\2012 atlas\12 figure PNGs\12 vol2 figure PNGs\vol2 ch02 pngs\2 ch02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827213"/>
            <a:ext cx="7516813" cy="3940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</a:t>
            </a:r>
            <a:br>
              <a:rPr lang="en-US" dirty="0" smtClean="0"/>
            </a:br>
            <a:r>
              <a:rPr lang="en-US" dirty="0" smtClean="0"/>
              <a:t>after initiation, by year</a:t>
            </a:r>
            <a:br>
              <a:rPr lang="en-US" dirty="0" smtClean="0"/>
            </a:br>
            <a:r>
              <a:rPr lang="en-US" sz="1600" dirty="0" smtClean="0"/>
              <a:t>Figure 2.4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1684192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2 figure PNGs\vol2 ch02 pngs\2 ch02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331" y="1827213"/>
            <a:ext cx="4709337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EPO dose per week </a:t>
            </a:r>
            <a:br>
              <a:rPr lang="en-US" dirty="0" smtClean="0"/>
            </a:br>
            <a:r>
              <a:rPr lang="en-US" dirty="0" smtClean="0"/>
              <a:t>after initiation, by year</a:t>
            </a:r>
            <a:br>
              <a:rPr lang="en-US" dirty="0" smtClean="0"/>
            </a:br>
            <a:r>
              <a:rPr lang="en-US" sz="1600" dirty="0" smtClean="0"/>
              <a:t>Figure 2.5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3762376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adjusted for inpatient days.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2 atlas\12 figure PNGs\12 vol2 figure PNGs\vol2 ch02 pngs\2 ch02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116" y="1827213"/>
            <a:ext cx="4765768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Months with IV iron in the first six months </a:t>
            </a:r>
            <a:br>
              <a:rPr lang="en-US" dirty="0" smtClean="0"/>
            </a:br>
            <a:r>
              <a:rPr lang="en-US" dirty="0" smtClean="0"/>
              <a:t>of dialysis (EPO-treated patients)</a:t>
            </a:r>
            <a:br>
              <a:rPr lang="en-US" dirty="0" smtClean="0"/>
            </a:br>
            <a:r>
              <a:rPr lang="en-US" sz="1600" dirty="0" smtClean="0"/>
              <a:t>Figure 2.6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1684192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02 pngs\2 ch02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3" y="1827213"/>
            <a:ext cx="4921234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IV iron dose in the first six months </a:t>
            </a:r>
            <a:br>
              <a:rPr lang="en-US" dirty="0" smtClean="0"/>
            </a:br>
            <a:r>
              <a:rPr lang="en-US" dirty="0" smtClean="0"/>
              <a:t>of dialysis (EPO-treated patients)</a:t>
            </a:r>
            <a:br>
              <a:rPr lang="en-US" dirty="0" smtClean="0"/>
            </a:br>
            <a:r>
              <a:rPr lang="en-US" sz="1600" dirty="0" smtClean="0"/>
              <a:t>Figure 2.7 (Volume 2)</a:t>
            </a:r>
            <a:endParaRPr lang="en-US" dirty="0"/>
          </a:p>
        </p:txBody>
      </p:sp>
      <p:pic>
        <p:nvPicPr>
          <p:cNvPr id="7170" name="Picture 2" descr="\\LUKE\ADR Prepress\2012 atlas\12 figure PNGs\12 vol2 figure PNGs\vol2 ch02 pngs\2 ch02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5" y="1827213"/>
            <a:ext cx="4921230" cy="4119562"/>
          </a:xfrm>
          <a:prstGeom prst="rect">
            <a:avLst/>
          </a:prstGeom>
          <a:noFill/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1684192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A1c testing in ESRD patients </a:t>
            </a:r>
            <a:br>
              <a:rPr lang="en-US" dirty="0" smtClean="0"/>
            </a:br>
            <a:r>
              <a:rPr lang="en-US" dirty="0" smtClean="0"/>
              <a:t>with diabetes, by number of tests</a:t>
            </a:r>
            <a:br>
              <a:rPr lang="en-US" dirty="0" smtClean="0"/>
            </a:br>
            <a:r>
              <a:rPr lang="en-US" sz="1600" dirty="0" smtClean="0"/>
              <a:t>Figure 2.8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2540325" cy="40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ESRD patients with diabetes, age 18–75.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2 figure PNGs\vol2 ch02 pngs\2 ch02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95" y="1827213"/>
            <a:ext cx="5248209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10364</TotalTime>
  <Words>347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usrds 12</vt:lpstr>
      <vt:lpstr>ESRD: Chapter Two  Clinical indicators  &amp; preventive care</vt:lpstr>
      <vt:lpstr>Quality indicators: percentage of patients meeting clinical &amp; preventive care guidelines Figure 2.1 (Volume 2)</vt:lpstr>
      <vt:lpstr>Patient distribution, by mean  monthly hemoglobin (g/dl) Figure 2.2 (Volume 2)</vt:lpstr>
      <vt:lpstr>Mean monthly hemoglobin  &amp; mean EPO dose per week Figure 2.3 (Volume 2)</vt:lpstr>
      <vt:lpstr>Mean monthly hemoglobin  after initiation, by year Figure 2.4 (Volume 2)</vt:lpstr>
      <vt:lpstr>Mean EPO dose per week  after initiation, by year Figure 2.5 (Volume 2)</vt:lpstr>
      <vt:lpstr>Months with IV iron in the first six months  of dialysis (EPO-treated patients) Figure 2.6 (Volume 2)</vt:lpstr>
      <vt:lpstr>Total IV iron dose in the first six months  of dialysis (EPO-treated patients) Figure 2.7 (Volume 2)</vt:lpstr>
      <vt:lpstr>A1c testing in ESRD patients  with diabetes, by number of tests Figure 2.8 (Volume 2)</vt:lpstr>
      <vt:lpstr>Lipid testing in ESRD patients  with diabetes, by number of tests Figure 2.9 (Volume 2)</vt:lpstr>
      <vt:lpstr>Diabetic eye examinations in patients  with diabetes, by number of tests Figure 2.10 (Volume 2)</vt:lpstr>
      <vt:lpstr>Comprehensive diabetic monitoring  in ESRD patients with diabetes Figure 2.11 (Volume 2)</vt:lpstr>
      <vt:lpstr>Vaccination rates (percent),  by age, race/ethnicity, &amp; modality Table 2.a (Volume 2)</vt:lpstr>
      <vt:lpstr>Vascular access at  first outpatient dialysis Figure 2.12 (Volume 2)</vt:lpstr>
      <vt:lpstr>Vascular access use at  initiation, by race, 2010 Figure 2.13 (Volume 2)</vt:lpstr>
      <vt:lpstr>Geographic variations in the percent of hemodialysis patients using an internal  access at initiation, by HSA, 2010: whites Figure 2.14 (Volume 2)</vt:lpstr>
      <vt:lpstr>Geographic variations in the percent of hemodialysis pts using an internal access at initiation, by HSA, 2010: Blacks/African Americans Figure 2.14 (continued; Volume 2)</vt:lpstr>
      <vt:lpstr>Access use in prevalent hemodialysis patients, by age, gender, &amp; race/ethnicity (ESRD CPM data; %) Table 2.b (Volume 2)</vt:lpstr>
      <vt:lpstr>Access events &amp; complications in prevalent dialysis patients (ESRD CPM data; rate per patient year) Table 2.c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268</cp:revision>
  <dcterms:created xsi:type="dcterms:W3CDTF">2000-03-17T15:11:00Z</dcterms:created>
  <dcterms:modified xsi:type="dcterms:W3CDTF">2012-11-06T17:08:47Z</dcterms:modified>
</cp:coreProperties>
</file>