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72" r:id="rId2"/>
    <p:sldId id="273" r:id="rId3"/>
    <p:sldId id="274" r:id="rId4"/>
    <p:sldId id="275" r:id="rId5"/>
    <p:sldId id="287" r:id="rId6"/>
    <p:sldId id="277" r:id="rId7"/>
    <p:sldId id="289" r:id="rId8"/>
    <p:sldId id="280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30" y="-78"/>
      </p:cViewPr>
      <p:guideLst>
        <p:guide orient="horz" pos="1296"/>
        <p:guide orient="horz" pos="3746"/>
        <p:guide orient="horz" pos="2162"/>
        <p:guide orient="horz" pos="1019"/>
        <p:guide orient="horz" pos="1188"/>
        <p:guide orient="horz" pos="3482"/>
        <p:guide pos="2880"/>
        <p:guide pos="510"/>
        <p:guide pos="5245"/>
        <p:guide pos="5477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79" y="754603"/>
            <a:ext cx="3728621" cy="26743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3800"/>
              </a:lnSpc>
              <a:defRPr sz="3200"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75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1" dirty="0"/>
              <a:t>ESRD: Chapter </a:t>
            </a:r>
            <a:r>
              <a:rPr lang="en-US" sz="1600" b="1" dirty="0" smtClean="0"/>
              <a:t>Three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 smtClean="0"/>
              <a:t>Hospitalization</a:t>
            </a:r>
            <a:endParaRPr lang="en-US" dirty="0"/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All-cause rehospitalization or death 30 days after live hospital discharge, by age, 2010 </a:t>
            </a:r>
            <a:br>
              <a:rPr lang="en-US" dirty="0" smtClean="0"/>
            </a:br>
            <a:r>
              <a:rPr lang="en-US" sz="1400" dirty="0" smtClean="0">
                <a:solidFill>
                  <a:srgbClr val="242D6E"/>
                </a:solidFill>
                <a:latin typeface="Century Gothic"/>
              </a:rPr>
              <a:t>Figure 3.8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85320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patients, all ages, 2010; unadjusted. Includes live hospital discharges from January 1 to December 1, 2010.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2 figure PNGs\vol2 ch03 pngs\2 ch03 fig 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13" y="1885950"/>
            <a:ext cx="7704374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All-cause rehospitalization or death 30 days after live hospital discharge, by cause-specific cardiovascular index hospitalization, 2010</a:t>
            </a:r>
            <a:br>
              <a:rPr lang="en-US" dirty="0" smtClean="0"/>
            </a:br>
            <a:r>
              <a:rPr lang="en-US" sz="1600" dirty="0" smtClean="0"/>
              <a:t>Figure 3.9 (Volume 2)</a:t>
            </a:r>
            <a:endParaRPr lang="en-US" dirty="0" smtClean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85320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patients, all ages, 2010; unadjusted. Includes live hospital discharges from January 1 to December 1, 2010.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2 atlas\12 figure PNGs\12 vol2 figure PNGs\vol2 ch03 pngs\2 ch03 fig 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14" y="1885950"/>
            <a:ext cx="7704371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All-cause rehospitalization or death within </a:t>
            </a:r>
            <a:br>
              <a:rPr lang="en-US" dirty="0" smtClean="0"/>
            </a:br>
            <a:r>
              <a:rPr lang="en-US" dirty="0" smtClean="0"/>
              <a:t>30 days after live hospital discharge </a:t>
            </a:r>
            <a:br>
              <a:rPr lang="en-US" dirty="0" smtClean="0"/>
            </a:br>
            <a:r>
              <a:rPr lang="en-US" dirty="0" smtClean="0"/>
              <a:t>in patients age 66 &amp; older, by population, 2010</a:t>
            </a:r>
            <a:br>
              <a:rPr lang="en-US" dirty="0" smtClean="0"/>
            </a:br>
            <a:r>
              <a:rPr lang="en-US" sz="1600" dirty="0" smtClean="0"/>
              <a:t>Figure 3.10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958644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2010 point prevalent Medicare patients age 66 &amp; older on December 31, 2009.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2 figure PNGs\vol2 ch03 pngs\2 ch03 fig 1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330" y="1885950"/>
            <a:ext cx="7325340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40714" cy="1332220"/>
          </a:xfrm>
        </p:spPr>
        <p:txBody>
          <a:bodyPr/>
          <a:lstStyle/>
          <a:p>
            <a:r>
              <a:rPr lang="en-US" sz="2400" dirty="0" smtClean="0"/>
              <a:t>Annualized all-cause admission rates on </a:t>
            </a:r>
            <a:br>
              <a:rPr lang="en-US" sz="2400" dirty="0" smtClean="0"/>
            </a:br>
            <a:r>
              <a:rPr lang="en-US" sz="2400" dirty="0" smtClean="0"/>
              <a:t>different days of the dialysis week, by age,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Figure 3.11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642850"/>
            <a:ext cx="7516813" cy="607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January 1, 2010 point prevalent Medicare HD patients alive on January 31. Includes patients age 20 &amp; older receiving hemodialysis three times weekly on a Monday–Wednesday–Friday or Tuesday–Thursday–Saturday schedule; HD1, HD2, &amp; HD3, are the first, second, &amp; third hemodialysis sessions. Rates for all patients are adjusted for age, gender, race, Hispanic ethnicity, &amp; primary diagnosis; rates by age are adjusted for the other four factors. Ref: all included HD patients in 2010.</a:t>
            </a:r>
          </a:p>
        </p:txBody>
      </p:sp>
      <p:pic>
        <p:nvPicPr>
          <p:cNvPr id="12290" name="Picture 2" descr="\\LUKE\ADR Prepress\2012 atlas\12 figure PNGs\12 vol2 figure PNGs\vol2 ch03 pngs\2 ch03 fig 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885950"/>
            <a:ext cx="6196799" cy="3195390"/>
          </a:xfrm>
          <a:prstGeom prst="rect">
            <a:avLst/>
          </a:prstGeom>
          <a:noFill/>
        </p:spPr>
      </p:pic>
      <p:pic>
        <p:nvPicPr>
          <p:cNvPr id="12291" name="Picture 3" descr="\\LUKE\ADR Prepress\2012 atlas\12 figure PNGs\12 abbrev boxes\days of dialysis week.png"/>
          <p:cNvPicPr>
            <a:picLocks noChangeAspect="1" noChangeArrowheads="1"/>
          </p:cNvPicPr>
          <p:nvPr/>
        </p:nvPicPr>
        <p:blipFill>
          <a:blip r:embed="rId3" cstate="print"/>
          <a:srcRect r="44314" b="60104"/>
          <a:stretch>
            <a:fillRect/>
          </a:stretch>
        </p:blipFill>
        <p:spPr bwMode="auto">
          <a:xfrm>
            <a:off x="6820345" y="1608137"/>
            <a:ext cx="2036763" cy="1824038"/>
          </a:xfrm>
          <a:prstGeom prst="rect">
            <a:avLst/>
          </a:prstGeom>
          <a:noFill/>
        </p:spPr>
      </p:pic>
      <p:pic>
        <p:nvPicPr>
          <p:cNvPr id="12292" name="Picture 4" descr="\\LUKE\ADR Prepress\2012 atlas\12 figure PNGs\12 abbrev boxes\interdialytic intervals.png"/>
          <p:cNvPicPr>
            <a:picLocks noChangeAspect="1" noChangeArrowheads="1"/>
          </p:cNvPicPr>
          <p:nvPr/>
        </p:nvPicPr>
        <p:blipFill>
          <a:blip r:embed="rId4" cstate="print"/>
          <a:srcRect r="44169" b="57042"/>
          <a:stretch>
            <a:fillRect/>
          </a:stretch>
        </p:blipFill>
        <p:spPr bwMode="auto">
          <a:xfrm>
            <a:off x="6820345" y="3432175"/>
            <a:ext cx="2042089" cy="196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Annualized cardiovascular admission rates on different days of the dialysis week, by age,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Figure 3.12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642850"/>
            <a:ext cx="7516813" cy="607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January 1, 2010 point prevalent Medicare HD patients alive on January 31. Includes patients age 20 &amp; older receiving hemodialysis three times weekly on a Monday–Wednesday–Friday or Tuesday–Thursday–Saturday schedule; HD1, HD2, &amp; HD3, are the first, second, &amp; third hemodialysis sessions. Rates for all patients are adjusted for age, gender, race, Hispanic ethnicity, &amp; primary diagnosis; rates by age are adjusted for the other four factors. Ref: all included HD patients in 2010.</a:t>
            </a:r>
          </a:p>
        </p:txBody>
      </p:sp>
      <p:pic>
        <p:nvPicPr>
          <p:cNvPr id="13314" name="Picture 2" descr="\\LUKE\ADR Prepress\2012 atlas\12 figure PNGs\12 vol2 figure PNGs\vol2 ch03 pngs\2 ch03 fig 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885950"/>
            <a:ext cx="6216988" cy="3267164"/>
          </a:xfrm>
          <a:prstGeom prst="rect">
            <a:avLst/>
          </a:prstGeom>
          <a:noFill/>
        </p:spPr>
      </p:pic>
      <p:pic>
        <p:nvPicPr>
          <p:cNvPr id="6" name="Picture 3" descr="\\LUKE\ADR Prepress\2012 atlas\12 figure PNGs\12 abbrev boxes\days of dialysis week.png"/>
          <p:cNvPicPr>
            <a:picLocks noChangeAspect="1" noChangeArrowheads="1"/>
          </p:cNvPicPr>
          <p:nvPr/>
        </p:nvPicPr>
        <p:blipFill>
          <a:blip r:embed="rId3" cstate="print"/>
          <a:srcRect r="44314" b="60104"/>
          <a:stretch>
            <a:fillRect/>
          </a:stretch>
        </p:blipFill>
        <p:spPr bwMode="auto">
          <a:xfrm>
            <a:off x="6820345" y="1608137"/>
            <a:ext cx="2036763" cy="1824038"/>
          </a:xfrm>
          <a:prstGeom prst="rect">
            <a:avLst/>
          </a:prstGeom>
          <a:noFill/>
        </p:spPr>
      </p:pic>
      <p:pic>
        <p:nvPicPr>
          <p:cNvPr id="7" name="Picture 4" descr="\\LUKE\ADR Prepress\2012 atlas\12 figure PNGs\12 abbrev boxes\interdialytic intervals.png"/>
          <p:cNvPicPr>
            <a:picLocks noChangeAspect="1" noChangeArrowheads="1"/>
          </p:cNvPicPr>
          <p:nvPr/>
        </p:nvPicPr>
        <p:blipFill>
          <a:blip r:embed="rId4" cstate="print"/>
          <a:srcRect r="44169" b="57042"/>
          <a:stretch>
            <a:fillRect/>
          </a:stretch>
        </p:blipFill>
        <p:spPr bwMode="auto">
          <a:xfrm>
            <a:off x="6820345" y="3432175"/>
            <a:ext cx="2042089" cy="196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Annualized rates of admission for infection </a:t>
            </a:r>
            <a:br>
              <a:rPr lang="en-US" sz="2400" dirty="0" smtClean="0"/>
            </a:br>
            <a:r>
              <a:rPr lang="en-US" sz="2400" dirty="0" smtClean="0"/>
              <a:t>on different days of the dialysis week, by age,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Figure 3.13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642850"/>
            <a:ext cx="7516813" cy="607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January 1, 2010 point prevalent Medicare HD patients alive on January 31. Includes patients age 20 &amp; older receiving hemodialysis three times weekly on a Monday–Wednesday–Friday or Tuesday–Thursday–Saturday schedule; HD1, HD2, &amp; HD3, are the first, second, &amp; third hemodialysis sessions. Rates for all patients are adjusted for age, gender, race, Hispanic ethnicity, &amp; primary diagnosis; rates by age are adjusted for the other four factors. Ref: all included HD patients in 2010.</a:t>
            </a:r>
          </a:p>
        </p:txBody>
      </p:sp>
      <p:pic>
        <p:nvPicPr>
          <p:cNvPr id="14338" name="Picture 2" descr="\\LUKE\ADR Prepress\2012 atlas\12 figure PNGs\12 vol2 figure PNGs\vol2 ch03 pngs\2 ch03 fig 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885951"/>
            <a:ext cx="6188253" cy="3252064"/>
          </a:xfrm>
          <a:prstGeom prst="rect">
            <a:avLst/>
          </a:prstGeom>
          <a:noFill/>
        </p:spPr>
      </p:pic>
      <p:pic>
        <p:nvPicPr>
          <p:cNvPr id="6" name="Picture 3" descr="\\LUKE\ADR Prepress\2012 atlas\12 figure PNGs\12 abbrev boxes\days of dialysis week.png"/>
          <p:cNvPicPr>
            <a:picLocks noChangeAspect="1" noChangeArrowheads="1"/>
          </p:cNvPicPr>
          <p:nvPr/>
        </p:nvPicPr>
        <p:blipFill>
          <a:blip r:embed="rId3" cstate="print"/>
          <a:srcRect r="44314" b="60104"/>
          <a:stretch>
            <a:fillRect/>
          </a:stretch>
        </p:blipFill>
        <p:spPr bwMode="auto">
          <a:xfrm>
            <a:off x="6820345" y="1608137"/>
            <a:ext cx="2036763" cy="1824038"/>
          </a:xfrm>
          <a:prstGeom prst="rect">
            <a:avLst/>
          </a:prstGeom>
          <a:noFill/>
        </p:spPr>
      </p:pic>
      <p:pic>
        <p:nvPicPr>
          <p:cNvPr id="7" name="Picture 4" descr="\\LUKE\ADR Prepress\2012 atlas\12 figure PNGs\12 abbrev boxes\interdialytic intervals.png"/>
          <p:cNvPicPr>
            <a:picLocks noChangeAspect="1" noChangeArrowheads="1"/>
          </p:cNvPicPr>
          <p:nvPr/>
        </p:nvPicPr>
        <p:blipFill>
          <a:blip r:embed="rId4" cstate="print"/>
          <a:srcRect r="44169" b="57042"/>
          <a:stretch>
            <a:fillRect/>
          </a:stretch>
        </p:blipFill>
        <p:spPr bwMode="auto">
          <a:xfrm>
            <a:off x="6820345" y="3432175"/>
            <a:ext cx="2042089" cy="196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Annualized all-cause admission rates (per 1,000 patient years), on days after the long &amp; short interdialytic intervals &amp; on days without dialysis,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Table 3.b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700756" y="5527675"/>
            <a:ext cx="7625682" cy="874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January 1, 2010 point prevalent Medicare hemodialysis patients alive on January 31. Includes patients age 20 &amp; older receiving hemodialysis three times weekly on a Monday–Wednesday–Friday or Tuesday–Thursday–Saturday schedule. Rates for all patients &amp; groups by ESRD duration are adjusted for age, gender, race, Hispanic ethnicity, &amp; primary diagnosis; rates by age, gender, &amp; primary diagnosis are adjusted for the other four factors. Rates by race &amp; ethnicity are adjusted for age, gender, &amp; primary diagnosis. Ref: all included hemodialysis patients in 2010.</a:t>
            </a:r>
          </a:p>
        </p:txBody>
      </p:sp>
      <p:pic>
        <p:nvPicPr>
          <p:cNvPr id="15362" name="Picture 2" descr="\\LUKE\ADR Prepress\2012 atlas\12 figure PNGs\12 vol2 figure PNGs\vol2 ch03 pngs\2 ch03 table 3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90" y="1774852"/>
            <a:ext cx="6624619" cy="364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adjusted all-cause &amp; cause-</a:t>
            </a:r>
            <a:br>
              <a:rPr lang="en-US" dirty="0" smtClean="0"/>
            </a:br>
            <a:r>
              <a:rPr lang="en-US" dirty="0" smtClean="0"/>
              <a:t>specific hospitalization rates, by modality</a:t>
            </a:r>
            <a:br>
              <a:rPr lang="en-US" dirty="0" smtClean="0"/>
            </a:br>
            <a:r>
              <a:rPr lang="en-US" sz="1400" dirty="0" smtClean="0"/>
              <a:t>Figure 3.1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ESRD patients, 2005.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2 figure PNGs\vol2 ch03 pngs\2 ch03 fig 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2057399"/>
            <a:ext cx="8201485" cy="2053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hospital admission </a:t>
            </a:r>
            <a:br>
              <a:rPr lang="en-US" dirty="0" smtClean="0"/>
            </a:br>
            <a:r>
              <a:rPr lang="en-US" dirty="0" smtClean="0"/>
              <a:t>rates &amp; days, by modality</a:t>
            </a:r>
            <a:br>
              <a:rPr lang="en-US" dirty="0" smtClean="0"/>
            </a:br>
            <a:r>
              <a:rPr lang="en-US" sz="1400" dirty="0" smtClean="0"/>
              <a:t>Figure 3.2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ESRD patients, 2005.</a:t>
            </a:r>
          </a:p>
        </p:txBody>
      </p:sp>
      <p:pic>
        <p:nvPicPr>
          <p:cNvPr id="2050" name="Picture 2" descr="\\LUKE\ADR Prepress\2012 atlas\12 figure PNGs\12 vol2 figure PNGs\vol2 ch03 pngs\2 ch03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502524" cy="2916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hospitalization rates, </a:t>
            </a:r>
            <a:br>
              <a:rPr lang="en-US" dirty="0" smtClean="0"/>
            </a:br>
            <a:r>
              <a:rPr lang="en-US" dirty="0" smtClean="0"/>
              <a:t>by principal diagnosis &amp; modality</a:t>
            </a:r>
            <a:br>
              <a:rPr lang="en-US" dirty="0" smtClean="0"/>
            </a:br>
            <a:r>
              <a:rPr lang="en-US" sz="1400" dirty="0" smtClean="0"/>
              <a:t>Figure 3.3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ESRD patients, 2005.</a:t>
            </a:r>
          </a:p>
        </p:txBody>
      </p:sp>
      <p:pic>
        <p:nvPicPr>
          <p:cNvPr id="3074" name="Picture 2" descr="\\LUKE\ADR Prepress\2012 atlas\12 figure PNGs\12 vol2 figure PNGs\vol2 ch03 pngs\2 ch03 fig 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2057400"/>
            <a:ext cx="8265307" cy="2070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74663"/>
            <a:ext cx="81688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Unadjusted &amp; adjusted all-cause &amp; </a:t>
            </a:r>
            <a:br>
              <a:rPr lang="en-US" dirty="0" smtClean="0"/>
            </a:br>
            <a:r>
              <a:rPr lang="en-US" dirty="0" smtClean="0"/>
              <a:t>cause-specific hospitalization rates </a:t>
            </a:r>
            <a:br>
              <a:rPr lang="en-US" dirty="0" smtClean="0"/>
            </a:br>
            <a:r>
              <a:rPr lang="en-US" dirty="0" smtClean="0"/>
              <a:t>(per patient year) in hemodialysis patients</a:t>
            </a:r>
            <a:br>
              <a:rPr lang="en-US" dirty="0" smtClean="0"/>
            </a:br>
            <a:r>
              <a:rPr lang="en-US" sz="1600" dirty="0" smtClean="0"/>
              <a:t>Table 3.a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032566" y="4771506"/>
            <a:ext cx="1695797" cy="117526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Period prevalent hemodialysis patients age 20 &amp; older. </a:t>
            </a:r>
            <a:r>
              <a:rPr lang="en-US" sz="1100" b="1" dirty="0" err="1" smtClean="0">
                <a:solidFill>
                  <a:schemeClr val="tx2"/>
                </a:solidFill>
              </a:rPr>
              <a:t>Adj</a:t>
            </a:r>
            <a:r>
              <a:rPr lang="en-US" sz="1100" b="1" dirty="0" smtClean="0">
                <a:solidFill>
                  <a:schemeClr val="tx2"/>
                </a:solidFill>
              </a:rPr>
              <a:t>: age/gender/ race/primary diagnosis; rates by one factor adjusted for the other three; ref: hemodialysis patients, 2005.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4100" name="Picture 4" descr="\\LUKE\ADR Prepress\2012 atlas\12 figure PNGs\12 vol2 figure PNGs\vol2 ch03 pngs\2 ch03 table 3a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64914"/>
            <a:ext cx="5793744" cy="3864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74663"/>
            <a:ext cx="8010525" cy="1143000"/>
          </a:xfrm>
        </p:spPr>
        <p:txBody>
          <a:bodyPr/>
          <a:lstStyle/>
          <a:p>
            <a:r>
              <a:rPr lang="en-US" dirty="0" smtClean="0"/>
              <a:t>All-cause rehospitalization or death 30 days after live hospital discharge, by age, 2010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400" dirty="0" smtClean="0"/>
              <a:t>Figure 3.4 (Volume 2)</a:t>
            </a:r>
            <a:endParaRPr lang="en-US" sz="2400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85320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patients, all ages, 2010; unadjusted. Includes live hospital discharges from January 1 to December 1, 2010.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2 atlas\12 figure PNGs\12 vol2 figure PNGs\vol2 ch03 pngs\2 ch03 fig 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93" y="1885950"/>
            <a:ext cx="7516813" cy="379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All-cause rehospitalization or death </a:t>
            </a:r>
            <a:br>
              <a:rPr lang="en-US" dirty="0" smtClean="0"/>
            </a:br>
            <a:r>
              <a:rPr lang="en-US" dirty="0" smtClean="0"/>
              <a:t>30 days after live hospital discharge, </a:t>
            </a:r>
            <a:br>
              <a:rPr lang="en-US" dirty="0" smtClean="0"/>
            </a:br>
            <a:r>
              <a:rPr lang="en-US" dirty="0" smtClean="0"/>
              <a:t>by race/ethnicity, 2010</a:t>
            </a:r>
            <a:br>
              <a:rPr lang="en-US" dirty="0" smtClean="0"/>
            </a:br>
            <a:r>
              <a:rPr lang="en-US" sz="1600" dirty="0" smtClean="0"/>
              <a:t>Figure 3.5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85320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patients, all ages, 2010; unadjusted. Includes live hospital discharges from January 1 to December 1, 2010.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2 figure PNGs\vol2 ch03 pngs\2 ch03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885951"/>
            <a:ext cx="7504469" cy="3788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74663"/>
            <a:ext cx="80105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All-cause rehospitalization or death </a:t>
            </a:r>
            <a:br>
              <a:rPr lang="en-US" dirty="0" smtClean="0"/>
            </a:br>
            <a:r>
              <a:rPr lang="en-US" dirty="0" smtClean="0"/>
              <a:t>30 days after live hospital discharge, </a:t>
            </a:r>
            <a:br>
              <a:rPr lang="en-US" dirty="0" smtClean="0"/>
            </a:br>
            <a:r>
              <a:rPr lang="en-US" dirty="0" smtClean="0"/>
              <a:t>by cause-specific index hospitalization, 2010</a:t>
            </a:r>
            <a:br>
              <a:rPr lang="en-US" dirty="0" smtClean="0"/>
            </a:br>
            <a:r>
              <a:rPr lang="en-US" sz="1600" dirty="0" smtClean="0"/>
              <a:t>Figure 3.6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85320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patients, all ages, 2010; unadjusted. Includes live hospital discharges from January 1 to December 1, 2010.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2 atlas\12 figure PNGs\12 vol2 figure PNGs\vol2 ch03 pngs\2 ch03 fig 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019" y="1885950"/>
            <a:ext cx="7043961" cy="3907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Cause-specific rehospitalization in hemodialysis patients 30 days after live hospital discharge, by cause-specific index hospitalization, 2010</a:t>
            </a:r>
            <a:br>
              <a:rPr lang="en-US" dirty="0" smtClean="0"/>
            </a:br>
            <a:r>
              <a:rPr lang="en-US" sz="1600" dirty="0" smtClean="0"/>
              <a:t>Figure 3.7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85320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patients, all ages, 2010; unadjusted. Includes live hospital discharges from January 1 to December 1, 2010.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2 atlas\12 figure PNGs\12 vol2 figure PNGs\vol2 ch03 pngs\2 ch03 fig 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600" y="1885950"/>
            <a:ext cx="7256799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10293</TotalTime>
  <Words>784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usrds 12</vt:lpstr>
      <vt:lpstr>Slide 1</vt:lpstr>
      <vt:lpstr>Change in adjusted all-cause &amp; cause- specific hospitalization rates, by modality Figure 3.1 (Volume 2)</vt:lpstr>
      <vt:lpstr>Adjusted hospital admission  rates &amp; days, by modality Figure 3.2 (Volume 2)</vt:lpstr>
      <vt:lpstr>Adjusted hospitalization rates,  by principal diagnosis &amp; modality Figure 3.3 (Volume 2)</vt:lpstr>
      <vt:lpstr>Unadjusted &amp; adjusted all-cause &amp;  cause-specific hospitalization rates  (per patient year) in hemodialysis patients Table 3.a (Volume 2)</vt:lpstr>
      <vt:lpstr>All-cause rehospitalization or death 30 days after live hospital discharge, by age, 2010 Figure 3.4 (Volume 2)</vt:lpstr>
      <vt:lpstr>All-cause rehospitalization or death  30 days after live hospital discharge,  by race/ethnicity, 2010 Figure 3.5 (Volume 2)</vt:lpstr>
      <vt:lpstr>All-cause rehospitalization or death  30 days after live hospital discharge,  by cause-specific index hospitalization, 2010 Figure 3.6 (Volume 2)</vt:lpstr>
      <vt:lpstr>Cause-specific rehospitalization in hemodialysis patients 30 days after live hospital discharge, by cause-specific index hospitalization, 2010 Figure 3.7 (Volume 2)</vt:lpstr>
      <vt:lpstr>All-cause rehospitalization or death 30 days after live hospital discharge, by age, 2010  Figure 3.8 (Volume 2)</vt:lpstr>
      <vt:lpstr>All-cause rehospitalization or death 30 days after live hospital discharge, by cause-specific cardiovascular index hospitalization, 2010 Figure 3.9 (Volume 2)</vt:lpstr>
      <vt:lpstr>All-cause rehospitalization or death within  30 days after live hospital discharge  in patients age 66 &amp; older, by population, 2010 Figure 3.10 (Volume 2)</vt:lpstr>
      <vt:lpstr>Annualized all-cause admission rates on  different days of the dialysis week, by age, 2010 Figure 3.11 (Volume 2)</vt:lpstr>
      <vt:lpstr>Annualized cardiovascular admission rates on different days of the dialysis week, by age, 2010 Figure 3.12 (Volume 2)</vt:lpstr>
      <vt:lpstr>Annualized rates of admission for infection  on different days of the dialysis week, by age, 2010 Figure 3.13 (Volume 2)</vt:lpstr>
      <vt:lpstr>Annualized all-cause admission rates (per 1,000 patient years), on days after the long &amp; short interdialytic intervals &amp; on days without dialysis, 2010 Table 3.b (Volume 2)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severson</cp:lastModifiedBy>
  <cp:revision>256</cp:revision>
  <dcterms:created xsi:type="dcterms:W3CDTF">2000-03-17T15:11:00Z</dcterms:created>
  <dcterms:modified xsi:type="dcterms:W3CDTF">2012-11-06T17:08:36Z</dcterms:modified>
</cp:coreProperties>
</file>