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8"/>
  </p:handoutMasterIdLst>
  <p:sldIdLst>
    <p:sldId id="272" r:id="rId2"/>
    <p:sldId id="273" r:id="rId3"/>
    <p:sldId id="30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307" r:id="rId22"/>
    <p:sldId id="291" r:id="rId23"/>
    <p:sldId id="308" r:id="rId24"/>
    <p:sldId id="292" r:id="rId25"/>
    <p:sldId id="294" r:id="rId26"/>
    <p:sldId id="295" r:id="rId27"/>
    <p:sldId id="296" r:id="rId28"/>
    <p:sldId id="298" r:id="rId29"/>
    <p:sldId id="299" r:id="rId30"/>
    <p:sldId id="300" r:id="rId31"/>
    <p:sldId id="301" r:id="rId32"/>
    <p:sldId id="302" r:id="rId33"/>
    <p:sldId id="309" r:id="rId34"/>
    <p:sldId id="303" r:id="rId35"/>
    <p:sldId id="304" r:id="rId36"/>
    <p:sldId id="305" r:id="rId3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78"/>
      </p:cViewPr>
      <p:guideLst>
        <p:guide orient="horz" pos="1296"/>
        <p:guide orient="horz" pos="3746"/>
        <p:guide orient="horz" pos="1722"/>
        <p:guide orient="horz" pos="1016"/>
        <p:guide orient="horz" pos="1150"/>
        <p:guide pos="2880"/>
        <p:guide pos="510"/>
        <p:guide pos="5245"/>
        <p:guide pos="5412"/>
        <p:guide pos="4588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680801" y="5946775"/>
            <a:ext cx="1910749" cy="453381"/>
          </a:xfrm>
          <a:prstGeom prst="rect">
            <a:avLst/>
          </a:prstGeom>
        </p:spPr>
        <p:txBody>
          <a:bodyPr lIns="0" tIns="0" bIns="0"/>
          <a:lstStyle>
            <a:lvl1pPr>
              <a:buNone/>
              <a:defRPr lang="en-US" sz="1200" b="1" kern="12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1600" b="1" dirty="0"/>
              <a:t>ESRD: Chapter Four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Cardiovascular disease </a:t>
            </a:r>
            <a:r>
              <a:rPr lang="en-US" sz="3200" dirty="0" smtClean="0"/>
              <a:t>in </a:t>
            </a:r>
            <a:r>
              <a:rPr lang="en-US" sz="3200" dirty="0"/>
              <a:t>patients with </a:t>
            </a:r>
            <a:r>
              <a:rPr lang="en-US" sz="3200" dirty="0" smtClean="0"/>
              <a:t>ESRD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death in incident dialysis patients, by cause of death, 2009</a:t>
            </a:r>
            <a:br>
              <a:rPr lang="en-US" dirty="0" smtClean="0"/>
            </a:br>
            <a:r>
              <a:rPr lang="en-US" sz="1600" dirty="0" smtClean="0"/>
              <a:t>Figure 4.8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Incident dialysis patients, age 20 &amp; older, unadjusted.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194" name="Picture 2" descr="\\LUKE\ADR Prepress\2012 atlas\12 figure PNGs\12 vol2 figure PNGs\vol2 ch04 pngs\2 ch04 fig 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232" y="1825625"/>
            <a:ext cx="4349536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sudden cardiac death in incident dialysis patients, by age, 2009</a:t>
            </a:r>
            <a:br>
              <a:rPr lang="en-US" dirty="0" smtClean="0"/>
            </a:br>
            <a:r>
              <a:rPr lang="en-US" sz="1600" dirty="0" smtClean="0"/>
              <a:t>Figure 4.9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Incident dialysis patients, age 20 &amp; older, unadjusted.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218" name="Picture 2" descr="\\LUKE\ADR Prepress\2012 atlas\12 figure PNGs\12 vol2 figure PNGs\vol2 ch04 pngs\2 ch04 fig 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232" y="1825625"/>
            <a:ext cx="434153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sudden cardiac death in incident dialysis patients, by race, 2009</a:t>
            </a:r>
            <a:br>
              <a:rPr lang="en-US" dirty="0" smtClean="0"/>
            </a:br>
            <a:r>
              <a:rPr lang="en-US" sz="1600" dirty="0" smtClean="0"/>
              <a:t>Figure 4.10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Incident dialysis patients, age 20 &amp; older, unadjusted.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42" name="Picture 2" descr="\\LUKE\ADR Prepress\2012 atlas\12 figure PNGs\12 vol2 figure PNGs\vol2 ch04 pngs\2 ch04 fig 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230" y="1825625"/>
            <a:ext cx="434953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Probability of sudden cardiac death in incident dialysis patients, by primary diagnosis, 2009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4.11 (Volume 2)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4399457" cy="453381"/>
          </a:xfrm>
        </p:spPr>
        <p:txBody>
          <a:bodyPr/>
          <a:lstStyle/>
          <a:p>
            <a:pPr marL="0" indent="0"/>
            <a:r>
              <a:rPr lang="en-US" dirty="0" smtClean="0"/>
              <a:t>Incident dialysis </a:t>
            </a:r>
            <a:r>
              <a:rPr lang="en-US" dirty="0"/>
              <a:t>patients, age 20 &amp; older, unadjusted.</a:t>
            </a:r>
          </a:p>
        </p:txBody>
      </p:sp>
      <p:pic>
        <p:nvPicPr>
          <p:cNvPr id="11266" name="Picture 2" descr="\\LUKE\ADR Prepress\2012 atlas\12 figure PNGs\12 vol2 figure PNGs\vol2 ch04 pngs\2 ch04 fig 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230" y="1825625"/>
            <a:ext cx="434953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sudden cardiac death in incident dialysis patients, by modality, 2009</a:t>
            </a:r>
            <a:br>
              <a:rPr lang="en-US" dirty="0" smtClean="0"/>
            </a:br>
            <a:r>
              <a:rPr lang="en-US" sz="1600" dirty="0" smtClean="0"/>
              <a:t>Figure 4.12 (Volume 2)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4399457" cy="453381"/>
          </a:xfrm>
        </p:spPr>
        <p:txBody>
          <a:bodyPr/>
          <a:lstStyle/>
          <a:p>
            <a:pPr marL="0" indent="0"/>
            <a:r>
              <a:rPr lang="en-US" dirty="0" smtClean="0"/>
              <a:t>Incident dialysis patients, age 20 &amp; older, unadjusted.</a:t>
            </a:r>
            <a:endParaRPr lang="en-US" dirty="0"/>
          </a:p>
        </p:txBody>
      </p:sp>
      <p:pic>
        <p:nvPicPr>
          <p:cNvPr id="12290" name="Picture 2" descr="\\LUKE\ADR Prepress\2012 atlas\12 figure PNGs\12 vol2 figure PNGs\vol2 ch04 pngs\2 ch04 fig 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230" y="1825625"/>
            <a:ext cx="434953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number &amp; percent of </a:t>
            </a:r>
            <a:br>
              <a:rPr lang="en-US" dirty="0" smtClean="0"/>
            </a:br>
            <a:r>
              <a:rPr lang="en-US" dirty="0" smtClean="0"/>
              <a:t>dialysis patients receiving ICDs/CRT-Ds</a:t>
            </a:r>
            <a:br>
              <a:rPr lang="en-US" dirty="0" smtClean="0"/>
            </a:br>
            <a:r>
              <a:rPr lang="en-US" sz="1600" dirty="0" smtClean="0"/>
              <a:t>Figure 4.13 (Volume 2)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4399457" cy="453381"/>
          </a:xfrm>
        </p:spPr>
        <p:txBody>
          <a:bodyPr/>
          <a:lstStyle/>
          <a:p>
            <a:pPr marL="0" indent="0"/>
            <a:r>
              <a:rPr lang="en-US" dirty="0"/>
              <a:t>Period prevalent patients; dialysis patients </a:t>
            </a:r>
            <a:r>
              <a:rPr lang="en-US" dirty="0" smtClean="0"/>
              <a:t>1992–2010.</a:t>
            </a:r>
            <a:endParaRPr lang="en-US" dirty="0"/>
          </a:p>
        </p:txBody>
      </p:sp>
      <p:pic>
        <p:nvPicPr>
          <p:cNvPr id="13314" name="Picture 2" descr="\\LUKE\ADR Prepress\2012 atlas\12 figure PNGs\12 vol2 figure PNGs\vol2 ch04 pngs\2 ch04 fig 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718" y="1825625"/>
            <a:ext cx="727856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receiving </a:t>
            </a:r>
            <a:br>
              <a:rPr lang="en-US" dirty="0" smtClean="0"/>
            </a:br>
            <a:r>
              <a:rPr lang="en-US" dirty="0" smtClean="0"/>
              <a:t>ICDs/CRT-Ds, modality</a:t>
            </a:r>
            <a:br>
              <a:rPr lang="en-US" dirty="0" smtClean="0"/>
            </a:br>
            <a:r>
              <a:rPr lang="en-US" sz="1600" dirty="0" smtClean="0"/>
              <a:t>Figure 4.14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or transplant patients in each year 1992–2010.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338" name="Picture 2" descr="\\LUKE\ADR Prepress\2012 atlas\12 figure PNGs\12 vol2 figure PNGs\vol2 ch04 pngs\2 ch04 fig 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33" y="1825625"/>
            <a:ext cx="7542497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Cumulative number &amp; percent </a:t>
            </a:r>
            <a:br>
              <a:rPr lang="en-US" dirty="0" smtClean="0"/>
            </a:br>
            <a:r>
              <a:rPr lang="en-US" dirty="0" smtClean="0"/>
              <a:t>of dialysis patients using a wearable cardioverter defibrillator</a:t>
            </a:r>
            <a:br>
              <a:rPr lang="en-US" dirty="0" smtClean="0"/>
            </a:br>
            <a:r>
              <a:rPr lang="en-US" sz="1600" dirty="0" smtClean="0"/>
              <a:t>Figure 4.15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patients 2005–2010.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5362" name="Picture 2" descr="\\LUKE\ADR Prepress\2012 atlas\12 figure PNGs\12 vol2 figure PNGs\vol2 ch04 pngs\2 ch04 fig 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13" y="1825625"/>
            <a:ext cx="763437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All-cause survival following implantation of </a:t>
            </a:r>
            <a:br>
              <a:rPr lang="en-US" dirty="0" smtClean="0"/>
            </a:br>
            <a:r>
              <a:rPr lang="en-US" dirty="0" smtClean="0"/>
              <a:t>first ICD/CRT-D, by modality, 1999–2010</a:t>
            </a:r>
            <a:br>
              <a:rPr lang="en-US" dirty="0" smtClean="0"/>
            </a:br>
            <a:r>
              <a:rPr lang="en-US" sz="1600" dirty="0" smtClean="0"/>
              <a:t>Figure 4.16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5486244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&amp; transplant patients receiving their first ICDs/CRT-Ds in 1999–2010.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6386" name="Picture 2" descr="\\LUKE\ADR Prepress\2012 atlas\12 figure PNGs\12 vol2 figure PNGs\vol2 ch04 pngs\2 ch04 fig 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023" y="1825625"/>
            <a:ext cx="708595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survival in dialysis patients using first wearable cardioverter defibrillator (WCD), 2005–2010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4.17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patients receiving first WCD in 2005–2010.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7410" name="Picture 2" descr="\\LUKE\ADR Prepress\2012 atlas\12 figure PNGs\12 vol2 figure PNGs\vol2 ch04 pngs\2 ch04 fig 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763" y="1825625"/>
            <a:ext cx="6998473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in incident </a:t>
            </a:r>
            <a:br>
              <a:rPr lang="en-US" dirty="0" smtClean="0"/>
            </a:br>
            <a:r>
              <a:rPr lang="en-US" dirty="0" smtClean="0"/>
              <a:t>dialysis patients, 2008–2010</a:t>
            </a:r>
            <a:br>
              <a:rPr lang="en-US" dirty="0" smtClean="0"/>
            </a:br>
            <a:r>
              <a:rPr lang="en-US" sz="1600" dirty="0" smtClean="0"/>
              <a:t>Figure 4.1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solidFill>
                  <a:schemeClr val="tx2"/>
                </a:solidFill>
              </a:rPr>
              <a:t>Incident &amp; </a:t>
            </a:r>
            <a:r>
              <a:rPr lang="fr-FR" sz="1200" b="1" dirty="0" err="1" smtClean="0">
                <a:solidFill>
                  <a:schemeClr val="tx2"/>
                </a:solidFill>
              </a:rPr>
              <a:t>prevalent</a:t>
            </a:r>
            <a:r>
              <a:rPr lang="fr-FR" sz="1200" b="1" dirty="0" smtClean="0">
                <a:solidFill>
                  <a:schemeClr val="tx2"/>
                </a:solidFill>
              </a:rPr>
              <a:t> </a:t>
            </a:r>
            <a:r>
              <a:rPr lang="fr-FR" sz="1200" b="1" dirty="0" err="1" smtClean="0">
                <a:solidFill>
                  <a:schemeClr val="tx2"/>
                </a:solidFill>
              </a:rPr>
              <a:t>dialysis</a:t>
            </a:r>
            <a:r>
              <a:rPr lang="fr-FR" sz="1200" b="1" dirty="0" smtClean="0">
                <a:solidFill>
                  <a:schemeClr val="tx2"/>
                </a:solidFill>
              </a:rPr>
              <a:t> patients, 2008–2010.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\\LUKE\ADR Prepress\2012 atlas\12 figure PNGs\12 vol2 figure PNGs\vol2 ch04 pngs\2 ch04 fig 1a in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909" y="1825625"/>
            <a:ext cx="6736181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(per 1,000 patient years) of cardiovascular events &amp; procedures</a:t>
            </a:r>
            <a:br>
              <a:rPr lang="en-US" dirty="0" smtClean="0"/>
            </a:br>
            <a:r>
              <a:rPr lang="en-US" sz="1600" dirty="0" smtClean="0"/>
              <a:t>Table 4.a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ESRD patients on January 1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of each year &amp; age 20 or older; unadjusted.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8434" name="Picture 2" descr="\\LUKE\ADR Prepress\2012 atlas\12 figure PNGs\12 vol2 figure PNGs\vol2 ch04 pngs\2 ch04 table 4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825625"/>
            <a:ext cx="7516813" cy="3896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fatal &amp; non-fatal acute </a:t>
            </a:r>
            <a:br>
              <a:rPr lang="en-US" dirty="0" smtClean="0"/>
            </a:br>
            <a:r>
              <a:rPr lang="en-US" dirty="0" smtClean="0"/>
              <a:t>myocardial infarction, by modality</a:t>
            </a:r>
            <a:br>
              <a:rPr lang="en-US" dirty="0" smtClean="0"/>
            </a:br>
            <a:r>
              <a:rPr lang="en-US" sz="1600" dirty="0" smtClean="0"/>
              <a:t>Figure 4.18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ESRD patients on January 1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of each year &amp; age 20 or older; unadjusted.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\\LUKE\ADR Prepress\2012 atlas\12 figure PNGs\12 vol2 figure PNGs\vol2 ch04 pngs\2 ch04 fig 1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880" y="1825625"/>
            <a:ext cx="7202239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Two-year cumulative probability of death </a:t>
            </a:r>
            <a:br>
              <a:rPr lang="en-US" dirty="0" smtClean="0"/>
            </a:br>
            <a:r>
              <a:rPr lang="en-US" dirty="0" smtClean="0"/>
              <a:t>in dialysis patients following an AMI</a:t>
            </a:r>
            <a:br>
              <a:rPr lang="en-US" dirty="0" smtClean="0"/>
            </a:br>
            <a:r>
              <a:rPr lang="en-US" sz="1600" dirty="0" smtClean="0"/>
              <a:t>Figure 4.19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939103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 with first AMI in the year, unadjusted.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482" name="Picture 2" descr="\\LUKE\ADR Prepress\2012 atlas\12 figure PNGs\12 vol2 figure PNGs\vol2 ch04 pngs\2 ch04 fig 1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548" y="1825625"/>
            <a:ext cx="7012903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incident patients receiving </a:t>
            </a:r>
            <a:br>
              <a:rPr lang="en-US" dirty="0" smtClean="0"/>
            </a:br>
            <a:r>
              <a:rPr lang="en-US" dirty="0" smtClean="0"/>
              <a:t>first echocardiograms, 2010</a:t>
            </a:r>
            <a:br>
              <a:rPr lang="en-US" dirty="0" smtClean="0"/>
            </a:br>
            <a:r>
              <a:rPr lang="en-US" sz="1600" dirty="0" smtClean="0"/>
              <a:t>Table 4.b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patients, 2010.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507" name="Picture 3" descr="\\LUKE\ADR Prepress\2012 atlas\12 figure PNGs\12 vol2 figure PNGs\vol2 ch04 pngs\2 ch04 table 4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235" y="2057400"/>
            <a:ext cx="6477529" cy="293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percent of patients </a:t>
            </a:r>
            <a:br>
              <a:rPr lang="en-US" dirty="0" smtClean="0"/>
            </a:br>
            <a:r>
              <a:rPr lang="en-US" dirty="0" smtClean="0"/>
              <a:t>receiving a stress test, by age</a:t>
            </a:r>
            <a:br>
              <a:rPr lang="en-US" dirty="0" smtClean="0"/>
            </a:br>
            <a:r>
              <a:rPr lang="en-US" sz="1600" dirty="0" smtClean="0"/>
              <a:t>Figure 4.20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patients, 2010.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2530" name="Picture 2" descr="\\LUKE\ADR Prepress\2012 atlas\12 figure PNGs\12 vol2 figure PNGs\vol2 ch04 pngs\2 ch04 fig 2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534" y="1825625"/>
            <a:ext cx="517093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percent of patients </a:t>
            </a:r>
            <a:br>
              <a:rPr lang="en-US" dirty="0" smtClean="0"/>
            </a:br>
            <a:r>
              <a:rPr lang="en-US" dirty="0" smtClean="0"/>
              <a:t>receiving an echocardiogram, by age</a:t>
            </a:r>
            <a:br>
              <a:rPr lang="en-US" dirty="0" smtClean="0"/>
            </a:br>
            <a:r>
              <a:rPr lang="en-US" sz="1600" dirty="0" smtClean="0"/>
              <a:t>Figure 4.21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patients, 2010.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3554" name="Picture 2" descr="\\LUKE\ADR Prepress\2012 atlas\12 figure PNGs\12 vol2 figure PNGs\vol2 ch04 pngs\2 ch04 fig 2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534" y="1825625"/>
            <a:ext cx="5170931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percent of patients receiving coronary angiography, by age</a:t>
            </a:r>
            <a:br>
              <a:rPr lang="en-US" dirty="0" smtClean="0"/>
            </a:br>
            <a:r>
              <a:rPr lang="en-US" sz="1600" dirty="0" smtClean="0"/>
              <a:t>Figure 4.22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patients, 2010.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4578" name="Picture 2" descr="\\LUKE\ADR Prepress\2012 atlas\12 figure PNGs\12 vol2 figure PNGs\vol2 ch04 pngs\2 ch04 fig 2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377" y="1825625"/>
            <a:ext cx="5275246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percent of patients receiving </a:t>
            </a:r>
            <a:br>
              <a:rPr lang="en-US" dirty="0" smtClean="0"/>
            </a:br>
            <a:r>
              <a:rPr lang="en-US" dirty="0" smtClean="0"/>
              <a:t>non-invasive coronary angiography, by age</a:t>
            </a:r>
            <a:br>
              <a:rPr lang="en-US" dirty="0" smtClean="0"/>
            </a:br>
            <a:r>
              <a:rPr lang="en-US" sz="1600" dirty="0" smtClean="0"/>
              <a:t>Figure 4.23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patients, 2010.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5602" name="Picture 2" descr="\\LUKE\ADR Prepress\2012 atlas\12 figure PNGs\12 vol2 figure PNGs\vol2 ch04 pngs\2 ch04 fig 2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188" y="1825625"/>
            <a:ext cx="5369623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percent of prevalent &amp; pre-renal transplant patients receiving a stress test</a:t>
            </a:r>
            <a:br>
              <a:rPr lang="en-US" dirty="0" smtClean="0"/>
            </a:br>
            <a:r>
              <a:rPr lang="en-US" sz="1600" dirty="0" smtClean="0"/>
              <a:t>Figure 4.24 (Volume 2)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09625" y="5946775"/>
            <a:ext cx="6183286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dialysis patients &amp; Medicare enrollees wait-listed for the first time.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6626" name="Picture 2" descr="\\LUKE\ADR Prepress\2012 atlas\12 figure PNGs\12 vol2 figure PNGs\vol2 ch04 pngs\2 ch04 fig 2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781925" cy="276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Cumulative percent of prevalent &amp; pre-renal transplant patients receiving an echocardiogram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4.25 (Volume 2)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09625" y="5946775"/>
            <a:ext cx="6183286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dialysis patients &amp; Medicare enrollees wait-listed for the first time.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7650" name="Picture 2" descr="\\LUKE\ADR Prepress\2012 atlas\12 figure PNGs\12 vol2 figure PNGs\vol2 ch04 pngs\2 ch04 fig 2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2637"/>
            <a:ext cx="7849860" cy="278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in prevalent </a:t>
            </a:r>
            <a:br>
              <a:rPr lang="en-US" dirty="0" smtClean="0"/>
            </a:br>
            <a:r>
              <a:rPr lang="en-US" dirty="0" smtClean="0"/>
              <a:t>dialysis patients, 2008–2010</a:t>
            </a:r>
            <a:br>
              <a:rPr lang="en-US" dirty="0" smtClean="0"/>
            </a:br>
            <a:r>
              <a:rPr lang="en-US" sz="1600" dirty="0" smtClean="0"/>
              <a:t>Figure 4.1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solidFill>
                  <a:schemeClr val="tx2"/>
                </a:solidFill>
              </a:rPr>
              <a:t>Incident &amp; </a:t>
            </a:r>
            <a:r>
              <a:rPr lang="fr-FR" sz="1200" b="1" dirty="0" err="1" smtClean="0">
                <a:solidFill>
                  <a:schemeClr val="tx2"/>
                </a:solidFill>
              </a:rPr>
              <a:t>prevalent</a:t>
            </a:r>
            <a:r>
              <a:rPr lang="fr-FR" sz="1200" b="1" dirty="0" smtClean="0">
                <a:solidFill>
                  <a:schemeClr val="tx2"/>
                </a:solidFill>
              </a:rPr>
              <a:t> </a:t>
            </a:r>
            <a:r>
              <a:rPr lang="fr-FR" sz="1200" b="1" dirty="0" err="1" smtClean="0">
                <a:solidFill>
                  <a:schemeClr val="tx2"/>
                </a:solidFill>
              </a:rPr>
              <a:t>dialysis</a:t>
            </a:r>
            <a:r>
              <a:rPr lang="fr-FR" sz="1200" b="1" dirty="0" smtClean="0">
                <a:solidFill>
                  <a:schemeClr val="tx2"/>
                </a:solidFill>
              </a:rPr>
              <a:t> patients, 2008–2010.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2 ch04 fig 1b prev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492" y="1825625"/>
            <a:ext cx="6665631" cy="388742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Cumulative percent of prevalent &amp; pre-renal transplant patients receiving coronary angiography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4.26 (Volume 2)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09625" y="5946775"/>
            <a:ext cx="6183286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dialysis patients &amp; Medicare enrollees wait-listed for the first time.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4" name="Picture 2" descr="\\LUKE\ADR Prepress\2012 atlas\12 figure PNGs\12 vol2 figure PNGs\vol2 ch04 pngs\2 ch04 fig 2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7867487" cy="280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Cumulative percent of prevalent </a:t>
            </a:r>
            <a:br>
              <a:rPr lang="en-US" sz="2400" dirty="0" smtClean="0"/>
            </a:br>
            <a:r>
              <a:rPr lang="en-US" sz="2400" dirty="0" smtClean="0"/>
              <a:t>&amp; pre-renal transplant patients receiving </a:t>
            </a:r>
            <a:br>
              <a:rPr lang="en-US" sz="2400" dirty="0" smtClean="0"/>
            </a:br>
            <a:r>
              <a:rPr lang="en-US" sz="2400" dirty="0" smtClean="0"/>
              <a:t>non-invasive coronary angiography,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4.27 (Volume 2)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09625" y="5946775"/>
            <a:ext cx="6183286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dialysis patients &amp; Medicare enrollees wait-listed for the first time.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9698" name="Picture 2" descr="\\LUKE\ADR Prepress\2012 atlas\12 figure PNGs\12 vol2 figure PNGs\vol2 ch04 pngs\2 ch04 fig 2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837777" cy="278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274638"/>
            <a:ext cx="7255184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Cardiovascular disease &amp; pharmacological interventions in ESRD patients, by diagnosis &amp; modality (row %)</a:t>
            </a:r>
            <a:br>
              <a:rPr lang="en-US" dirty="0" smtClean="0"/>
            </a:br>
            <a:r>
              <a:rPr lang="en-US" sz="1600" dirty="0" smtClean="0"/>
              <a:t>Table 4.c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5133975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patients with Medicare Parts A, B, &amp; D enrollment, with a first cardiovascular diagnosis or procedure in the year.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22" name="Picture 2" descr="\\LUKE\ADR Prepress\2012 atlas\12 figure PNGs\12 vol2 figure PNGs\vol2 ch04 pngs\2 ch04 table 4c to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792673" cy="287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disease &amp; pharmacological interventions in ESRD patients, by diagnosis &amp; modality (row %)</a:t>
            </a:r>
            <a:br>
              <a:rPr lang="en-US" dirty="0" smtClean="0"/>
            </a:br>
            <a:r>
              <a:rPr lang="en-US" sz="1600" dirty="0" smtClean="0"/>
              <a:t>Table 4.c (continued; 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5133975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patients with Medicare Parts A, B, &amp; D enrollment, with a first cardiovascular diagnosis or procedure in the year.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1746" name="Picture 2" descr="\\LUKE\ADR Prepress\2012 atlas\12 figure PNGs\12 vol2 figure PNGs\vol2 ch04 pngs\2 ch04 table 4c bottom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764663" cy="350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15655" cy="1332220"/>
          </a:xfrm>
        </p:spPr>
        <p:txBody>
          <a:bodyPr/>
          <a:lstStyle/>
          <a:p>
            <a:r>
              <a:rPr lang="en-US" dirty="0" smtClean="0"/>
              <a:t>Cardiac drug use in ESRD patients </a:t>
            </a:r>
            <a:br>
              <a:rPr lang="en-US" dirty="0" smtClean="0"/>
            </a:br>
            <a:r>
              <a:rPr lang="en-US" dirty="0" smtClean="0"/>
              <a:t>following a diagnosis of CHF or AMI</a:t>
            </a:r>
            <a:br>
              <a:rPr lang="en-US" dirty="0" smtClean="0"/>
            </a:br>
            <a:r>
              <a:rPr lang="en-US" sz="1600" dirty="0" smtClean="0"/>
              <a:t>Figure 4.28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876560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patients with Medicare Parts A, B, &amp; D enrollment, with a first diagnosis of CHF  or AMI  in the year.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 descr="2 ch04 fig 28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4" y="2057400"/>
            <a:ext cx="7537269" cy="309858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65123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Cumulative incidence of death or CVD hospitalization in ESRD patients following </a:t>
            </a:r>
            <a:br>
              <a:rPr lang="en-US" dirty="0" smtClean="0"/>
            </a:br>
            <a:r>
              <a:rPr lang="en-US" dirty="0" smtClean="0"/>
              <a:t>a diagnosis of CHF, 2007–2010</a:t>
            </a:r>
            <a:br>
              <a:rPr lang="en-US" dirty="0" smtClean="0"/>
            </a:br>
            <a:r>
              <a:rPr lang="en-US" sz="1600" dirty="0" smtClean="0"/>
              <a:t>Figure 4.29 (Volume 2)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patients with Medicare Parts A, B, &amp; D enrollment, with a first diagnosis of CHF in 2007.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 descr="2 ch04 fig 29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625" y="2057400"/>
            <a:ext cx="7861822" cy="33174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Cumulative incidence of death or CVD hospitalization in ESRD patients following </a:t>
            </a:r>
            <a:br>
              <a:rPr lang="en-US" dirty="0" smtClean="0"/>
            </a:br>
            <a:r>
              <a:rPr lang="en-US" dirty="0" smtClean="0"/>
              <a:t>a diagnosis of AMI, 2007–2010</a:t>
            </a:r>
            <a:br>
              <a:rPr lang="en-US" dirty="0" smtClean="0"/>
            </a:br>
            <a:r>
              <a:rPr lang="en-US" sz="1600" dirty="0" smtClean="0"/>
              <a:t>Figure 4.30 (Volume 2)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lvl="0"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patients with Medicare Parts A, B, &amp; D enrollment, with a first diagnosis of AMI  in 2007.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 descr="2 ch04 fig 30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704" y="2057400"/>
            <a:ext cx="7632794" cy="32208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sudden cardiac death in prevalent dialysis patients, by method of estimation</a:t>
            </a:r>
            <a:br>
              <a:rPr lang="en-US" dirty="0" smtClean="0"/>
            </a:br>
            <a:r>
              <a:rPr lang="en-US" sz="1600" dirty="0" smtClean="0"/>
              <a:t>Figure 4.2 (Volume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4" y="5946775"/>
            <a:ext cx="7516814" cy="453381"/>
          </a:xfrm>
        </p:spPr>
        <p:txBody>
          <a:bodyPr/>
          <a:lstStyle/>
          <a:p>
            <a:pPr marL="0" indent="0"/>
            <a:r>
              <a:rPr lang="en-US" dirty="0"/>
              <a:t>Period prevalent dialysis patients, age 20 &amp; older</a:t>
            </a:r>
            <a:r>
              <a:rPr lang="en-US" dirty="0" smtClean="0"/>
              <a:t>, unadjusted, </a:t>
            </a:r>
            <a:r>
              <a:rPr lang="en-US" dirty="0"/>
              <a:t>using the complex method.</a:t>
            </a:r>
          </a:p>
        </p:txBody>
      </p:sp>
      <p:pic>
        <p:nvPicPr>
          <p:cNvPr id="2050" name="Picture 2" descr="\\LUKE\ADR Prepress\2012 atlas\12 figure PNGs\12 vol2 figure PNGs\vol2 ch04 pngs\2 ch04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400"/>
            <a:ext cx="7531961" cy="280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sudden cardiac death in </a:t>
            </a:r>
            <a:br>
              <a:rPr lang="en-US" dirty="0" smtClean="0"/>
            </a:br>
            <a:r>
              <a:rPr lang="en-US" dirty="0" smtClean="0"/>
              <a:t>prevalent dialysis patients, by age</a:t>
            </a:r>
            <a:br>
              <a:rPr lang="en-US" dirty="0" smtClean="0"/>
            </a:br>
            <a:r>
              <a:rPr lang="en-US" sz="1600" dirty="0" smtClean="0"/>
              <a:t>Figure 4.3 (Volume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4399457" cy="453381"/>
          </a:xfrm>
        </p:spPr>
        <p:txBody>
          <a:bodyPr/>
          <a:lstStyle/>
          <a:p>
            <a:pPr marL="0" indent="0"/>
            <a:r>
              <a:rPr lang="en-US" dirty="0"/>
              <a:t>Period prevalent dialysis patients, age 20 &amp; older, unadjusted.</a:t>
            </a:r>
          </a:p>
        </p:txBody>
      </p:sp>
      <p:pic>
        <p:nvPicPr>
          <p:cNvPr id="3074" name="Picture 2" descr="\\LUKE\ADR Prepress\2012 atlas\12 figure PNGs\12 vol2 figure PNGs\vol2 ch04 pngs\2 ch04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74" y="1825625"/>
            <a:ext cx="464625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sudden cardiac death in </a:t>
            </a:r>
            <a:br>
              <a:rPr lang="en-US" dirty="0" smtClean="0"/>
            </a:br>
            <a:r>
              <a:rPr lang="en-US" dirty="0" smtClean="0"/>
              <a:t>prevalent dialysis patients, by modality</a:t>
            </a:r>
            <a:br>
              <a:rPr lang="en-US" dirty="0" smtClean="0"/>
            </a:br>
            <a:r>
              <a:rPr lang="en-US" sz="1600" dirty="0" smtClean="0"/>
              <a:t>Figure 4.4 (Volume 2)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9625" y="5946775"/>
            <a:ext cx="4399457" cy="453381"/>
          </a:xfrm>
          <a:prstGeom prst="rect">
            <a:avLst/>
          </a:prstGeom>
        </p:spPr>
        <p:txBody>
          <a:bodyPr lIns="0" t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Period prevalent dialysis patients, age 20 &amp; older, unadjusted.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098" name="Picture 2" descr="\\LUKE\ADR Prepress\2012 atlas\12 figure PNGs\12 vol2 figure PNGs\vol2 ch04 pngs\2 ch04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74" y="1825625"/>
            <a:ext cx="464625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sudden cardiac death in </a:t>
            </a:r>
            <a:br>
              <a:rPr lang="en-US" dirty="0" smtClean="0"/>
            </a:br>
            <a:r>
              <a:rPr lang="en-US" dirty="0" smtClean="0"/>
              <a:t>prevalent dialysis patients, by race</a:t>
            </a:r>
            <a:br>
              <a:rPr lang="en-US" dirty="0" smtClean="0"/>
            </a:br>
            <a:r>
              <a:rPr lang="en-US" sz="1600" dirty="0" smtClean="0"/>
              <a:t>Figure 4.5 (Volume 2)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4399457" cy="453381"/>
          </a:xfrm>
        </p:spPr>
        <p:txBody>
          <a:bodyPr/>
          <a:lstStyle/>
          <a:p>
            <a:pPr marL="0" indent="0"/>
            <a:r>
              <a:rPr lang="en-US" dirty="0"/>
              <a:t>Period prevalent dialysis patients, age 20 &amp; older, unadjusted.</a:t>
            </a:r>
          </a:p>
        </p:txBody>
      </p:sp>
      <p:pic>
        <p:nvPicPr>
          <p:cNvPr id="5122" name="Picture 2" descr="\\LUKE\ADR Prepress\2012 atlas\12 figure PNGs\12 vol2 figure PNGs\vol2 ch04 pngs\2 ch04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74" y="1825625"/>
            <a:ext cx="464625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sudden cardiac death in prevalent dialysis patients, by primary diagnosis</a:t>
            </a:r>
            <a:br>
              <a:rPr lang="en-US" dirty="0" smtClean="0"/>
            </a:br>
            <a:r>
              <a:rPr lang="en-US" sz="1600" dirty="0" smtClean="0"/>
              <a:t>Figure 4.6 (Volume 2)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4399457" cy="453381"/>
          </a:xfrm>
        </p:spPr>
        <p:txBody>
          <a:bodyPr/>
          <a:lstStyle/>
          <a:p>
            <a:pPr marL="0" indent="0"/>
            <a:r>
              <a:rPr lang="en-US" dirty="0"/>
              <a:t>Period prevalent dialysis patients, age 20 &amp; older, unadjusted.</a:t>
            </a:r>
          </a:p>
        </p:txBody>
      </p:sp>
      <p:pic>
        <p:nvPicPr>
          <p:cNvPr id="6146" name="Picture 2" descr="\\LUKE\ADR Prepress\2012 atlas\12 figure PNGs\12 vol2 figure PNGs\vol2 ch04 pngs\2 ch04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74" y="1825625"/>
            <a:ext cx="464625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80680"/>
            <a:ext cx="8581910" cy="1332220"/>
          </a:xfrm>
        </p:spPr>
        <p:txBody>
          <a:bodyPr/>
          <a:lstStyle/>
          <a:p>
            <a:r>
              <a:rPr lang="en-US" dirty="0" smtClean="0"/>
              <a:t>Rates of sudden cardiac death following initiation of treatment in incident dialysis patients</a:t>
            </a:r>
            <a:br>
              <a:rPr lang="en-US" dirty="0" smtClean="0"/>
            </a:br>
            <a:r>
              <a:rPr lang="en-US" sz="1600" dirty="0" smtClean="0"/>
              <a:t>Figure 4.7 (Volume 2)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9625" y="5946775"/>
            <a:ext cx="4399457" cy="453381"/>
          </a:xfrm>
        </p:spPr>
        <p:txBody>
          <a:bodyPr/>
          <a:lstStyle/>
          <a:p>
            <a:pPr marL="0" indent="0"/>
            <a:r>
              <a:rPr lang="en-US" dirty="0" smtClean="0"/>
              <a:t>Incident dialysis </a:t>
            </a:r>
            <a:r>
              <a:rPr lang="en-US" dirty="0"/>
              <a:t>patients, age 20 &amp; older, unadjusted.</a:t>
            </a:r>
          </a:p>
        </p:txBody>
      </p:sp>
      <p:pic>
        <p:nvPicPr>
          <p:cNvPr id="7170" name="Picture 2" descr="\\LUKE\ADR Prepress\2012 atlas\12 figure PNGs\12 vol2 figure PNGs\vol2 ch04 pngs\2 ch04 fig 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93" y="2057400"/>
            <a:ext cx="6467414" cy="333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10581</TotalTime>
  <Words>763</Words>
  <Application>Microsoft Office PowerPoint</Application>
  <PresentationFormat>On-screen Show (4:3)</PresentationFormat>
  <Paragraphs>73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usrds 12</vt:lpstr>
      <vt:lpstr>Slide 1</vt:lpstr>
      <vt:lpstr>Causes of death in incident  dialysis patients, 2008–2010 Figure 4.1 (Volume 2)</vt:lpstr>
      <vt:lpstr>Causes of death in prevalent  dialysis patients, 2008–2010 Figure 4.1 (Volume 2)</vt:lpstr>
      <vt:lpstr>Rates of sudden cardiac death in prevalent dialysis patients, by method of estimation Figure 4.2 (Volume 2)</vt:lpstr>
      <vt:lpstr>Rates of sudden cardiac death in  prevalent dialysis patients, by age Figure 4.3 (Volume 2)</vt:lpstr>
      <vt:lpstr>Rates of sudden cardiac death in  prevalent dialysis patients, by modality Figure 4.4 (Volume 2)</vt:lpstr>
      <vt:lpstr>Rates of sudden cardiac death in  prevalent dialysis patients, by race Figure 4.5 (Volume 2)</vt:lpstr>
      <vt:lpstr>Rates of sudden cardiac death in prevalent dialysis patients, by primary diagnosis Figure 4.6 (Volume 2)</vt:lpstr>
      <vt:lpstr>Rates of sudden cardiac death following initiation of treatment in incident dialysis patients Figure 4.7 (Volume 2)</vt:lpstr>
      <vt:lpstr>Probability of death in incident dialysis patients, by cause of death, 2009 Figure 4.8 (Volume 2)</vt:lpstr>
      <vt:lpstr>Probability of sudden cardiac death in incident dialysis patients, by age, 2009 Figure 4.9 (Volume 2)</vt:lpstr>
      <vt:lpstr>Probability of sudden cardiac death in incident dialysis patients, by race, 2009 Figure 4.10 (Volume 2)</vt:lpstr>
      <vt:lpstr>Probability of sudden cardiac death in incident dialysis patients, by primary diagnosis, 2009 Figure 4.11 (Volume 2)</vt:lpstr>
      <vt:lpstr>Probability of sudden cardiac death in incident dialysis patients, by modality, 2009 Figure 4.12 (Volume 2)</vt:lpstr>
      <vt:lpstr>Cumulative number &amp; percent of  dialysis patients receiving ICDs/CRT-Ds Figure 4.13 (Volume 2)</vt:lpstr>
      <vt:lpstr>Patients receiving  ICDs/CRT-Ds, modality Figure 4.14 (Volume 2)</vt:lpstr>
      <vt:lpstr>Cumulative number &amp; percent  of dialysis patients using a wearable cardioverter defibrillator Figure 4.15 (Volume 2)</vt:lpstr>
      <vt:lpstr>All-cause survival following implantation of  first ICD/CRT-D, by modality, 1999–2010 Figure 4.16 (Volume 2)</vt:lpstr>
      <vt:lpstr>All-cause survival in dialysis patients using first wearable cardioverter defibrillator (WCD), 2005–2010 Figure 4.17 (Volume 2)</vt:lpstr>
      <vt:lpstr>Rates (per 1,000 patient years) of cardiovascular events &amp; procedures Table 4.a (Volume 2)</vt:lpstr>
      <vt:lpstr>Rates of fatal &amp; non-fatal acute  myocardial infarction, by modality Figure 4.18 (Volume 2)</vt:lpstr>
      <vt:lpstr>Two-year cumulative probability of death  in dialysis patients following an AMI Figure 4.19 (Volume 2)</vt:lpstr>
      <vt:lpstr>Percent of incident patients receiving  first echocardiograms, 2010 Table 4.b (Volume 2)</vt:lpstr>
      <vt:lpstr>Cumulative percent of patients  receiving a stress test, by age Figure 4.20 (Volume 2)</vt:lpstr>
      <vt:lpstr>Cumulative percent of patients  receiving an echocardiogram, by age Figure 4.21 (Volume 2)</vt:lpstr>
      <vt:lpstr>Cumulative percent of patients receiving coronary angiography, by age Figure 4.22 (Volume 2)</vt:lpstr>
      <vt:lpstr>Cumulative percent of patients receiving  non-invasive coronary angiography, by age Figure 4.23 (Volume 2)</vt:lpstr>
      <vt:lpstr>Cumulative percent of prevalent &amp; pre-renal transplant patients receiving a stress test Figure 4.24 (Volume 2)</vt:lpstr>
      <vt:lpstr>Cumulative percent of prevalent &amp; pre-renal transplant patients receiving an echocardiogram Figure 4.25 (Volume 2)</vt:lpstr>
      <vt:lpstr>Cumulative percent of prevalent &amp; pre-renal transplant patients receiving coronary angiography Figure 4.26 (Volume 2)</vt:lpstr>
      <vt:lpstr>Cumulative percent of prevalent  &amp; pre-renal transplant patients receiving  non-invasive coronary angiography, 2010 Figure 4.27 (Volume 2)</vt:lpstr>
      <vt:lpstr>Cardiovascular disease &amp; pharmacological interventions in ESRD patients, by diagnosis &amp; modality (row %) Table 4.c (Volume 2)</vt:lpstr>
      <vt:lpstr>Cardiovascular disease &amp; pharmacological interventions in ESRD patients, by diagnosis &amp; modality (row %) Table 4.c (continued; Volume 2)</vt:lpstr>
      <vt:lpstr>Cardiac drug use in ESRD patients  following a diagnosis of CHF or AMI Figure 4.28 (Volume 2)</vt:lpstr>
      <vt:lpstr>Cumulative incidence of death or CVD hospitalization in ESRD patients following  a diagnosis of CHF, 2007–2010 Figure 4.29 (Volume 2)</vt:lpstr>
      <vt:lpstr>Cumulative incidence of death or CVD hospitalization in ESRD patients following  a diagnosis of AMI, 2007–2010 Figure 4.30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264</cp:revision>
  <dcterms:created xsi:type="dcterms:W3CDTF">2000-03-17T15:11:00Z</dcterms:created>
  <dcterms:modified xsi:type="dcterms:W3CDTF">2012-11-06T17:08:25Z</dcterms:modified>
</cp:coreProperties>
</file>