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72" r:id="rId2"/>
    <p:sldId id="274" r:id="rId3"/>
    <p:sldId id="275" r:id="rId4"/>
    <p:sldId id="276" r:id="rId5"/>
    <p:sldId id="277" r:id="rId6"/>
    <p:sldId id="278" r:id="rId7"/>
    <p:sldId id="290" r:id="rId8"/>
    <p:sldId id="279" r:id="rId9"/>
    <p:sldId id="281" r:id="rId10"/>
    <p:sldId id="291" r:id="rId11"/>
    <p:sldId id="292" r:id="rId12"/>
    <p:sldId id="293" r:id="rId13"/>
    <p:sldId id="294" r:id="rId14"/>
    <p:sldId id="295" r:id="rId1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626" y="-78"/>
      </p:cViewPr>
      <p:guideLst>
        <p:guide orient="horz" pos="1296"/>
        <p:guide orient="horz" pos="3746"/>
        <p:guide orient="horz" pos="2162"/>
        <p:guide orient="horz" pos="1019"/>
        <p:guide orient="horz" pos="1151"/>
        <p:guide orient="horz" pos="3886"/>
        <p:guide orient="horz" pos="289"/>
        <p:guide pos="2880"/>
        <p:guide pos="510"/>
        <p:guide pos="5245"/>
        <p:guide pos="2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379" y="754603"/>
            <a:ext cx="3728621" cy="267439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3800"/>
              </a:lnSpc>
              <a:defRPr sz="3200">
                <a:latin typeface="Impac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3992" y="1619250"/>
            <a:ext cx="3653161" cy="18097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authors</a:t>
            </a:r>
            <a:endParaRPr lang="en-US" dirty="0"/>
          </a:p>
        </p:txBody>
      </p:sp>
      <p:pic>
        <p:nvPicPr>
          <p:cNvPr id="5" name="Picture 4" descr="title slide bg 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175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09625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rebuchet MS" pitchFamily="34" charset="0"/>
              </a:rPr>
              <a:t>USRDS 2012</a:t>
            </a:r>
            <a:r>
              <a:rPr lang="en-US" sz="900" baseline="0" dirty="0" smtClean="0">
                <a:latin typeface="Trebuchet MS" pitchFamily="34" charset="0"/>
              </a:rPr>
              <a:t> ADR</a:t>
            </a:r>
            <a:endParaRPr lang="en-US" sz="900" dirty="0">
              <a:latin typeface="Trebuchet MS" pitchFamily="34" charset="0"/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680801" y="5946775"/>
            <a:ext cx="1910749" cy="453381"/>
          </a:xfrm>
          <a:prstGeom prst="rect">
            <a:avLst/>
          </a:prstGeom>
        </p:spPr>
        <p:txBody>
          <a:bodyPr lIns="0" tIns="0" bIns="0"/>
          <a:lstStyle>
            <a:lvl1pPr>
              <a:buNone/>
              <a:defRPr lang="en-US" sz="1200" b="1" kern="1200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 slide bg 1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19" descr="usrds logo whi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b="1" dirty="0" smtClean="0"/>
              <a:t>ESRD: Chapter Five</a:t>
            </a:r>
            <a:endParaRPr lang="en-US" b="1" dirty="0" smtClean="0"/>
          </a:p>
          <a:p>
            <a:r>
              <a:rPr lang="en-US" dirty="0" smtClean="0"/>
              <a:t>Mortality</a:t>
            </a:r>
            <a:endParaRPr lang="en-US" dirty="0"/>
          </a:p>
        </p:txBody>
      </p:sp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88741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tx2"/>
                </a:solidFill>
                <a:latin typeface="Century Gothic" pitchFamily="34" charset="0"/>
              </a:rPr>
              <a:t>2012 Annual Data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375" y="174566"/>
            <a:ext cx="3990337" cy="1882833"/>
          </a:xfrm>
        </p:spPr>
        <p:txBody>
          <a:bodyPr/>
          <a:lstStyle/>
          <a:p>
            <a:r>
              <a:rPr lang="en-US" sz="2400" dirty="0" smtClean="0"/>
              <a:t>Adjusted all-cause mortality rates in the ESRD &amp; general populations, by race &amp; gender,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5.6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11337"/>
            <a:ext cx="376237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ESRD &amp; general Medicare patients age 65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 comorbidity; ref: 2010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\\LUKE\ADR Prepress\2012 atlas\12 figure PNGs\12 vol2 figure PNGs\vol2 ch05 pngs\2 ch05 fig 6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458787"/>
            <a:ext cx="3525949" cy="5710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Annualized all-cause mortality rates on different days of the dialysis week, 2010</a:t>
            </a:r>
            <a:br>
              <a:rPr lang="en-US" dirty="0" smtClean="0"/>
            </a:br>
            <a:r>
              <a:rPr lang="en-US" sz="1600" dirty="0" smtClean="0"/>
              <a:t>Figure 5.7 (Volume 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09625" y="5759865"/>
            <a:ext cx="7983997" cy="640291"/>
          </a:xfrm>
        </p:spPr>
        <p:txBody>
          <a:bodyPr/>
          <a:lstStyle/>
          <a:p>
            <a:pPr marL="0" indent="0"/>
            <a:r>
              <a:rPr lang="en-US" sz="1100" dirty="0"/>
              <a:t>January 1, 2010 point prevalent Medicare hemodialysis patients alive on January 31. Includes patient age 20 &amp; older receiving hemodialysis three times weekly on a Monday–Wednesday–Friday or Tuesday–Thursday–Saturday schedule; HD1, HD2, &amp; HD3, are the first, second, &amp; third hemodialysis sessions. Rates for all patients are adjusted for age, gender, race, Hispanic ethnicity, &amp; primary diagnosis; rates by age are adjusted for the other four factors. Ref: all included hemodialysis patients in 2010.</a:t>
            </a:r>
          </a:p>
        </p:txBody>
      </p:sp>
      <p:pic>
        <p:nvPicPr>
          <p:cNvPr id="5" name="Picture 3" descr="\\LUKE\ADR Prepress\2012 atlas\12 figure PNGs\12 abbrev boxes\days of dialysis week.png"/>
          <p:cNvPicPr>
            <a:picLocks noChangeAspect="1" noChangeArrowheads="1"/>
          </p:cNvPicPr>
          <p:nvPr/>
        </p:nvPicPr>
        <p:blipFill>
          <a:blip r:embed="rId2" cstate="print"/>
          <a:srcRect r="44314" b="60104"/>
          <a:stretch>
            <a:fillRect/>
          </a:stretch>
        </p:blipFill>
        <p:spPr bwMode="auto">
          <a:xfrm>
            <a:off x="6828890" y="1827213"/>
            <a:ext cx="2036763" cy="1824038"/>
          </a:xfrm>
          <a:prstGeom prst="rect">
            <a:avLst/>
          </a:prstGeom>
          <a:noFill/>
        </p:spPr>
      </p:pic>
      <p:pic>
        <p:nvPicPr>
          <p:cNvPr id="7" name="Picture 4" descr="\\LUKE\ADR Prepress\2012 atlas\12 figure PNGs\12 abbrev boxes\interdialytic intervals.png"/>
          <p:cNvPicPr>
            <a:picLocks noChangeAspect="1" noChangeArrowheads="1"/>
          </p:cNvPicPr>
          <p:nvPr/>
        </p:nvPicPr>
        <p:blipFill>
          <a:blip r:embed="rId3" cstate="print"/>
          <a:srcRect r="44169" b="57042"/>
          <a:stretch>
            <a:fillRect/>
          </a:stretch>
        </p:blipFill>
        <p:spPr bwMode="auto">
          <a:xfrm>
            <a:off x="6828890" y="3651251"/>
            <a:ext cx="2042089" cy="1964063"/>
          </a:xfrm>
          <a:prstGeom prst="rect">
            <a:avLst/>
          </a:prstGeom>
          <a:noFill/>
        </p:spPr>
      </p:pic>
      <p:pic>
        <p:nvPicPr>
          <p:cNvPr id="10242" name="Picture 2" descr="\\LUKE\ADR Prepress\2012 atlas\12 figure PNGs\12 vol2 figure PNGs\vol2 ch05 pngs\2 ch05 fig 7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4" y="2057400"/>
            <a:ext cx="5793171" cy="3044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Annualized cardiovascular mortality rates </a:t>
            </a:r>
            <a:br>
              <a:rPr lang="en-US" dirty="0" smtClean="0"/>
            </a:br>
            <a:r>
              <a:rPr lang="en-US" dirty="0" smtClean="0"/>
              <a:t>on different days of the dialysis week, 2010</a:t>
            </a:r>
            <a:br>
              <a:rPr lang="en-US" dirty="0" smtClean="0"/>
            </a:br>
            <a:r>
              <a:rPr lang="en-US" sz="1600" dirty="0" smtClean="0"/>
              <a:t>Figure 5.8 (Volume 2)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09625" y="5759865"/>
            <a:ext cx="7983997" cy="640291"/>
          </a:xfrm>
        </p:spPr>
        <p:txBody>
          <a:bodyPr/>
          <a:lstStyle/>
          <a:p>
            <a:pPr marL="0" indent="0"/>
            <a:r>
              <a:rPr lang="en-US" sz="1100" dirty="0"/>
              <a:t>January 1, 2010 point prevalent Medicare hemodialysis patients alive on January 31. Includes patient age 20 &amp; older receiving hemodialysis three times weekly on a Monday–Wednesday–Friday or Tuesday–Thursday–Saturday schedule; HD1, HD2, &amp; HD3, are the first, second, &amp; third hemodialysis sessions. Rates for all patients are adjusted for age, gender, race, Hispanic ethnicity, &amp; primary diagnosis; rates by age are adjusted for the other four factors. Ref: all included hemodialysis patients in 2010.</a:t>
            </a:r>
          </a:p>
        </p:txBody>
      </p:sp>
      <p:pic>
        <p:nvPicPr>
          <p:cNvPr id="7" name="Picture 3" descr="\\LUKE\ADR Prepress\2012 atlas\12 figure PNGs\12 abbrev boxes\days of dialysis week.png"/>
          <p:cNvPicPr>
            <a:picLocks noChangeAspect="1" noChangeArrowheads="1"/>
          </p:cNvPicPr>
          <p:nvPr/>
        </p:nvPicPr>
        <p:blipFill>
          <a:blip r:embed="rId2" cstate="print"/>
          <a:srcRect r="44314" b="60104"/>
          <a:stretch>
            <a:fillRect/>
          </a:stretch>
        </p:blipFill>
        <p:spPr bwMode="auto">
          <a:xfrm>
            <a:off x="6828890" y="1827213"/>
            <a:ext cx="2036763" cy="1824038"/>
          </a:xfrm>
          <a:prstGeom prst="rect">
            <a:avLst/>
          </a:prstGeom>
          <a:noFill/>
        </p:spPr>
      </p:pic>
      <p:pic>
        <p:nvPicPr>
          <p:cNvPr id="8" name="Picture 4" descr="\\LUKE\ADR Prepress\2012 atlas\12 figure PNGs\12 abbrev boxes\interdialytic intervals.png"/>
          <p:cNvPicPr>
            <a:picLocks noChangeAspect="1" noChangeArrowheads="1"/>
          </p:cNvPicPr>
          <p:nvPr/>
        </p:nvPicPr>
        <p:blipFill>
          <a:blip r:embed="rId3" cstate="print"/>
          <a:srcRect r="44169" b="57042"/>
          <a:stretch>
            <a:fillRect/>
          </a:stretch>
        </p:blipFill>
        <p:spPr bwMode="auto">
          <a:xfrm>
            <a:off x="6828890" y="3651251"/>
            <a:ext cx="2042089" cy="1964063"/>
          </a:xfrm>
          <a:prstGeom prst="rect">
            <a:avLst/>
          </a:prstGeom>
          <a:noFill/>
        </p:spPr>
      </p:pic>
      <p:pic>
        <p:nvPicPr>
          <p:cNvPr id="11266" name="Picture 2" descr="\\LUKE\ADR Prepress\2012 atlas\12 figure PNGs\12 vol2 figure PNGs\vol2 ch05 pngs\2 ch05 fig 8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4" y="2057400"/>
            <a:ext cx="5841957" cy="3070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Annualized  rates of mortality due to infection on different days of the dialysis week, 2010</a:t>
            </a:r>
            <a:br>
              <a:rPr lang="en-US" dirty="0" smtClean="0"/>
            </a:br>
            <a:r>
              <a:rPr lang="en-US" sz="1600" dirty="0" smtClean="0"/>
              <a:t>Figure 5.9 (Volume 2)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09625" y="5759865"/>
            <a:ext cx="7983997" cy="640291"/>
          </a:xfrm>
        </p:spPr>
        <p:txBody>
          <a:bodyPr/>
          <a:lstStyle/>
          <a:p>
            <a:pPr marL="0" indent="0"/>
            <a:r>
              <a:rPr lang="en-US" sz="1100" dirty="0"/>
              <a:t>January 1, 2010 point prevalent Medicare hemodialysis patients alive on January 31. Includes patient age 20 &amp; older receiving hemodialysis three times weekly on a Monday–Wednesday–Friday or Tuesday–Thursday–Saturday schedule; HD1, HD2, &amp; HD3, are the first, second, &amp; third hemodialysis sessions. Rates for all patients are adjusted for age, gender, race, Hispanic ethnicity, &amp; primary diagnosis; rates by age are adjusted for the other four factors. Ref: all included hemodialysis patients in 2010.</a:t>
            </a:r>
          </a:p>
        </p:txBody>
      </p:sp>
      <p:pic>
        <p:nvPicPr>
          <p:cNvPr id="7" name="Picture 3" descr="\\LUKE\ADR Prepress\2012 atlas\12 figure PNGs\12 abbrev boxes\days of dialysis week.png"/>
          <p:cNvPicPr>
            <a:picLocks noChangeAspect="1" noChangeArrowheads="1"/>
          </p:cNvPicPr>
          <p:nvPr/>
        </p:nvPicPr>
        <p:blipFill>
          <a:blip r:embed="rId2" cstate="print"/>
          <a:srcRect r="44314" b="60104"/>
          <a:stretch>
            <a:fillRect/>
          </a:stretch>
        </p:blipFill>
        <p:spPr bwMode="auto">
          <a:xfrm>
            <a:off x="6828890" y="1827213"/>
            <a:ext cx="2036763" cy="1824038"/>
          </a:xfrm>
          <a:prstGeom prst="rect">
            <a:avLst/>
          </a:prstGeom>
          <a:noFill/>
        </p:spPr>
      </p:pic>
      <p:pic>
        <p:nvPicPr>
          <p:cNvPr id="8" name="Picture 4" descr="\\LUKE\ADR Prepress\2012 atlas\12 figure PNGs\12 abbrev boxes\interdialytic intervals.png"/>
          <p:cNvPicPr>
            <a:picLocks noChangeAspect="1" noChangeArrowheads="1"/>
          </p:cNvPicPr>
          <p:nvPr/>
        </p:nvPicPr>
        <p:blipFill>
          <a:blip r:embed="rId3" cstate="print"/>
          <a:srcRect r="44169" b="57042"/>
          <a:stretch>
            <a:fillRect/>
          </a:stretch>
        </p:blipFill>
        <p:spPr bwMode="auto">
          <a:xfrm>
            <a:off x="6828890" y="3651251"/>
            <a:ext cx="2042089" cy="1964063"/>
          </a:xfrm>
          <a:prstGeom prst="rect">
            <a:avLst/>
          </a:prstGeom>
          <a:noFill/>
        </p:spPr>
      </p:pic>
      <p:pic>
        <p:nvPicPr>
          <p:cNvPr id="12290" name="Picture 2" descr="\\LUKE\ADR Prepress\2012 atlas\12 figure PNGs\12 vol2 figure PNGs\vol2 ch05 pngs\2 ch05 fig 9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4" y="2057400"/>
            <a:ext cx="5809433" cy="3052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Annualized all-cause mortality rates (per 1,000 patient years) on days after the long &amp; short interdialytic intervals &amp; on days without dialysis,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5.c (Volume 2)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09625" y="5528734"/>
            <a:ext cx="7983997" cy="640291"/>
          </a:xfrm>
        </p:spPr>
        <p:txBody>
          <a:bodyPr/>
          <a:lstStyle/>
          <a:p>
            <a:pPr marL="0" indent="0"/>
            <a:r>
              <a:rPr lang="en-US" sz="1100" dirty="0"/>
              <a:t>January 1, 2010 point prevalent Medicare hemodialysis patients alive on January 31. Includes patients age 20 &amp; older receiving hemodialysis three times weekly on a Monday–Wednesday–Friday or Tuesday–Thursday–Saturday schedule. Rates for all patients, &amp; groups by ESRD duration, are adjusted for age, gender, race, Hispanic ethnicity, &amp; primary diagnosis; rates by age, gender, &amp; primary diagnosis are adjusted for the other four factors. Rates by race &amp; ethnicity are adjusted for age, gender, &amp; primary diagnosis. Ref; all included hemodialysis patients in 2010.</a:t>
            </a:r>
          </a:p>
        </p:txBody>
      </p:sp>
      <p:pic>
        <p:nvPicPr>
          <p:cNvPr id="1026" name="Picture 2" descr="\\LUKE\ADR Prepress\2012 atlas\12 figure PNGs\12 vol2 figure PNGs\vol2 ch05 pngs\2 ch05 table 5c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033" y="1827212"/>
            <a:ext cx="6385934" cy="3510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all-cause mortality rates (from </a:t>
            </a:r>
            <a:br>
              <a:rPr lang="en-US" dirty="0" smtClean="0"/>
            </a:br>
            <a:r>
              <a:rPr lang="en-US" dirty="0" smtClean="0"/>
              <a:t>day 90), by modality &amp; year of treatment</a:t>
            </a:r>
            <a:br>
              <a:rPr lang="en-US" dirty="0" smtClean="0"/>
            </a:br>
            <a:r>
              <a:rPr lang="en-US" sz="1600" dirty="0" smtClean="0"/>
              <a:t>Figure 5.1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889993" cy="4090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 /primary diagnosis; ref: incident ESRD patients, 2005.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2 atlas\12 figure PNGs\12 vol2 figure PNGs\vol2 ch05 pngs\2 ch05 fig 1 large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5249" y="1827213"/>
            <a:ext cx="6053502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all-cause mortality in the ESRD </a:t>
            </a:r>
            <a:br>
              <a:rPr lang="en-US" dirty="0" smtClean="0"/>
            </a:br>
            <a:r>
              <a:rPr lang="en-US" dirty="0" smtClean="0"/>
              <a:t>&amp; general populations, by age, 2010</a:t>
            </a:r>
            <a:br>
              <a:rPr lang="en-US" dirty="0" smtClean="0"/>
            </a:br>
            <a:r>
              <a:rPr lang="en-US" sz="1600" dirty="0" smtClean="0"/>
              <a:t>Figure 5.2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Prevalent ESRD &amp; general Medicare (non-ESRD)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gender/race; ref: Medicare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2 atlas\12 figure PNGs\12 vol2 figure PNGs\vol2 ch05 pngs\2 ch05 fig 2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83" y="1827213"/>
            <a:ext cx="7475234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376" y="685800"/>
            <a:ext cx="8201486" cy="931863"/>
          </a:xfrm>
        </p:spPr>
        <p:txBody>
          <a:bodyPr/>
          <a:lstStyle/>
          <a:p>
            <a:r>
              <a:rPr lang="en-US" dirty="0" smtClean="0"/>
              <a:t>Adjusted all-cause &amp; cause specific mortality (from day one) in the first year of hemodialysis</a:t>
            </a:r>
            <a:br>
              <a:rPr lang="en-US" dirty="0" smtClean="0"/>
            </a:br>
            <a:r>
              <a:rPr lang="en-US" sz="1600" dirty="0" smtClean="0"/>
              <a:t>Figure 5.3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161376" y="4497186"/>
            <a:ext cx="1575260" cy="16718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Incident hemodialysis patients defined on the day of dialysis onset, without the 60-day rule. </a:t>
            </a:r>
            <a:r>
              <a:rPr lang="en-US" sz="1100" b="1" dirty="0" err="1" smtClean="0">
                <a:solidFill>
                  <a:schemeClr val="tx2"/>
                </a:solidFill>
              </a:rPr>
              <a:t>Adj</a:t>
            </a:r>
            <a:r>
              <a:rPr lang="en-US" sz="1100" b="1" dirty="0" smtClean="0">
                <a:solidFill>
                  <a:schemeClr val="tx2"/>
                </a:solidFill>
              </a:rPr>
              <a:t>: age/gender /race/Hispanic ethnicity/ primary diagnosis; ref: incident hemodialysis patients, 2005.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2 atlas\12 figure PNGs\12 vol2 figure PNGs\vol2 ch05 pngs\2 ch05 fig 3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908" y="1827213"/>
            <a:ext cx="4156183" cy="4341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all-cause mortality in prevalent hemodialysis patients, by vintage</a:t>
            </a:r>
            <a:br>
              <a:rPr lang="en-US" dirty="0" smtClean="0"/>
            </a:br>
            <a:r>
              <a:rPr lang="en-US" sz="1600" dirty="0" smtClean="0"/>
              <a:t>Figure 5.4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hemodialysis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age/gender/race/primary diagnosis; ref: incident hemodialysis patients, 2005.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2 atlas\12 figure PNGs\12 vol2 figure PNGs\vol2 ch05 pngs\2 ch05 fig 4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419" y="1827213"/>
            <a:ext cx="7443162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survival probabilities, </a:t>
            </a:r>
            <a:br>
              <a:rPr lang="en-US" dirty="0" smtClean="0"/>
            </a:br>
            <a:r>
              <a:rPr lang="en-US" dirty="0" smtClean="0"/>
              <a:t>from day one, in the ESRD population</a:t>
            </a:r>
            <a:br>
              <a:rPr lang="en-US" dirty="0" smtClean="0"/>
            </a:br>
            <a:r>
              <a:rPr lang="en-US" sz="1600" dirty="0" smtClean="0"/>
              <a:t>Table 5.a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6919997" y="4572001"/>
            <a:ext cx="1850823" cy="13747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Incident dialysis patients defined on the day of dialysis onset, without the 60-day rule from day one of dialysis to December 31, 2010; transplant patients receiving a first transplant in the calendar year, followed from day of transplant to December 31, 2010. </a:t>
            </a:r>
            <a:r>
              <a:rPr lang="en-US" sz="1100" b="1" dirty="0" err="1" smtClean="0">
                <a:solidFill>
                  <a:schemeClr val="tx2"/>
                </a:solidFill>
              </a:rPr>
              <a:t>Adj</a:t>
            </a:r>
            <a:r>
              <a:rPr lang="en-US" sz="1100" b="1" dirty="0" smtClean="0">
                <a:solidFill>
                  <a:schemeClr val="tx2"/>
                </a:solidFill>
              </a:rPr>
              <a:t>: age/gender/race/ Hispanic ethnicity/primary diagnosis; ref: incident ESRD patients, 2005.  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5123" name="Picture 3" descr="\\LUKE\ADR Prepress\2012 atlas\12 figure PNGs\12 vol2 figure PNGs\vol2 ch05 pngs\2 ch05 table 5a top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827213"/>
            <a:ext cx="5726101" cy="411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survival probabilities, </a:t>
            </a:r>
            <a:br>
              <a:rPr lang="en-US" dirty="0" smtClean="0"/>
            </a:br>
            <a:r>
              <a:rPr lang="en-US" dirty="0" smtClean="0"/>
              <a:t>from day one, in the ESRD population</a:t>
            </a:r>
            <a:br>
              <a:rPr lang="en-US" dirty="0" smtClean="0"/>
            </a:br>
            <a:r>
              <a:rPr lang="en-US" sz="1600" dirty="0" smtClean="0"/>
              <a:t>Table 5.a (continued; Volume 2)</a:t>
            </a:r>
            <a:endParaRPr lang="en-US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6919997" y="4572001"/>
            <a:ext cx="1850823" cy="13747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100" b="1" dirty="0" smtClean="0">
                <a:solidFill>
                  <a:schemeClr val="tx2"/>
                </a:solidFill>
              </a:rPr>
              <a:t>Incident dialysis patients defined on the day of dialysis onset, without the 60-day rule from day one of dialysis to December 31, 2010; transplant patients receiving a first transplant in the calendar year, followed from day of transplant to December 31, 2010. </a:t>
            </a:r>
            <a:r>
              <a:rPr lang="en-US" sz="1100" b="1" dirty="0" err="1" smtClean="0">
                <a:solidFill>
                  <a:schemeClr val="tx2"/>
                </a:solidFill>
              </a:rPr>
              <a:t>Adj</a:t>
            </a:r>
            <a:r>
              <a:rPr lang="en-US" sz="1100" b="1" dirty="0" smtClean="0">
                <a:solidFill>
                  <a:schemeClr val="tx2"/>
                </a:solidFill>
              </a:rPr>
              <a:t>: age/gender/race/ Hispanic ethnicity/primary diagnosis; ref: incident ESRD patients, 2005.  </a:t>
            </a:r>
            <a:endParaRPr lang="en-US" sz="11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2 atlas\12 figure PNGs\12 vol2 figure PNGs\vol2 ch05 pngs\2 ch05 table 5a bottom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6" y="1827213"/>
            <a:ext cx="5720685" cy="3266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Unadjusted &amp; adjusted mortality rates in the </a:t>
            </a:r>
            <a:br>
              <a:rPr lang="en-US" sz="2400" dirty="0" smtClean="0"/>
            </a:br>
            <a:r>
              <a:rPr lang="en-US" sz="2400" dirty="0" smtClean="0"/>
              <a:t>ESRD &amp; general Medicare populations, age </a:t>
            </a:r>
            <a:br>
              <a:rPr lang="en-US" sz="2400" dirty="0" smtClean="0"/>
            </a:br>
            <a:r>
              <a:rPr lang="en-US" sz="2400" dirty="0" smtClean="0"/>
              <a:t>65 &amp; older (per 1,000 patient years at risk)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5.b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176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ESRD &amp; general Medicare patients age 65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 /comorbidity; ref: ESRD patients, 2005.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171" name="Picture 3" descr="\\LUKE\ADR Prepress\2012 atlas\12 figure PNGs\12 vol2 figure PNGs\vol2 ch05 pngs\2 ch05 table 5b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262" y="1827213"/>
            <a:ext cx="7487475" cy="3312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375" y="174566"/>
            <a:ext cx="3990337" cy="1882833"/>
          </a:xfrm>
        </p:spPr>
        <p:txBody>
          <a:bodyPr/>
          <a:lstStyle/>
          <a:p>
            <a:r>
              <a:rPr lang="en-US" sz="2400" dirty="0" smtClean="0"/>
              <a:t>Adjusted all-cause mortality rates in the ESRD &amp; general populations, by age &amp; gender, 2010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5.5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11337"/>
            <a:ext cx="376237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ESRD &amp; general Medicare patients age 65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 comorbidity; ref: 2010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\\LUKE\ADR Prepress\2012 atlas\12 figure PNGs\12 vol2 figure PNGs\vol2 ch05 pngs\2 ch05 fig 5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458787"/>
            <a:ext cx="3525949" cy="5710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 12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10621</TotalTime>
  <Words>830</Words>
  <Application>Microsoft Office PowerPoint</Application>
  <PresentationFormat>On-screen Show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usrds 12</vt:lpstr>
      <vt:lpstr>Slide 1</vt:lpstr>
      <vt:lpstr>Adjusted all-cause mortality rates (from  day 90), by modality &amp; year of treatment Figure 5.1 (Volume 2)</vt:lpstr>
      <vt:lpstr>Adjusted all-cause mortality in the ESRD  &amp; general populations, by age, 2010 Figure 5.2 (Volume 2)</vt:lpstr>
      <vt:lpstr>Adjusted all-cause &amp; cause specific mortality (from day one) in the first year of hemodialysis Figure 5.3 (Volume 2)</vt:lpstr>
      <vt:lpstr>Adjusted all-cause mortality in prevalent hemodialysis patients, by vintage Figure 5.4 (Volume 2)</vt:lpstr>
      <vt:lpstr>Adjusted survival probabilities,  from day one, in the ESRD population Table 5.a (Volume 2)</vt:lpstr>
      <vt:lpstr>Adjusted survival probabilities,  from day one, in the ESRD population Table 5.a (continued; Volume 2)</vt:lpstr>
      <vt:lpstr>Unadjusted &amp; adjusted mortality rates in the  ESRD &amp; general Medicare populations, age  65 &amp; older (per 1,000 patient years at risk) Table 5.b (Volume 2)</vt:lpstr>
      <vt:lpstr>Adjusted all-cause mortality rates in the ESRD &amp; general populations, by age &amp; gender, 2010 Figure 5.5 (Volume 2)</vt:lpstr>
      <vt:lpstr>Adjusted all-cause mortality rates in the ESRD &amp; general populations, by race &amp; gender, 2010 Figure 5.6 (Volume 2)</vt:lpstr>
      <vt:lpstr>Annualized all-cause mortality rates on different days of the dialysis week, 2010 Figure 5.7 (Volume 2)</vt:lpstr>
      <vt:lpstr>Annualized cardiovascular mortality rates  on different days of the dialysis week, 2010 Figure 5.8 (Volume 2)</vt:lpstr>
      <vt:lpstr>Annualized  rates of mortality due to infection on different days of the dialysis week, 2010 Figure 5.9 (Volume 2)</vt:lpstr>
      <vt:lpstr>Annualized all-cause mortality rates (per 1,000 patient years) on days after the long &amp; short interdialytic intervals &amp; on days without dialysis, 2010 Table 5.c (Volume 2)</vt:lpstr>
    </vt:vector>
  </TitlesOfParts>
  <Company>Nephrology Analytical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SEverson</dc:creator>
  <cp:lastModifiedBy>severson</cp:lastModifiedBy>
  <cp:revision>291</cp:revision>
  <dcterms:created xsi:type="dcterms:W3CDTF">2000-03-17T15:11:00Z</dcterms:created>
  <dcterms:modified xsi:type="dcterms:W3CDTF">2012-11-06T17:08:13Z</dcterms:modified>
</cp:coreProperties>
</file>