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72" r:id="rId2"/>
    <p:sldId id="274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13" r:id="rId27"/>
    <p:sldId id="302" r:id="rId28"/>
    <p:sldId id="303" r:id="rId29"/>
    <p:sldId id="314" r:id="rId3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722" y="-78"/>
      </p:cViewPr>
      <p:guideLst>
        <p:guide orient="horz" pos="1156"/>
        <p:guide orient="horz" pos="3746"/>
        <p:guide orient="horz" pos="2162"/>
        <p:guide orient="horz" pos="3348"/>
        <p:guide orient="horz" pos="1013"/>
        <p:guide orient="horz" pos="1296"/>
        <p:guide pos="2880"/>
        <p:guide pos="536"/>
        <p:guide pos="5245"/>
        <p:guide pos="290"/>
        <p:guide pos="45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680801" y="5946775"/>
            <a:ext cx="1910749" cy="453381"/>
          </a:xfrm>
          <a:prstGeom prst="rect">
            <a:avLst/>
          </a:prstGeom>
        </p:spPr>
        <p:txBody>
          <a:bodyPr lIns="0" tIns="0" bIns="0"/>
          <a:lstStyle>
            <a:lvl1pPr>
              <a:buNone/>
              <a:defRPr lang="en-US" sz="1200" b="1" kern="12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1600" b="1" dirty="0"/>
              <a:t>ESRD: Chapter Six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200" dirty="0" smtClean="0"/>
              <a:t>Prescription</a:t>
            </a:r>
            <a:br>
              <a:rPr lang="en-US" sz="3200" dirty="0" smtClean="0"/>
            </a:br>
            <a:r>
              <a:rPr lang="en-US" sz="3200" dirty="0" smtClean="0"/>
              <a:t>drug </a:t>
            </a:r>
            <a:r>
              <a:rPr lang="en-US" sz="3200" dirty="0"/>
              <a:t>coverage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Medicare Part D &amp; private insurance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7642227" cy="1143000"/>
          </a:xfrm>
        </p:spPr>
        <p:txBody>
          <a:bodyPr/>
          <a:lstStyle/>
          <a:p>
            <a:r>
              <a:rPr lang="en-US" dirty="0" smtClean="0"/>
              <a:t>Part D non-LIS enrollees with </a:t>
            </a:r>
            <a:br>
              <a:rPr lang="en-US" dirty="0" smtClean="0"/>
            </a:br>
            <a:r>
              <a:rPr lang="en-US" dirty="0" smtClean="0"/>
              <a:t>specified monthly premium, 2010</a:t>
            </a:r>
            <a:br>
              <a:rPr lang="en-US" dirty="0" smtClean="0"/>
            </a:br>
            <a:r>
              <a:rPr lang="en-US" sz="1600" dirty="0" smtClean="0"/>
              <a:t>Figure 6.6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06 pngs\2 ch06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2057400"/>
            <a:ext cx="7463122" cy="277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135592" cy="1143000"/>
          </a:xfrm>
        </p:spPr>
        <p:txBody>
          <a:bodyPr/>
          <a:lstStyle/>
          <a:p>
            <a:r>
              <a:rPr lang="en-US" dirty="0" smtClean="0"/>
              <a:t>Part D non-LIS enrollees with gap </a:t>
            </a:r>
            <a:br>
              <a:rPr lang="en-US" dirty="0" smtClean="0"/>
            </a:br>
            <a:r>
              <a:rPr lang="en-US" dirty="0" smtClean="0"/>
              <a:t>coverage or no deductible, 2010</a:t>
            </a:r>
            <a:br>
              <a:rPr lang="en-US" dirty="0" smtClean="0"/>
            </a:br>
            <a:r>
              <a:rPr lang="en-US" sz="1600" dirty="0" smtClean="0"/>
              <a:t>Figure 6.7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2 figure PNGs\vol2 ch06 pngs\2 ch06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2057400"/>
            <a:ext cx="7486066" cy="278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Part D LIS enrollees with </a:t>
            </a:r>
            <a:br>
              <a:rPr lang="en-US" dirty="0" smtClean="0"/>
            </a:br>
            <a:r>
              <a:rPr lang="en-US" dirty="0" smtClean="0"/>
              <a:t>specified coinsurance/copayment, 2010</a:t>
            </a:r>
            <a:br>
              <a:rPr lang="en-US" dirty="0" smtClean="0"/>
            </a:br>
            <a:r>
              <a:rPr lang="en-US" sz="1600" dirty="0" smtClean="0"/>
              <a:t>Figure 6.8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475538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</a:p>
        </p:txBody>
      </p:sp>
      <p:pic>
        <p:nvPicPr>
          <p:cNvPr id="11266" name="Picture 2" descr="\\LUKE\ADR Prepress\2012 atlas\12 figure PNGs\12 vol2 figure PNGs\vol2 ch06 pngs\2 ch06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899" y="2057400"/>
            <a:ext cx="7463117" cy="277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estimated net Part D </a:t>
            </a:r>
            <a:br>
              <a:rPr lang="en-US" dirty="0" smtClean="0"/>
            </a:br>
            <a:r>
              <a:rPr lang="en-US" dirty="0" smtClean="0"/>
              <a:t>payment for enrollees</a:t>
            </a:r>
            <a:br>
              <a:rPr lang="en-US" dirty="0" smtClean="0"/>
            </a:br>
            <a:r>
              <a:rPr lang="en-US" sz="1600" dirty="0" smtClean="0"/>
              <a:t>Figure 6.9 (Volume 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0901" y="5946775"/>
            <a:ext cx="7740650" cy="291655"/>
          </a:xfrm>
        </p:spPr>
        <p:txBody>
          <a:bodyPr/>
          <a:lstStyle/>
          <a:p>
            <a:pPr marL="0" indent="0"/>
            <a:r>
              <a:rPr lang="en-US" dirty="0" smtClean="0"/>
              <a:t>All patients enrolled in Part D.</a:t>
            </a:r>
            <a:endParaRPr lang="en-US" dirty="0"/>
          </a:p>
        </p:txBody>
      </p:sp>
      <p:pic>
        <p:nvPicPr>
          <p:cNvPr id="12290" name="Picture 2" descr="\\LUKE\ADR Prepress\2012 atlas\12 figure PNGs\12 vol2 figure PNGs\vol2 ch06 pngs\2 ch06 fig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7" y="2057400"/>
            <a:ext cx="6317226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077402" cy="1143000"/>
          </a:xfrm>
        </p:spPr>
        <p:txBody>
          <a:bodyPr/>
          <a:lstStyle/>
          <a:p>
            <a:r>
              <a:rPr lang="en-US" dirty="0" smtClean="0"/>
              <a:t>Per person per year Medicare &amp; out-</a:t>
            </a:r>
            <a:br>
              <a:rPr lang="en-US" dirty="0" smtClean="0"/>
            </a:br>
            <a:r>
              <a:rPr lang="en-US" dirty="0" smtClean="0"/>
              <a:t>of-pocket Part D costs for enrollees, 2010</a:t>
            </a:r>
            <a:br>
              <a:rPr lang="en-US" dirty="0" smtClean="0"/>
            </a:br>
            <a:r>
              <a:rPr lang="en-US" sz="1600" dirty="0" smtClean="0"/>
              <a:t>Figure 6.10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All patients enrolled in Part D.</a:t>
            </a:r>
          </a:p>
        </p:txBody>
      </p:sp>
      <p:pic>
        <p:nvPicPr>
          <p:cNvPr id="13314" name="Picture 2" descr="\\LUKE\ADR Prepress\2012 atlas\12 figure PNGs\12 vol2 figure PNGs\vol2 ch06 pngs\2 ch06 fig 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4" y="2057400"/>
            <a:ext cx="6317231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person per year Medicare &amp; </a:t>
            </a:r>
            <a:br>
              <a:rPr lang="en-US" dirty="0" smtClean="0"/>
            </a:br>
            <a:r>
              <a:rPr lang="en-US" dirty="0" smtClean="0"/>
              <a:t>out-of-pocket Part D costs for enrollees, </a:t>
            </a:r>
            <a:br>
              <a:rPr lang="en-US" dirty="0" smtClean="0"/>
            </a:br>
            <a:r>
              <a:rPr lang="en-US" dirty="0" smtClean="0"/>
              <a:t>by low income subsidy (LIS) status, 2010</a:t>
            </a:r>
            <a:br>
              <a:rPr lang="en-US" dirty="0" smtClean="0"/>
            </a:br>
            <a:r>
              <a:rPr lang="en-US" sz="1600" dirty="0" smtClean="0"/>
              <a:t>Figure 6.11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All patients enrolled in Part D.</a:t>
            </a:r>
          </a:p>
        </p:txBody>
      </p:sp>
      <p:pic>
        <p:nvPicPr>
          <p:cNvPr id="14338" name="Picture 2" descr="\\LUKE\ADR Prepress\2012 atlas\12 figure PNGs\12 vol2 figure PNGs\vol2 ch06 pngs\2 ch06 fig 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314" y="2057400"/>
            <a:ext cx="6071371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person per year Part D costs </a:t>
            </a:r>
            <a:br>
              <a:rPr lang="en-US" dirty="0" smtClean="0"/>
            </a:br>
            <a:r>
              <a:rPr lang="en-US" dirty="0" smtClean="0"/>
              <a:t>for enrolled dialysis patients, by </a:t>
            </a:r>
            <a:br>
              <a:rPr lang="en-US" dirty="0" smtClean="0"/>
            </a:br>
            <a:r>
              <a:rPr lang="en-US" dirty="0" smtClean="0"/>
              <a:t>low income status (LIS) &amp; race, 2010</a:t>
            </a:r>
            <a:br>
              <a:rPr lang="en-US" dirty="0" smtClean="0"/>
            </a:br>
            <a:r>
              <a:rPr lang="en-US" sz="1600" dirty="0" smtClean="0"/>
              <a:t>Figure 6.12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 enrolled in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2 figure PNGs\vol2 ch06 pngs\2 ch06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4" y="2057400"/>
            <a:ext cx="6317231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Part B &amp; Part D medication </a:t>
            </a:r>
            <a:br>
              <a:rPr lang="en-US" dirty="0" smtClean="0"/>
            </a:br>
            <a:r>
              <a:rPr lang="en-US" dirty="0" smtClean="0"/>
              <a:t>costs, by modality, 2010</a:t>
            </a:r>
            <a:br>
              <a:rPr lang="en-US" dirty="0" smtClean="0"/>
            </a:br>
            <a:r>
              <a:rPr lang="en-US" sz="1600" dirty="0" smtClean="0"/>
              <a:t>Figure 6.13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628082" cy="283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2 figure PNGs\vol2 ch06 pngs\2 ch06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384" y="2057400"/>
            <a:ext cx="6317231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per person per year Medicare costs for </a:t>
            </a:r>
            <a:br>
              <a:rPr lang="en-US" dirty="0" smtClean="0"/>
            </a:br>
            <a:r>
              <a:rPr lang="en-US" dirty="0" smtClean="0"/>
              <a:t>Part B- &amp; Part D-covered medications, by low income subsidy (LIS) status, modality, &amp; year</a:t>
            </a:r>
            <a:br>
              <a:rPr lang="en-US" dirty="0" smtClean="0"/>
            </a:br>
            <a:r>
              <a:rPr lang="en-US" sz="1600" dirty="0" smtClean="0"/>
              <a:t>Figure 6.14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628082" cy="283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2 figure PNGs\vol2 ch06 pngs\2 ch06 fig 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211" y="1608138"/>
            <a:ext cx="5731227" cy="433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002587" cy="1143000"/>
          </a:xfrm>
        </p:spPr>
        <p:txBody>
          <a:bodyPr/>
          <a:lstStyle/>
          <a:p>
            <a:r>
              <a:rPr lang="en-US" dirty="0" smtClean="0"/>
              <a:t>Part D non-LIS enrollees who reach </a:t>
            </a:r>
            <a:br>
              <a:rPr lang="en-US" dirty="0" smtClean="0"/>
            </a:br>
            <a:r>
              <a:rPr lang="en-US" dirty="0" smtClean="0"/>
              <a:t>each coverage phase, 2010</a:t>
            </a:r>
            <a:br>
              <a:rPr lang="en-US" dirty="0" smtClean="0"/>
            </a:br>
            <a:r>
              <a:rPr lang="en-US" sz="1600" dirty="0" smtClean="0"/>
              <a:t>Figure 6.15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4452330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Point-prevalent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2 figure PNGs\vol2 ch06 pngs\2 ch06 fig 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533" y="2057400"/>
            <a:ext cx="6288934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 classes used by Part D-enrolled dialysis patients, by days supply, 2010</a:t>
            </a:r>
            <a:br>
              <a:rPr lang="en-US" dirty="0" smtClean="0"/>
            </a:br>
            <a:r>
              <a:rPr lang="en-US" sz="1600" dirty="0" smtClean="0"/>
              <a:t>Figure 6.1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0" y="5946775"/>
            <a:ext cx="7475538" cy="453381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 Therapeutic classification based on the </a:t>
            </a:r>
            <a:r>
              <a:rPr lang="en-US" dirty="0" err="1"/>
              <a:t>Medi</a:t>
            </a:r>
            <a:r>
              <a:rPr lang="en-US" dirty="0"/>
              <a:t>-Span’s generic product identifier (GPI) therapeutic classification system.</a:t>
            </a:r>
          </a:p>
        </p:txBody>
      </p:sp>
      <p:pic>
        <p:nvPicPr>
          <p:cNvPr id="11" name="Picture 10" descr="2 ch06 fig 1 lis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2942" y="2057400"/>
            <a:ext cx="6458116" cy="29444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7969336" cy="1143000"/>
          </a:xfrm>
        </p:spPr>
        <p:txBody>
          <a:bodyPr/>
          <a:lstStyle/>
          <a:p>
            <a:r>
              <a:rPr lang="en-US" dirty="0" smtClean="0"/>
              <a:t>Cumulative percent of Part D non-LIS enrollees who reach the coverage gap, 2010</a:t>
            </a:r>
            <a:br>
              <a:rPr lang="en-US" dirty="0" smtClean="0"/>
            </a:br>
            <a:r>
              <a:rPr lang="en-US" sz="1600" dirty="0" smtClean="0"/>
              <a:t>Figure 6.16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4452330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Point-prevalent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2 atlas\12 figure PNGs\12 vol2 figure PNGs\vol2 ch06 pngs\2 ch06 fig 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030" y="2057400"/>
            <a:ext cx="607794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227032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Cumulative percent of Part D non-LIS enrollees </a:t>
            </a:r>
            <a:br>
              <a:rPr lang="en-US" sz="2400" dirty="0" smtClean="0"/>
            </a:br>
            <a:r>
              <a:rPr lang="en-US" sz="2400" dirty="0" smtClean="0"/>
              <a:t>who reach catastrophic coverage after reaching </a:t>
            </a:r>
            <a:br>
              <a:rPr lang="en-US" sz="2400" dirty="0" smtClean="0"/>
            </a:br>
            <a:r>
              <a:rPr lang="en-US" sz="2400" dirty="0" smtClean="0"/>
              <a:t>the coverage gap,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4452330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Point-prevalent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2 atlas\12 figure PNGs\12 vol2 figure PNGs\vol2 ch06 pngs\2 ch06 fig 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030" y="2057400"/>
            <a:ext cx="607794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8549298" cy="1332220"/>
          </a:xfrm>
        </p:spPr>
        <p:txBody>
          <a:bodyPr/>
          <a:lstStyle/>
          <a:p>
            <a:r>
              <a:rPr lang="en-US" sz="2000" dirty="0" smtClean="0"/>
              <a:t>Twelve-month probability (percent) of reaching the </a:t>
            </a:r>
            <a:br>
              <a:rPr lang="en-US" sz="2000" dirty="0" smtClean="0"/>
            </a:br>
            <a:r>
              <a:rPr lang="en-US" sz="2000" dirty="0" smtClean="0"/>
              <a:t>coverage gap in Part D non-LIS enrollees, by modality,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6.d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50899" y="5946775"/>
            <a:ext cx="4327929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Point-prevalent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\\LUKE\ADR Prepress\2012 atlas\12 figure PNGs\12 vol2 figure PNGs\vol2 ch06 pngs\2 ch06 table 6d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906" y="1835150"/>
            <a:ext cx="5328187" cy="3950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Part D-covered prescription fills </a:t>
            </a:r>
            <a:br>
              <a:rPr lang="en-US" sz="2400" dirty="0" smtClean="0"/>
            </a:br>
            <a:r>
              <a:rPr lang="en-US" sz="2400" dirty="0" smtClean="0"/>
              <a:t>per person per month in Part D </a:t>
            </a:r>
            <a:br>
              <a:rPr lang="en-US" sz="2400" dirty="0" smtClean="0"/>
            </a:br>
            <a:r>
              <a:rPr lang="en-US" sz="2400" dirty="0" smtClean="0"/>
              <a:t>non-LIS enrollees, by modality,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6.e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4452330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Point-prevalent Medicare enrollees alive on January 1, excluding those in employer-sponsored &amp; national PACE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2532" name="Picture 4" descr="\\LUKE\ADR Prepress\2012 atlas\12 figure PNGs\12 vol2 figure PNGs\vol2 ch06 pngs\2 ch06 table 6e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2057400"/>
            <a:ext cx="7451525" cy="2121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019212" cy="1143000"/>
          </a:xfrm>
        </p:spPr>
        <p:txBody>
          <a:bodyPr/>
          <a:lstStyle/>
          <a:p>
            <a:r>
              <a:rPr lang="en-US" dirty="0" smtClean="0"/>
              <a:t>Top 15 drugs used by Part D-enrolled dialysis patients, by days supply &amp; net cost, 2010</a:t>
            </a:r>
            <a:br>
              <a:rPr lang="en-US" dirty="0" smtClean="0"/>
            </a:br>
            <a:r>
              <a:rPr lang="en-US" sz="1600" dirty="0" smtClean="0"/>
              <a:t>Table 6.f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2831349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6 pngs\2 ch06 table 6f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950" y="1835150"/>
            <a:ext cx="719209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135592" cy="1143000"/>
          </a:xfrm>
        </p:spPr>
        <p:txBody>
          <a:bodyPr/>
          <a:lstStyle/>
          <a:p>
            <a:r>
              <a:rPr lang="en-US" dirty="0" smtClean="0"/>
              <a:t>Top 15 drug classes used by Part D-enrolled dialysis patients, by days supply, 2010</a:t>
            </a:r>
            <a:br>
              <a:rPr lang="en-US" dirty="0" smtClean="0"/>
            </a:br>
            <a:r>
              <a:rPr lang="en-US" sz="1600" dirty="0" smtClean="0"/>
              <a:t>Figure 6.18 (Volume 2)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0" y="5946775"/>
            <a:ext cx="7475538" cy="453381"/>
          </a:xfrm>
        </p:spPr>
        <p:txBody>
          <a:bodyPr/>
          <a:lstStyle/>
          <a:p>
            <a:pPr marL="0" indent="0"/>
            <a:r>
              <a:rPr lang="en-US" dirty="0"/>
              <a:t>Part D claims for all dialysis patients, 2010. Therapeutic classification based on </a:t>
            </a:r>
            <a:r>
              <a:rPr lang="en-US" dirty="0" err="1"/>
              <a:t>Medi</a:t>
            </a:r>
            <a:r>
              <a:rPr lang="en-US" dirty="0"/>
              <a:t>-Span’s generic product identifier (GPI) therapeutic classification system.</a:t>
            </a:r>
          </a:p>
        </p:txBody>
      </p:sp>
      <p:pic>
        <p:nvPicPr>
          <p:cNvPr id="12" name="Picture 11" descr="2 ch06 fig 18 lis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975" y="2057400"/>
            <a:ext cx="1361140" cy="2147277"/>
          </a:xfrm>
          <a:prstGeom prst="rect">
            <a:avLst/>
          </a:prstGeom>
        </p:spPr>
      </p:pic>
      <p:pic>
        <p:nvPicPr>
          <p:cNvPr id="13" name="Picture 12" descr="2 ch06 fig 18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900" y="2057400"/>
            <a:ext cx="6089586" cy="30382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135592" cy="1143000"/>
          </a:xfrm>
        </p:spPr>
        <p:txBody>
          <a:bodyPr/>
          <a:lstStyle/>
          <a:p>
            <a:r>
              <a:rPr lang="en-US" dirty="0" smtClean="0"/>
              <a:t>Top 15 drug classes used by Part D-enrolled dialysis patients, by net cost, 2010</a:t>
            </a:r>
            <a:br>
              <a:rPr lang="en-US" dirty="0" smtClean="0"/>
            </a:br>
            <a:r>
              <a:rPr lang="en-US" sz="1600" dirty="0" smtClean="0"/>
              <a:t>Figure 6.19 (Volume 2)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0" y="5946775"/>
            <a:ext cx="7475538" cy="453381"/>
          </a:xfrm>
        </p:spPr>
        <p:txBody>
          <a:bodyPr/>
          <a:lstStyle/>
          <a:p>
            <a:pPr marL="0" indent="0"/>
            <a:r>
              <a:rPr lang="en-US" dirty="0"/>
              <a:t>Part D claims for all dialysis patients, 2010. Therapeutic classification based on </a:t>
            </a:r>
            <a:r>
              <a:rPr lang="en-US" dirty="0" err="1"/>
              <a:t>Medi</a:t>
            </a:r>
            <a:r>
              <a:rPr lang="en-US" dirty="0"/>
              <a:t>-Span’s generic product identifier (GPI) therapeutic classification system.</a:t>
            </a:r>
          </a:p>
        </p:txBody>
      </p:sp>
      <p:pic>
        <p:nvPicPr>
          <p:cNvPr id="6" name="Picture 5" descr="2 ch06 fig 19 lis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975" y="2057400"/>
            <a:ext cx="1349698" cy="2334846"/>
          </a:xfrm>
          <a:prstGeom prst="rect">
            <a:avLst/>
          </a:prstGeom>
        </p:spPr>
      </p:pic>
      <p:pic>
        <p:nvPicPr>
          <p:cNvPr id="7" name="Picture 6" descr="2 ch06 fig 19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900" y="2057400"/>
            <a:ext cx="6159500" cy="30242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465138"/>
            <a:ext cx="8326784" cy="1143000"/>
          </a:xfrm>
        </p:spPr>
        <p:txBody>
          <a:bodyPr/>
          <a:lstStyle/>
          <a:p>
            <a:r>
              <a:rPr lang="en-US" dirty="0" smtClean="0"/>
              <a:t>Top 15 drugs used by Part D-enrolled transplant patients, by days supply &amp; net cost, 2010</a:t>
            </a:r>
            <a:br>
              <a:rPr lang="en-US" dirty="0" smtClean="0"/>
            </a:br>
            <a:r>
              <a:rPr lang="en-US" sz="1600" dirty="0" smtClean="0"/>
              <a:t>Table 6.g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4191119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kidney transplant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6 pngs\2 ch06 table 6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150" y="1835150"/>
            <a:ext cx="680569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 classes used by Part D-enrolled transplant patients, by days supply, 2010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Figure 6.20 (Volume 2)</a:t>
            </a:r>
            <a:endParaRPr lang="en-US" sz="2400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47553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kidney transplant patients, 2010. Therapeutic classification based on </a:t>
            </a:r>
            <a:r>
              <a:rPr lang="en-US" sz="1200" b="1" dirty="0" err="1" smtClean="0">
                <a:solidFill>
                  <a:schemeClr val="tx2"/>
                </a:solidFill>
              </a:rPr>
              <a:t>Medi</a:t>
            </a:r>
            <a:r>
              <a:rPr lang="en-US" sz="1200" b="1" dirty="0" smtClean="0">
                <a:solidFill>
                  <a:schemeClr val="tx2"/>
                </a:solidFill>
              </a:rPr>
              <a:t>-Span’s generic product identifier (GPI) therapeutic classification system.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2 ch06 fig 20 lis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975" y="2057400"/>
            <a:ext cx="1394208" cy="2475523"/>
          </a:xfrm>
          <a:prstGeom prst="rect">
            <a:avLst/>
          </a:prstGeom>
        </p:spPr>
      </p:pic>
      <p:pic>
        <p:nvPicPr>
          <p:cNvPr id="8" name="Picture 7" descr="2 ch06 fig 20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900" y="2057400"/>
            <a:ext cx="6105250" cy="30460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 classes used by Part D-enrolled transplant patients, by net cost, 2010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Figure 6.21 (Volume 2)</a:t>
            </a:r>
            <a:endParaRPr lang="en-US" sz="2400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747553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kidney transplant patients, 2010. Therapeutic classification based on </a:t>
            </a:r>
            <a:r>
              <a:rPr lang="en-US" sz="1200" b="1" dirty="0" err="1" smtClean="0">
                <a:solidFill>
                  <a:schemeClr val="tx2"/>
                </a:solidFill>
              </a:rPr>
              <a:t>Medi</a:t>
            </a:r>
            <a:r>
              <a:rPr lang="en-US" sz="1200" b="1" dirty="0" smtClean="0">
                <a:solidFill>
                  <a:schemeClr val="tx2"/>
                </a:solidFill>
              </a:rPr>
              <a:t>-Span’s generic product identifier (GPI) therapeutic classification system.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2 ch06 fig 21 lis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974" y="2057400"/>
            <a:ext cx="1381003" cy="2452077"/>
          </a:xfrm>
          <a:prstGeom prst="rect">
            <a:avLst/>
          </a:prstGeom>
        </p:spPr>
      </p:pic>
      <p:pic>
        <p:nvPicPr>
          <p:cNvPr id="7" name="Picture 6" descr="2 ch06 fig 2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899" y="2057400"/>
            <a:ext cx="6011263" cy="29991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Sources of prescription drug coverage in Medicare ESRD enrollees compared to general Medicare and Medicare-enrolled CKD populations,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6.2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1" y="5946775"/>
            <a:ext cx="7740650" cy="300201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</a:t>
            </a:r>
          </a:p>
        </p:txBody>
      </p:sp>
      <p:pic>
        <p:nvPicPr>
          <p:cNvPr id="2050" name="Picture 2" descr="\\LUKE\ADR Prepress\2012 atlas\12 figure PNGs\12 vol2 figure PNGs\vol2 ch06 pngs\2 ch06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906" y="1835150"/>
            <a:ext cx="6262187" cy="347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Sources of prescription drug coverage in Medicare ESRD enrollees, by age &amp; modality,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6.3 (Volume 2)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1" y="5946775"/>
            <a:ext cx="7740650" cy="300201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</a:t>
            </a:r>
          </a:p>
        </p:txBody>
      </p:sp>
      <p:pic>
        <p:nvPicPr>
          <p:cNvPr id="3074" name="Picture 2" descr="\\LUKE\ADR Prepress\2012 atlas\12 figure PNGs\12 vol2 figure PNGs\vol2 ch06 pngs\2 ch06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086" y="1437221"/>
            <a:ext cx="4139352" cy="433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Medicare ESRD enrollees, by </a:t>
            </a:r>
            <a:br>
              <a:rPr lang="en-US" dirty="0" smtClean="0"/>
            </a:br>
            <a:r>
              <a:rPr lang="en-US" dirty="0" smtClean="0"/>
              <a:t>race/ethnicity &amp; modality, 2010</a:t>
            </a:r>
            <a:br>
              <a:rPr lang="en-US" dirty="0" smtClean="0"/>
            </a:br>
            <a:r>
              <a:rPr lang="en-US" sz="1600" dirty="0" smtClean="0"/>
              <a:t>Figure 6.4 (Volume 2)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1" y="5946775"/>
            <a:ext cx="7740650" cy="300201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</a:t>
            </a:r>
          </a:p>
        </p:txBody>
      </p:sp>
      <p:pic>
        <p:nvPicPr>
          <p:cNvPr id="4098" name="Picture 2" descr="\\LUKE\ADR Prepress\2012 atlas\12 figure PNGs\12 vol2 figure PNGs\vol2 ch06 pngs\2 ch06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803" y="1436355"/>
            <a:ext cx="4164636" cy="436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enrolled in Part D, by dual eligibility </a:t>
            </a:r>
            <a:br>
              <a:rPr lang="en-US" dirty="0" smtClean="0"/>
            </a:br>
            <a:r>
              <a:rPr lang="en-US" dirty="0" smtClean="0"/>
              <a:t>&amp; low income subsidy (LIS) status, 2010</a:t>
            </a:r>
            <a:br>
              <a:rPr lang="en-US" dirty="0" smtClean="0"/>
            </a:br>
            <a:r>
              <a:rPr lang="en-US" sz="1600" dirty="0" smtClean="0"/>
              <a:t>Figure 6.5 (Volume 2)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1" y="5946775"/>
            <a:ext cx="7740650" cy="300201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</a:t>
            </a:r>
          </a:p>
        </p:txBody>
      </p:sp>
      <p:pic>
        <p:nvPicPr>
          <p:cNvPr id="5122" name="Picture 2" descr="\\LUKE\ADR Prepress\2012 atlas\12 figure PNGs\12 vol2 figure PNGs\vol2 ch06 pngs\2 ch06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84" y="1835150"/>
            <a:ext cx="6748231" cy="347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Part D enrollees with or without the low income subsidy (LIS; percent), by age &amp; race, 2010</a:t>
            </a:r>
            <a:br>
              <a:rPr lang="en-US" dirty="0" smtClean="0"/>
            </a:br>
            <a:r>
              <a:rPr lang="en-US" sz="1600" dirty="0" smtClean="0"/>
              <a:t>Table 6.a (Volume 2)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50901" y="5946775"/>
            <a:ext cx="7740650" cy="300201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</a:t>
            </a:r>
          </a:p>
        </p:txBody>
      </p:sp>
      <p:pic>
        <p:nvPicPr>
          <p:cNvPr id="6146" name="Picture 2" descr="\\LUKE\ADR Prepress\2012 atlas\12 figure PNGs\12 vol2 figure PNGs\vol2 ch06 pngs\2 ch06 table 6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727782"/>
            <a:ext cx="7869807" cy="411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Part D benefit parameters for defined standard benefit, 2006–2010</a:t>
            </a:r>
            <a:br>
              <a:rPr lang="en-US" dirty="0" smtClean="0"/>
            </a:br>
            <a:r>
              <a:rPr lang="en-US" sz="1600" dirty="0" smtClean="0"/>
              <a:t>Table 6.b (Volume 2)</a:t>
            </a:r>
            <a:endParaRPr lang="en-US" dirty="0"/>
          </a:p>
        </p:txBody>
      </p:sp>
      <p:pic>
        <p:nvPicPr>
          <p:cNvPr id="5" name="Picture 3" descr="\\LUKE\ADR Prepress\2012 atlas\12 figure PNGs\12 vol1 figure PNGs\vol1 ch05 pngs\1 ch05 table 5.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400"/>
            <a:ext cx="8247802" cy="284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Medicare, CKD, &amp; ESRD </a:t>
            </a:r>
            <a:br>
              <a:rPr lang="en-US" dirty="0" smtClean="0"/>
            </a:br>
            <a:r>
              <a:rPr lang="en-US" dirty="0" smtClean="0"/>
              <a:t>patients enrolled in Part D (percent)</a:t>
            </a:r>
            <a:br>
              <a:rPr lang="en-US" dirty="0" smtClean="0"/>
            </a:br>
            <a:r>
              <a:rPr lang="en-US" sz="1600" dirty="0" smtClean="0"/>
              <a:t>Table 6.c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\\LUKE\ADR Prepress\2012 atlas\12 figure PNGs\12 vol2 figure PNGs\vol2 ch06 pngs\2 ch06 table 6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200" y="2057400"/>
            <a:ext cx="6465600" cy="1771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10412</TotalTime>
  <Words>708</Words>
  <Application>Microsoft Office PowerPoint</Application>
  <PresentationFormat>On-screen Show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usrds 12</vt:lpstr>
      <vt:lpstr>Slide 1</vt:lpstr>
      <vt:lpstr>Top 15 drug classes used by Part D-enrolled dialysis patients, by days supply, 2010 Figure 6.1 (Volume 2)</vt:lpstr>
      <vt:lpstr>Sources of prescription drug coverage in Medicare ESRD enrollees compared to general Medicare and Medicare-enrolled CKD populations, 2010 Figure 6.2 (Volume 2)</vt:lpstr>
      <vt:lpstr>Sources of prescription drug coverage in Medicare ESRD enrollees, by age &amp; modality, 2010 Figure 6.3 (Volume 2)</vt:lpstr>
      <vt:lpstr>Sources of prescription drug coverage  in Medicare ESRD enrollees, by  race/ethnicity &amp; modality, 2010 Figure 6.4 (Volume 2)</vt:lpstr>
      <vt:lpstr>Patients enrolled in Part D, by dual eligibility  &amp; low income subsidy (LIS) status, 2010 Figure 6.5 (Volume 2)</vt:lpstr>
      <vt:lpstr>Medicare Part D enrollees with or without the low income subsidy (LIS; percent), by age &amp; race, 2010 Table 6.a (Volume 2)</vt:lpstr>
      <vt:lpstr>Medicare Part D benefit parameters for defined standard benefit, 2006–2010 Table 6.b (Volume 2)</vt:lpstr>
      <vt:lpstr>General Medicare, CKD, &amp; ESRD  patients enrolled in Part D (percent) Table 6.c (Volume 2)</vt:lpstr>
      <vt:lpstr>Part D non-LIS enrollees with  specified monthly premium, 2010 Figure 6.6 (Volume 2)</vt:lpstr>
      <vt:lpstr>Part D non-LIS enrollees with gap  coverage or no deductible, 2010 Figure 6.7 (Volume 2)</vt:lpstr>
      <vt:lpstr>Medicare Part D LIS enrollees with  specified coinsurance/copayment, 2010 Figure 6.8 (Volume 2)</vt:lpstr>
      <vt:lpstr>Total estimated net Part D  payment for enrollees Figure 6.9 (Volume 2)</vt:lpstr>
      <vt:lpstr>Per person per year Medicare &amp; out- of-pocket Part D costs for enrollees, 2010 Figure 6.10 (Volume 2)</vt:lpstr>
      <vt:lpstr>Per person per year Medicare &amp;  out-of-pocket Part D costs for enrollees,  by low income subsidy (LIS) status, 2010 Figure 6.11 (Volume 2)</vt:lpstr>
      <vt:lpstr>Per person per year Part D costs  for enrolled dialysis patients, by  low income status (LIS) &amp; race, 2010 Figure 6.12 (Volume 2)</vt:lpstr>
      <vt:lpstr>Total Part B &amp; Part D medication  costs, by modality, 2010 Figure 6.13 (Volume 2)</vt:lpstr>
      <vt:lpstr>Total per person per year Medicare costs for  Part B- &amp; Part D-covered medications, by low income subsidy (LIS) status, modality, &amp; year Figure 6.14 (Volume 2)</vt:lpstr>
      <vt:lpstr>Part D non-LIS enrollees who reach  each coverage phase, 2010 Figure 6.15 (Volume 2)</vt:lpstr>
      <vt:lpstr>Cumulative percent of Part D non-LIS enrollees who reach the coverage gap, 2010 Figure 6.16 (Volume 2)</vt:lpstr>
      <vt:lpstr>Cumulative percent of Part D non-LIS enrollees  who reach catastrophic coverage after reaching  the coverage gap, 2010 Figure 6.17 (Volume 2)</vt:lpstr>
      <vt:lpstr>Twelve-month probability (percent) of reaching the  coverage gap in Part D non-LIS enrollees, by modality, 2010 Table 6.d (Volume 2)</vt:lpstr>
      <vt:lpstr>Part D-covered prescription fills  per person per month in Part D  non-LIS enrollees, by modality, 2010 Table 6.e (Volume 2)</vt:lpstr>
      <vt:lpstr>Top 15 drugs used by Part D-enrolled dialysis patients, by days supply &amp; net cost, 2010 Table 6.f (Volume 2)</vt:lpstr>
      <vt:lpstr>Top 15 drug classes used by Part D-enrolled dialysis patients, by days supply, 2010 Figure 6.18 (Volume 2)</vt:lpstr>
      <vt:lpstr>Top 15 drug classes used by Part D-enrolled dialysis patients, by net cost, 2010 Figure 6.19 (Volume 2)</vt:lpstr>
      <vt:lpstr>Top 15 drugs used by Part D-enrolled transplant patients, by days supply &amp; net cost, 2010 Table 6.g (Volume 2)</vt:lpstr>
      <vt:lpstr>Top 15 drug classes used by Part D-enrolled transplant patients, by days supply, 2010 Figure 6.20 (Volume 2)</vt:lpstr>
      <vt:lpstr>Top 15 drug classes used by Part D-enrolled transplant patients, by net cost, 2010 Figure 6.21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284</cp:revision>
  <dcterms:created xsi:type="dcterms:W3CDTF">2000-03-17T15:11:00Z</dcterms:created>
  <dcterms:modified xsi:type="dcterms:W3CDTF">2012-11-06T17:08:00Z</dcterms:modified>
</cp:coreProperties>
</file>