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1"/>
  </p:handout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30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5" r:id="rId31"/>
    <p:sldId id="307" r:id="rId32"/>
    <p:sldId id="308" r:id="rId33"/>
    <p:sldId id="309" r:id="rId34"/>
    <p:sldId id="310" r:id="rId35"/>
    <p:sldId id="312" r:id="rId36"/>
    <p:sldId id="313" r:id="rId37"/>
    <p:sldId id="314" r:id="rId38"/>
    <p:sldId id="311" r:id="rId39"/>
    <p:sldId id="315" r:id="rId4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57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78"/>
      </p:cViewPr>
      <p:guideLst>
        <p:guide orient="horz" pos="1296"/>
        <p:guide orient="horz" pos="3746"/>
        <p:guide orient="horz" pos="2162"/>
        <p:guide orient="horz" pos="3348"/>
        <p:guide orient="horz" pos="1019"/>
        <p:guide orient="horz" pos="1151"/>
        <p:guide pos="2880"/>
        <p:guide pos="510"/>
        <p:guide pos="5245"/>
        <p:guide pos="4516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680801" y="5946775"/>
            <a:ext cx="1910749" cy="453381"/>
          </a:xfrm>
          <a:prstGeom prst="rect">
            <a:avLst/>
          </a:prstGeom>
        </p:spPr>
        <p:txBody>
          <a:bodyPr lIns="0" tIns="0" bIns="0"/>
          <a:lstStyle>
            <a:lvl1pPr>
              <a:buNone/>
              <a:defRPr lang="en-US" sz="1200" b="1" kern="12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ESRD Chapter Seven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Transplant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Three-year cumulative incidence of transfusion in wait-listed patients, by PRA</a:t>
            </a:r>
            <a:br>
              <a:rPr lang="en-US" dirty="0" smtClean="0"/>
            </a:br>
            <a:r>
              <a:rPr lang="en-US" sz="1600" dirty="0" smtClean="0"/>
              <a:t>Figure 7.9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954385"/>
            <a:ext cx="1607791" cy="9923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with Medicare primary coverage &amp; first listed for a kidney transplant in the given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2 figure PNGs\vol2 ch07 pngs\2 ch07 fig 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687" y="2057400"/>
            <a:ext cx="472062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 rates, by age, gender, &amp; race</a:t>
            </a:r>
            <a:br>
              <a:rPr lang="en-US" dirty="0" smtClean="0"/>
            </a:br>
            <a:r>
              <a:rPr lang="en-US" sz="1600" dirty="0" smtClean="0"/>
              <a:t>Figure 7.10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79076"/>
            <a:ext cx="1616103" cy="8676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Donors younger than 70 whose organs are eventually transplanted.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2 atlas\12 figure PNGs\12 vol2 figure PNGs\vol2 ch07 pngs\2 ch07 fig 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392" y="1827212"/>
            <a:ext cx="5159119" cy="411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donor donations </a:t>
            </a:r>
            <a:br>
              <a:rPr lang="en-US" dirty="0" smtClean="0"/>
            </a:br>
            <a:r>
              <a:rPr lang="en-US" dirty="0" smtClean="0"/>
              <a:t>(per 1,000 deaths), by state, 2009–2010</a:t>
            </a:r>
            <a:br>
              <a:rPr lang="en-US" dirty="0" smtClean="0"/>
            </a:br>
            <a:r>
              <a:rPr lang="en-US" sz="1600" dirty="0" smtClean="0"/>
              <a:t>Figure 7.11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95702"/>
            <a:ext cx="1566227" cy="8510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Deaths from July 1, 2009 to July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2 figure PNGs\vol2 ch07 pngs\v2 ch7 fig 11 ma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4" y="1827213"/>
            <a:ext cx="8046337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donor transplants, </a:t>
            </a:r>
            <a:br>
              <a:rPr lang="en-US" dirty="0" smtClean="0"/>
            </a:br>
            <a:r>
              <a:rPr lang="en-US" dirty="0" smtClean="0"/>
              <a:t>by age, gender, race, &amp; primary diagnosis</a:t>
            </a:r>
            <a:br>
              <a:rPr lang="en-US" dirty="0" smtClean="0"/>
            </a:br>
            <a:r>
              <a:rPr lang="en-US" sz="1600" dirty="0" smtClean="0"/>
              <a:t>Figure 7.12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Includes kidney-alone &amp; kidney-pancreas transplants.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2 ch07 fig 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4" y="2057400"/>
            <a:ext cx="7564089" cy="29288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094027" cy="1143000"/>
          </a:xfrm>
        </p:spPr>
        <p:txBody>
          <a:bodyPr/>
          <a:lstStyle/>
          <a:p>
            <a:r>
              <a:rPr lang="en-US" dirty="0" smtClean="0"/>
              <a:t>Adjusted transplant rates, by age, gender, race, &amp; primary diagnosis: deceased donors</a:t>
            </a:r>
            <a:br>
              <a:rPr lang="en-US" dirty="0" smtClean="0"/>
            </a:br>
            <a:r>
              <a:rPr lang="en-US" sz="1600" dirty="0" smtClean="0"/>
              <a:t>Figure 7.13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age/gender/race/ethnicity/primary diagnosis (rates by one factor adjusted for remaining four).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2 ch07 fig 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4" y="2057400"/>
            <a:ext cx="7516813" cy="29105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donor transplants, by age, </a:t>
            </a:r>
            <a:br>
              <a:rPr lang="en-US" dirty="0" smtClean="0"/>
            </a:br>
            <a:r>
              <a:rPr lang="en-US" dirty="0" smtClean="0"/>
              <a:t>gender, race, &amp; primary diagnosis</a:t>
            </a:r>
            <a:br>
              <a:rPr lang="en-US" dirty="0" smtClean="0"/>
            </a:br>
            <a:r>
              <a:rPr lang="en-US" sz="1600" dirty="0" smtClean="0"/>
              <a:t>Figure 7.14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Includes kidney-alone &amp; kidney-pancreas transplants.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2 figure PNGs\vol2 ch07 pngs\2 ch07 fig 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55988" cy="2924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094027" cy="1143000"/>
          </a:xfrm>
        </p:spPr>
        <p:txBody>
          <a:bodyPr/>
          <a:lstStyle/>
          <a:p>
            <a:r>
              <a:rPr lang="en-US" dirty="0" smtClean="0"/>
              <a:t>Adjusted transplant rates, by age, gender, race, &amp; primary diagnosis: living donors</a:t>
            </a:r>
            <a:br>
              <a:rPr lang="en-US" dirty="0" smtClean="0"/>
            </a:br>
            <a:r>
              <a:rPr lang="en-US" sz="1600" dirty="0" smtClean="0"/>
              <a:t>Figure 7.15 (Volume 2)</a:t>
            </a:r>
            <a:endParaRPr lang="en-US" dirty="0"/>
          </a:p>
        </p:txBody>
      </p:sp>
      <p:pic>
        <p:nvPicPr>
          <p:cNvPr id="15362" name="Picture 2" descr="\\LUKE\ADR Prepress\2012 atlas\12 figure PNGs\12 vol2 figure PNGs\vol2 ch07 pngs\2 ch07 fig 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555993" cy="2924798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age/gender/race/ethnicity/primary diagnosis (rates by one factor adjusted for remaining four).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transplant rates (per 100 dialysis patient years) by state of patient residence &amp; donor type, 2010: deceased donor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128953"/>
            <a:ext cx="1607791" cy="8178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primary diagnosis; ref: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2 figure PNGs\vol2 ch07 pngs\v2 ch7 fig 16 map dd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27213"/>
            <a:ext cx="8046337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transplant rates (per 100 dialysis patient years) by state of patient residence &amp; donor type, 2010: living donor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7.16 (cont.; 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212013" y="5128953"/>
            <a:ext cx="1607791" cy="8178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primary diagnosis; ref: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2 figure PNGs\vol2 ch07 pngs\v2 ch7 fig 16 map 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4" y="1827213"/>
            <a:ext cx="8046337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 deceased donor transplants</a:t>
            </a:r>
            <a:br>
              <a:rPr lang="en-US" dirty="0" smtClean="0"/>
            </a:br>
            <a:r>
              <a:rPr lang="en-US" sz="1600" dirty="0" smtClean="0"/>
              <a:t>Figure 7.17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66808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receiving a first-time, kidney-only transplant;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7 pngs\2 ch07 fig 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23735" cy="3035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Trends in transplantation: unadjusted rates, wait list, &amp; total &amp; functioning transplants, patients age 20 &amp; older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50279" y="4255806"/>
            <a:ext cx="1640793" cy="1908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Unadjusted incident &amp; transplant rates: limited to ESRD patients age 20 &amp; older, thus yielding a computed incident rate higher than the overall rate presented elsewhere in the ADR. Wait list counts: patients age 20 &amp; older listed for a kidney or kidney-pancreas transplant on December 31 of each year. Wait time: patients age 20 &amp; older entering wait list in the given year. Transplant counts: patients age 20 &amp; older as known to the USRDS.</a:t>
            </a:r>
          </a:p>
        </p:txBody>
      </p:sp>
      <p:pic>
        <p:nvPicPr>
          <p:cNvPr id="1026" name="Picture 2" descr="\\LUKE\ADR Prepress\2012 atlas\12 figure PNGs\12 vol2 figure PNGs\vol2 ch07 pngs\2 ch07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1494" y="1827213"/>
            <a:ext cx="4726453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 living donor transplants</a:t>
            </a:r>
            <a:br>
              <a:rPr lang="en-US" dirty="0" smtClean="0"/>
            </a:br>
            <a:r>
              <a:rPr lang="en-US" sz="1600" dirty="0" smtClean="0"/>
              <a:t>Figure 7.18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66808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receiving a first-time, kidney-only transplant;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2 figure PNGs\vol2 ch07 pngs\2 ch07 fig 1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23735" cy="3035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rejection within </a:t>
            </a:r>
            <a:br>
              <a:rPr lang="en-US" dirty="0" smtClean="0"/>
            </a:br>
            <a:r>
              <a:rPr lang="en-US" dirty="0" smtClean="0"/>
              <a:t>the first year post-transplant</a:t>
            </a:r>
            <a:br>
              <a:rPr lang="en-US" dirty="0" smtClean="0"/>
            </a:br>
            <a:r>
              <a:rPr lang="en-US" sz="1600" dirty="0" smtClean="0"/>
              <a:t>Figure 7.19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114425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with a functioning graft at discharge.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2 atlas\12 figure PNGs\12 vol2 figure PNGs\vol2 ch07 pngs\2 ch07 fig 1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748" y="1827213"/>
            <a:ext cx="4796503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Transplants with delayed graft </a:t>
            </a:r>
            <a:br>
              <a:rPr lang="en-US" dirty="0" smtClean="0"/>
            </a:br>
            <a:r>
              <a:rPr lang="en-US" dirty="0" smtClean="0"/>
              <a:t>function (DGF), by donor type</a:t>
            </a:r>
            <a:br>
              <a:rPr lang="en-US" dirty="0" smtClean="0"/>
            </a:br>
            <a:r>
              <a:rPr lang="en-US" sz="1600" dirty="0" smtClean="0"/>
              <a:t>Figure 7.20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483100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with functioning graft at discharge.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\\LUKE\ADR Prepress\2012 atlas\12 figure PNGs\12 vol2 figure PNGs\vol2 ch07 pngs\2 ch07 fig 2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124" y="2057400"/>
            <a:ext cx="466375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Hospitalization rates in the first </a:t>
            </a:r>
            <a:br>
              <a:rPr lang="en-US" dirty="0" smtClean="0"/>
            </a:br>
            <a:r>
              <a:rPr lang="en-US" dirty="0" smtClean="0"/>
              <a:t>&amp; second years post-transplant, 2008</a:t>
            </a:r>
            <a:br>
              <a:rPr lang="en-US" dirty="0" smtClean="0"/>
            </a:br>
            <a:r>
              <a:rPr lang="en-US" sz="1600" dirty="0" smtClean="0"/>
              <a:t>Figure 7.21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599478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transplanted in 2008; ref: transplant patients, 2005.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2530" name="Picture 2" descr="\\LUKE\ADR Prepress\2012 atlas\12 figure PNGs\12 vol2 figure PNGs\vol2 ch07 pngs\2 ch07 fig 2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462" y="2057400"/>
            <a:ext cx="452907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Primary diagnoses of cardiac </a:t>
            </a:r>
            <a:br>
              <a:rPr lang="en-US" sz="2400" dirty="0" smtClean="0"/>
            </a:br>
            <a:r>
              <a:rPr lang="en-US" sz="2400" dirty="0" smtClean="0"/>
              <a:t>&amp; infectious hospitalizations in the </a:t>
            </a:r>
            <a:br>
              <a:rPr lang="en-US" sz="2400" dirty="0" smtClean="0"/>
            </a:br>
            <a:r>
              <a:rPr lang="en-US" sz="2400" dirty="0" smtClean="0"/>
              <a:t>first &amp; second years post-transplant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7.22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83471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with Medicare primary coverage, transplanted in 2006–2008.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\\LUKE\ADR Prepress\2012 atlas\12 figure PNGs\12 vol2 figure PNGs\vol2 ch07 pngs\2 ch07 fig 22-01.png"/>
          <p:cNvPicPr>
            <a:picLocks noChangeAspect="1" noChangeArrowheads="1"/>
          </p:cNvPicPr>
          <p:nvPr/>
        </p:nvPicPr>
        <p:blipFill>
          <a:blip r:embed="rId2" cstate="print"/>
          <a:srcRect l="17931"/>
          <a:stretch>
            <a:fillRect/>
          </a:stretch>
        </p:blipFill>
        <p:spPr bwMode="auto">
          <a:xfrm>
            <a:off x="809625" y="2057400"/>
            <a:ext cx="7485005" cy="3146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incidence of post-transplant </a:t>
            </a:r>
            <a:r>
              <a:rPr lang="en-US" dirty="0" err="1" smtClean="0"/>
              <a:t>lymphoproliferative</a:t>
            </a:r>
            <a:r>
              <a:rPr lang="en-US" dirty="0" smtClean="0"/>
              <a:t> disorder (PTLD)</a:t>
            </a:r>
            <a:br>
              <a:rPr lang="en-US" dirty="0" smtClean="0"/>
            </a:br>
            <a:r>
              <a:rPr lang="en-US" sz="1600" dirty="0" smtClean="0"/>
              <a:t>Figure 7.23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937761"/>
            <a:ext cx="1641042" cy="10090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receiving a first-time, kidney-only transplant, 2003–2007 combined.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\\LUKE\ADR Prepress\2012 atlas\12 figure PNGs\12 vol2 figure PNGs\vol2 ch07 pngs\2 ch07 fig 2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303" y="2057400"/>
            <a:ext cx="460539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incidence of </a:t>
            </a:r>
            <a:br>
              <a:rPr lang="en-US" dirty="0" smtClean="0"/>
            </a:br>
            <a:r>
              <a:rPr lang="en-US" dirty="0" smtClean="0"/>
              <a:t>post-transplant diabetes</a:t>
            </a:r>
            <a:br>
              <a:rPr lang="en-US" dirty="0" smtClean="0"/>
            </a:br>
            <a:r>
              <a:rPr lang="en-US" sz="1600" dirty="0" smtClean="0"/>
              <a:t>Figure 7.24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607791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receiving a first-time, kidney-only transplant, 2003–2007 combined.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5602" name="Picture 2" descr="\\LUKE\ADR Prepress\2012 atlas\12 figure PNGs\12 vol2 figure PNGs\vol2 ch07 pngs\2 ch07 fig 2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303" y="2057400"/>
            <a:ext cx="460539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rate of outcomes after transplant</a:t>
            </a:r>
            <a:br>
              <a:rPr lang="en-US" dirty="0" smtClean="0"/>
            </a:br>
            <a:r>
              <a:rPr lang="en-US" sz="1600" dirty="0" smtClean="0"/>
              <a:t>Figure 7.25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946073"/>
            <a:ext cx="1591165" cy="10007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at transplant;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2009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5" name="Picture 3" descr="\\LUKE\ADR Prepress\2012 atlas\12 figure PNGs\12 vol2 figure PNGs\vol2 ch07 pngs\2 ch07 fig 2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093" y="2057400"/>
            <a:ext cx="4443813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death with function, 2006–2010</a:t>
            </a:r>
            <a:br>
              <a:rPr lang="en-US" dirty="0" smtClean="0"/>
            </a:br>
            <a:r>
              <a:rPr lang="en-US" sz="1600" dirty="0" smtClean="0"/>
              <a:t>Figure 7.26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54138"/>
            <a:ext cx="1566227" cy="8926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2006–2010, who died with functioning graft.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7650" name="Picture 2" descr="\\LUKE\ADR Prepress\2012 atlas\12 figure PNGs\12 vol2 figure PNGs\vol2 ch07 pngs\2 ch07 fig 2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997" y="2057400"/>
            <a:ext cx="463200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Immunosuppression use</a:t>
            </a:r>
            <a:br>
              <a:rPr lang="en-US" dirty="0" smtClean="0"/>
            </a:br>
            <a:r>
              <a:rPr lang="en-US" sz="1600" dirty="0" smtClean="0"/>
              <a:t>Figure 7.27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745140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receiving a first-time, kidney-only transplant. </a:t>
            </a:r>
            <a:r>
              <a:rPr lang="en-US" sz="1200" b="1" dirty="0" err="1" smtClean="0">
                <a:solidFill>
                  <a:schemeClr val="tx2"/>
                </a:solidFill>
              </a:rPr>
              <a:t>CsA</a:t>
            </a:r>
            <a:r>
              <a:rPr lang="en-US" sz="1200" b="1" dirty="0" smtClean="0">
                <a:solidFill>
                  <a:schemeClr val="tx2"/>
                </a:solidFill>
              </a:rPr>
              <a:t>: cyclosporine A; </a:t>
            </a:r>
            <a:r>
              <a:rPr lang="en-US" sz="1200" b="1" dirty="0" err="1" smtClean="0">
                <a:solidFill>
                  <a:schemeClr val="tx2"/>
                </a:solidFill>
              </a:rPr>
              <a:t>CsM</a:t>
            </a:r>
            <a:r>
              <a:rPr lang="en-US" sz="1200" b="1" dirty="0" smtClean="0">
                <a:solidFill>
                  <a:schemeClr val="tx2"/>
                </a:solidFill>
              </a:rPr>
              <a:t>: cyclosporine </a:t>
            </a:r>
            <a:r>
              <a:rPr lang="en-US" sz="1200" b="1" dirty="0" err="1" smtClean="0">
                <a:solidFill>
                  <a:schemeClr val="tx2"/>
                </a:solidFill>
              </a:rPr>
              <a:t>microemulsion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8674" name="Picture 2" descr="\\LUKE\ADR Prepress\2012 atlas\12 figure PNGs\12 vol2 figure PNGs\vol2 ch07 pngs\2 ch07 fig 2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057399"/>
            <a:ext cx="8253348" cy="2061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Patients wait-listed or receiving a </a:t>
            </a:r>
            <a:br>
              <a:rPr lang="en-US" sz="2400" dirty="0" smtClean="0"/>
            </a:br>
            <a:r>
              <a:rPr lang="en-US" sz="2400" dirty="0" smtClean="0"/>
              <a:t>deceased donor transplant within </a:t>
            </a:r>
            <a:br>
              <a:rPr lang="en-US" sz="2400" dirty="0" smtClean="0"/>
            </a:br>
            <a:r>
              <a:rPr lang="en-US" sz="2400" dirty="0" smtClean="0"/>
              <a:t>one year of initiation, by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07135" y="4580313"/>
            <a:ext cx="1637762" cy="1366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younger than 70.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2 figure PNGs\vol2 ch07 pngs\2 ch07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693" y="2057400"/>
            <a:ext cx="471187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care &amp; screening in the </a:t>
            </a:r>
            <a:br>
              <a:rPr lang="en-US" dirty="0" smtClean="0"/>
            </a:br>
            <a:r>
              <a:rPr lang="en-US" dirty="0" smtClean="0"/>
              <a:t>first 12 months post-transplant, by age</a:t>
            </a:r>
            <a:br>
              <a:rPr lang="en-US" dirty="0" smtClean="0"/>
            </a:br>
            <a:r>
              <a:rPr lang="en-US" sz="1600" dirty="0" smtClean="0"/>
              <a:t>Figure 7.28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older, with Medicare primary payor coverage, receiving a first-time, kidney-only transplant.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9698" name="Picture 2" descr="\\LUKE\ADR Prepress\2012 atlas\12 figure PNGs\12 vol2 figure PNGs\vol2 ch07 pngs\2 ch07 fig 2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464221" cy="2882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kidney transplant recipients</a:t>
            </a:r>
            <a:br>
              <a:rPr lang="en-US" dirty="0" smtClean="0"/>
            </a:br>
            <a:r>
              <a:rPr lang="en-US" sz="1600" dirty="0" smtClean="0"/>
              <a:t>Figure 7.29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781925" cy="453381"/>
          </a:xfrm>
        </p:spPr>
        <p:txBody>
          <a:bodyPr/>
          <a:lstStyle/>
          <a:p>
            <a:pPr marL="0" indent="0"/>
            <a:r>
              <a:rPr lang="en-US" dirty="0"/>
              <a:t>Point prevalent Medicare-enrolled transplant recipients alive on January 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22" name="Picture 2" descr="\\LUKE\ADR Prepress\2012 atlas\12 figure PNGs\12 vol2 figure PNGs\vol2 ch07 pngs\2 ch07 fig 2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84" y="2057400"/>
            <a:ext cx="6317231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kidney transplant recipients, by age </a:t>
            </a:r>
            <a:br>
              <a:rPr lang="en-US" dirty="0" smtClean="0"/>
            </a:br>
            <a:r>
              <a:rPr lang="en-US" dirty="0" smtClean="0"/>
              <a:t>&amp; years post-transplant (age 65 &amp; older)</a:t>
            </a:r>
            <a:br>
              <a:rPr lang="en-US" dirty="0" smtClean="0"/>
            </a:br>
            <a:r>
              <a:rPr lang="en-US" sz="1600" dirty="0" smtClean="0"/>
              <a:t>Figure 7.30 (Volume 2)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781925" cy="453381"/>
          </a:xfrm>
        </p:spPr>
        <p:txBody>
          <a:bodyPr/>
          <a:lstStyle/>
          <a:p>
            <a:pPr marL="0" indent="0"/>
            <a:r>
              <a:rPr lang="en-US" dirty="0"/>
              <a:t>Point prevalent Medicare-enrolled transplant recipients alive on January </a:t>
            </a:r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31746" name="Picture 2" descr="\\LUKE\ADR Prepress\2012 atlas\12 figure PNGs\12 vol2 figure PNGs\vol2 ch07 pngs\2 ch07 fig 3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87" y="2057400"/>
            <a:ext cx="6317226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 recipients enrolled in Part D</a:t>
            </a:r>
            <a:br>
              <a:rPr lang="en-US" dirty="0" smtClean="0"/>
            </a:br>
            <a:r>
              <a:rPr lang="en-US" sz="1600" dirty="0" smtClean="0"/>
              <a:t>Figure 7.31 (Volume 2)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781925" cy="453381"/>
          </a:xfrm>
        </p:spPr>
        <p:txBody>
          <a:bodyPr/>
          <a:lstStyle/>
          <a:p>
            <a:pPr marL="0" indent="0"/>
            <a:r>
              <a:rPr lang="en-US" dirty="0" smtClean="0"/>
              <a:t>Medicare-enrolled </a:t>
            </a:r>
            <a:r>
              <a:rPr lang="en-US" dirty="0"/>
              <a:t>transplant recipients. </a:t>
            </a:r>
          </a:p>
        </p:txBody>
      </p:sp>
      <p:pic>
        <p:nvPicPr>
          <p:cNvPr id="32770" name="Picture 2" descr="\\LUKE\ADR Prepress\2012 atlas\12 figure PNGs\12 vol2 figure PNGs\vol2 ch07 pngs\2 ch07 fig 3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84" y="2057400"/>
            <a:ext cx="6317231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Part B &amp; Part D medication </a:t>
            </a:r>
            <a:br>
              <a:rPr lang="en-US" dirty="0" smtClean="0"/>
            </a:br>
            <a:r>
              <a:rPr lang="en-US" dirty="0" smtClean="0"/>
              <a:t>costs in kidney transplant recipients</a:t>
            </a:r>
            <a:br>
              <a:rPr lang="en-US" dirty="0" smtClean="0"/>
            </a:br>
            <a:r>
              <a:rPr lang="en-US" sz="1600" dirty="0" smtClean="0"/>
              <a:t>Figure 7.32 (Volume 2)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781925" cy="453381"/>
          </a:xfrm>
        </p:spPr>
        <p:txBody>
          <a:bodyPr/>
          <a:lstStyle/>
          <a:p>
            <a:pPr marL="0" indent="0"/>
            <a:r>
              <a:rPr lang="en-US" dirty="0" smtClean="0"/>
              <a:t>Period </a:t>
            </a:r>
            <a:r>
              <a:rPr lang="en-US" dirty="0"/>
              <a:t>prevalent transplant patients; includes all Part B &amp; Part D costs for injectable and immunosuppressive drugs for calendar years 2006–2010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3794" name="Picture 2" descr="\\LUKE\ADR Prepress\2012 atlas\12 figure PNGs\12 vol2 figure PNGs\vol2 ch07 pngs\2 ch07 fig 3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84" y="2057400"/>
            <a:ext cx="6317231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390717" cy="1332220"/>
          </a:xfrm>
        </p:spPr>
        <p:txBody>
          <a:bodyPr/>
          <a:lstStyle/>
          <a:p>
            <a:r>
              <a:rPr lang="en-US" dirty="0" smtClean="0"/>
              <a:t>Cardiovascular medication use in the first six months post-transplant, 2008-2010 (Part D data)</a:t>
            </a:r>
            <a:br>
              <a:rPr lang="en-US" dirty="0" smtClean="0"/>
            </a:br>
            <a:r>
              <a:rPr lang="en-US" sz="1600" dirty="0" smtClean="0"/>
              <a:t>Figure 7.33 (Volume 2)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516813" cy="453381"/>
          </a:xfrm>
        </p:spPr>
        <p:txBody>
          <a:bodyPr/>
          <a:lstStyle/>
          <a:p>
            <a:pPr marL="0" indent="0"/>
            <a:r>
              <a:rPr lang="en-US" dirty="0" smtClean="0"/>
              <a:t>Patients </a:t>
            </a:r>
            <a:r>
              <a:rPr lang="en-US" dirty="0"/>
              <a:t>age 18 &amp; older receiving a first-time, kidney-only transplant between January 1, 2008 &amp; June 30, 2010, who remain alive with function, </a:t>
            </a:r>
            <a:r>
              <a:rPr lang="en-US" dirty="0" smtClean="0"/>
              <a:t>&amp; who </a:t>
            </a:r>
            <a:r>
              <a:rPr lang="en-US" dirty="0"/>
              <a:t>have Medicare Part D coverage for </a:t>
            </a:r>
            <a:r>
              <a:rPr lang="en-US" dirty="0" smtClean="0"/>
              <a:t>six </a:t>
            </a:r>
            <a:r>
              <a:rPr lang="en-US" dirty="0"/>
              <a:t>months post-transplant.</a:t>
            </a:r>
          </a:p>
        </p:txBody>
      </p:sp>
      <p:pic>
        <p:nvPicPr>
          <p:cNvPr id="34818" name="Picture 2" descr="\\LUKE\ADR Prepress\2012 atlas\12 figure PNGs\12 vol2 figure PNGs\vol2 ch07 pngs\2 ch07 fig 3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469" y="2057400"/>
            <a:ext cx="6487061" cy="327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357466" cy="1332220"/>
          </a:xfrm>
        </p:spPr>
        <p:txBody>
          <a:bodyPr/>
          <a:lstStyle/>
          <a:p>
            <a:r>
              <a:rPr lang="en-US" dirty="0" smtClean="0"/>
              <a:t>Medications for lipid control in the first 6 months post-transplant, 2008–2010 (Part D data)</a:t>
            </a:r>
            <a:br>
              <a:rPr lang="en-US" dirty="0" smtClean="0"/>
            </a:br>
            <a:r>
              <a:rPr lang="en-US" sz="1600" dirty="0" smtClean="0"/>
              <a:t>Figure 7.34 (Volume 2)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516813" cy="453381"/>
          </a:xfrm>
        </p:spPr>
        <p:txBody>
          <a:bodyPr/>
          <a:lstStyle/>
          <a:p>
            <a:pPr marL="0" indent="0"/>
            <a:r>
              <a:rPr lang="en-US" dirty="0" smtClean="0"/>
              <a:t>Patients </a:t>
            </a:r>
            <a:r>
              <a:rPr lang="en-US" dirty="0"/>
              <a:t>age 18 &amp; older receiving a first-time, kidney-only transplant between January 1, 2008 &amp; June 30, 2010, who remain alive with function, </a:t>
            </a:r>
            <a:r>
              <a:rPr lang="en-US" dirty="0" smtClean="0"/>
              <a:t>&amp; who </a:t>
            </a:r>
            <a:r>
              <a:rPr lang="en-US" dirty="0"/>
              <a:t>have Medicare Part D coverage for </a:t>
            </a:r>
            <a:r>
              <a:rPr lang="en-US" dirty="0" smtClean="0"/>
              <a:t>six </a:t>
            </a:r>
            <a:r>
              <a:rPr lang="en-US" dirty="0"/>
              <a:t>months post-transplant.</a:t>
            </a:r>
          </a:p>
        </p:txBody>
      </p:sp>
      <p:pic>
        <p:nvPicPr>
          <p:cNvPr id="35842" name="Picture 2" descr="\\LUKE\ADR Prepress\2012 atlas\12 figure PNGs\12 vol2 figure PNGs\vol2 ch07 pngs\2 ch07 fig 3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952" y="2057400"/>
            <a:ext cx="4402096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399030" cy="1332220"/>
          </a:xfrm>
        </p:spPr>
        <p:txBody>
          <a:bodyPr/>
          <a:lstStyle/>
          <a:p>
            <a:r>
              <a:rPr lang="en-US" dirty="0" smtClean="0"/>
              <a:t>Medications for diabetes control in the first 6 months post-transplant, 2008–2010 (Part D data)</a:t>
            </a:r>
            <a:br>
              <a:rPr lang="en-US" dirty="0" smtClean="0"/>
            </a:br>
            <a:r>
              <a:rPr lang="en-US" sz="1600" smtClean="0"/>
              <a:t>Figure 7.35 </a:t>
            </a:r>
            <a:r>
              <a:rPr lang="en-US" sz="1600" dirty="0" smtClean="0"/>
              <a:t>(Volume 2)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516813" cy="453381"/>
          </a:xfrm>
        </p:spPr>
        <p:txBody>
          <a:bodyPr/>
          <a:lstStyle/>
          <a:p>
            <a:pPr marL="0" indent="0"/>
            <a:r>
              <a:rPr lang="en-US" dirty="0" smtClean="0"/>
              <a:t>Patients </a:t>
            </a:r>
            <a:r>
              <a:rPr lang="en-US" dirty="0"/>
              <a:t>age 18 &amp; older receiving a first-time, kidney-only transplant between January 1, 2008 &amp; June 30, 2010, who remain alive with function, </a:t>
            </a:r>
            <a:r>
              <a:rPr lang="en-US" dirty="0" smtClean="0"/>
              <a:t>&amp; who </a:t>
            </a:r>
            <a:r>
              <a:rPr lang="en-US" dirty="0"/>
              <a:t>have Medicare Part D coverage for </a:t>
            </a:r>
            <a:r>
              <a:rPr lang="en-US" dirty="0" smtClean="0"/>
              <a:t>six </a:t>
            </a:r>
            <a:r>
              <a:rPr lang="en-US" dirty="0"/>
              <a:t>months post-transplant.</a:t>
            </a:r>
          </a:p>
        </p:txBody>
      </p:sp>
      <p:pic>
        <p:nvPicPr>
          <p:cNvPr id="36866" name="Picture 2" descr="\\LUKE\ADR Prepress\2012 atlas\12 figure PNGs\12 vol2 figure PNGs\vol2 ch07 pngs\2 ch07 fig 3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245" y="2057400"/>
            <a:ext cx="6141509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medications used by </a:t>
            </a:r>
            <a:br>
              <a:rPr lang="en-US" dirty="0" smtClean="0"/>
            </a:br>
            <a:r>
              <a:rPr lang="en-US" dirty="0" smtClean="0"/>
              <a:t>Part D-enrolled kidney recipients </a:t>
            </a:r>
            <a:br>
              <a:rPr lang="en-US" dirty="0" smtClean="0"/>
            </a:br>
            <a:r>
              <a:rPr lang="en-US" dirty="0" smtClean="0"/>
              <a:t>transplanted in 2007, by days supply</a:t>
            </a:r>
            <a:br>
              <a:rPr lang="en-US" dirty="0" smtClean="0"/>
            </a:br>
            <a:r>
              <a:rPr lang="en-US" sz="1600" dirty="0" smtClean="0"/>
              <a:t>Table 7.a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781925" cy="453381"/>
          </a:xfrm>
        </p:spPr>
        <p:txBody>
          <a:bodyPr/>
          <a:lstStyle/>
          <a:p>
            <a:pPr marL="0" indent="0"/>
            <a:r>
              <a:rPr lang="en-US" dirty="0"/>
              <a:t>Patients enrolled in Medicare Part D &amp; transplanted in 2007. Costs are estimated Medicare payment, defined as the sum of plan covered payment amount &amp; low income subsidy amount. “Year 1” is the period from transplant to one year later. Years 2 &amp; 3 are similarly defined.</a:t>
            </a:r>
          </a:p>
        </p:txBody>
      </p:sp>
      <p:pic>
        <p:nvPicPr>
          <p:cNvPr id="37890" name="Picture 2" descr="\\LUKE\ADR Prepress\2012 atlas\12 figure PNGs\12 vol2 figure PNGs\vol2 ch07 pngs\2 ch07 table 7a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057400"/>
            <a:ext cx="7851511" cy="2728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medications used by Part D-enrolled kidney recipients transplanted in 2007, </a:t>
            </a:r>
            <a:br>
              <a:rPr lang="en-US" dirty="0" smtClean="0"/>
            </a:br>
            <a:r>
              <a:rPr lang="en-US" dirty="0" smtClean="0"/>
              <a:t>by days supply &amp; cost</a:t>
            </a:r>
            <a:br>
              <a:rPr lang="en-US" dirty="0" smtClean="0"/>
            </a:br>
            <a:r>
              <a:rPr lang="en-US" sz="1600" dirty="0" smtClean="0"/>
              <a:t>Table 7.b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7781925" cy="453381"/>
          </a:xfrm>
        </p:spPr>
        <p:txBody>
          <a:bodyPr/>
          <a:lstStyle/>
          <a:p>
            <a:pPr marL="0" indent="0"/>
            <a:r>
              <a:rPr lang="en-US" dirty="0"/>
              <a:t>Patients enrolled in Medicare Part D &amp; transplanted in 2007. Costs are estimated Medicare payment, defined as the sum of plan covered payment amount &amp; low income subsidy amount. “Year 1” is the period from transplant to one year later. Years 2 &amp; 3 are similarly defined.</a:t>
            </a:r>
          </a:p>
        </p:txBody>
      </p:sp>
      <p:pic>
        <p:nvPicPr>
          <p:cNvPr id="38914" name="Picture 2" descr="\\LUKE\ADR Prepress\2012 atlas\12 figure PNGs\12 vol2 figure PNGs\vol2 ch07 pngs\2 ch07 table 7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4" y="2057400"/>
            <a:ext cx="7852219" cy="2582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list counts &amp; multiple listings</a:t>
            </a:r>
            <a:br>
              <a:rPr lang="en-US" dirty="0" smtClean="0"/>
            </a:br>
            <a:r>
              <a:rPr lang="en-US" sz="1600" dirty="0" smtClean="0"/>
              <a:t>Figure 7.3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796444"/>
            <a:ext cx="1591165" cy="1150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listed for a kidney or kidney-pancreas transplant on December 31 of each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2 figure PNGs\vol2 ch07 pngs\2 ch07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499" y="2057400"/>
            <a:ext cx="486500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for wait-listed adult patients </a:t>
            </a:r>
            <a:br>
              <a:rPr lang="en-US" dirty="0" smtClean="0"/>
            </a:br>
            <a:r>
              <a:rPr lang="en-US" dirty="0" smtClean="0"/>
              <a:t>within three years of listing, by blood type</a:t>
            </a:r>
            <a:br>
              <a:rPr lang="en-US" dirty="0" smtClean="0"/>
            </a:br>
            <a:r>
              <a:rPr lang="en-US" sz="1600" dirty="0" smtClean="0"/>
              <a:t>Figure 7.4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ate 18 &amp; older listed for a first-time kidney or kidney-pancreas transplant.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2 figure PNGs\vol2 ch07 pngs\2 ch07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515313" cy="302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Outcomes for first-time wait-listed </a:t>
            </a:r>
            <a:br>
              <a:rPr lang="en-US" sz="2400" dirty="0" smtClean="0"/>
            </a:br>
            <a:r>
              <a:rPr lang="en-US" sz="2400" dirty="0" smtClean="0"/>
              <a:t>patients three years after listing in 2007, </a:t>
            </a:r>
            <a:br>
              <a:rPr lang="en-US" sz="2400" dirty="0" smtClean="0"/>
            </a:br>
            <a:r>
              <a:rPr lang="en-US" sz="2400" dirty="0" smtClean="0"/>
              <a:t>by age, race, &amp; PRA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83900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listed for a first-time, kidney-only transplant in 2006; transplanted patients may have subsequent outcomes in the three-year follow-up period.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7 pngs\2 ch07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5234"/>
            <a:ext cx="7516813" cy="2629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Unadjusted median wait times (years) </a:t>
            </a:r>
            <a:br>
              <a:rPr lang="en-US" sz="2400" dirty="0" smtClean="0"/>
            </a:br>
            <a:r>
              <a:rPr lang="en-US" sz="2400" dirty="0" smtClean="0"/>
              <a:t>for adults transplanted in 2010, by state </a:t>
            </a:r>
            <a:br>
              <a:rPr lang="en-US" sz="2400" dirty="0" smtClean="0"/>
            </a:br>
            <a:r>
              <a:rPr lang="en-US" sz="2400" dirty="0" smtClean="0"/>
              <a:t>of transplant 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37513"/>
            <a:ext cx="1541289" cy="9092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receiving a first-time, deceased-donor, kidney-only transplant in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2 figure PNGs\vol2 ch07 pngs\v2 ch7 fig 6 ma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27213"/>
            <a:ext cx="7731791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mortality rates </a:t>
            </a:r>
            <a:br>
              <a:rPr lang="en-US" sz="2400" dirty="0" smtClean="0"/>
            </a:br>
            <a:r>
              <a:rPr lang="en-US" sz="2400" dirty="0" smtClean="0"/>
              <a:t>(per 100 person years of waiting) </a:t>
            </a:r>
            <a:br>
              <a:rPr lang="en-US" sz="2400" dirty="0" smtClean="0"/>
            </a:br>
            <a:r>
              <a:rPr lang="en-US" sz="2400" dirty="0" smtClean="0"/>
              <a:t>for wait-listed patients, by state,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29200"/>
            <a:ext cx="1524663" cy="9175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Pts age 18 &amp; older, listed for a kidney or kidney-pancreas transplant as of January 1,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2 figure PNGs\vol2 ch07 pngs\v2 ch7 fig 7 ma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27213"/>
            <a:ext cx="7731790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of dying </a:t>
            </a:r>
            <a:br>
              <a:rPr lang="en-US" dirty="0" smtClean="0"/>
            </a:br>
            <a:r>
              <a:rPr lang="en-US" dirty="0" smtClean="0"/>
              <a:t>while awaiting transplant</a:t>
            </a:r>
            <a:br>
              <a:rPr lang="en-US" dirty="0" smtClean="0"/>
            </a:br>
            <a:r>
              <a:rPr lang="en-US" sz="1600" dirty="0" smtClean="0"/>
              <a:t>Figure 7.8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572000"/>
            <a:ext cx="1607247" cy="1374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older, listed for a first-time kidney or kidney-pancreas transplant.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2 figure PNGs\vol2 ch07 pngs\2 ch07 fig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431" y="2057400"/>
            <a:ext cx="4603138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10294</TotalTime>
  <Words>1153</Words>
  <Application>Microsoft Office PowerPoint</Application>
  <PresentationFormat>On-screen Show (4:3)</PresentationFormat>
  <Paragraphs>80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usrds 12</vt:lpstr>
      <vt:lpstr>Slide 1</vt:lpstr>
      <vt:lpstr>Trends in transplantation: unadjusted rates, wait list, &amp; total &amp; functioning transplants, patients age 20 &amp; older Figure 7.1 (Volume 2)</vt:lpstr>
      <vt:lpstr>Patients wait-listed or receiving a  deceased donor transplant within  one year of initiation, by age Figure 7.2 (Volume 2)</vt:lpstr>
      <vt:lpstr>Wait list counts &amp; multiple listings Figure 7.3 (Volume 2)</vt:lpstr>
      <vt:lpstr>Outcomes for wait-listed adult patients  within three years of listing, by blood type Figure 7.4 (Volume 2)</vt:lpstr>
      <vt:lpstr>Outcomes for first-time wait-listed  patients three years after listing in 2007,  by age, race, &amp; PRA Figure 7.5 (Volume 2)</vt:lpstr>
      <vt:lpstr>Unadjusted median wait times (years)  for adults transplanted in 2010, by state  of transplant center Figure 7.6 (Volume 2)</vt:lpstr>
      <vt:lpstr>Adjusted mortality rates  (per 100 person years of waiting)  for wait-listed patients, by state, 2010 Figure 7.7 (Volume 2)</vt:lpstr>
      <vt:lpstr>Likelihood of dying  while awaiting transplant Figure 7.8 (Volume 2)</vt:lpstr>
      <vt:lpstr>Three-year cumulative incidence of transfusion in wait-listed patients, by PRA Figure 7.9 (Volume 2)</vt:lpstr>
      <vt:lpstr>Donation rates, by age, gender, &amp; race Figure 7.10 (Volume 2)</vt:lpstr>
      <vt:lpstr>Deceased donor donations  (per 1,000 deaths), by state, 2009–2010 Figure 7.11 (Volume 2)</vt:lpstr>
      <vt:lpstr>Deceased donor transplants,  by age, gender, race, &amp; primary diagnosis Figure 7.12 (Volume 2)</vt:lpstr>
      <vt:lpstr>Adjusted transplant rates, by age, gender, race, &amp; primary diagnosis: deceased donors Figure 7.13 (Volume 2)</vt:lpstr>
      <vt:lpstr>Living donor transplants, by age,  gender, race, &amp; primary diagnosis Figure 7.14 (Volume 2)</vt:lpstr>
      <vt:lpstr>Adjusted transplant rates, by age, gender, race, &amp; primary diagnosis: living donors Figure 7.15 (Volume 2)</vt:lpstr>
      <vt:lpstr>Adjusted transplant rates (per 100 dialysis patient years) by state of patient residence &amp; donor type, 2010: deceased donor Figure 7.16 (Volume 2)</vt:lpstr>
      <vt:lpstr>Adjusted transplant rates (per 100 dialysis patient years) by state of patient residence &amp; donor type, 2010: living donor Figure 7.16 (cont.; Volume 2)</vt:lpstr>
      <vt:lpstr>Outcomes: deceased donor transplants Figure 7.17 (Volume 2)</vt:lpstr>
      <vt:lpstr>Outcomes: living donor transplants Figure 7.18 (Volume 2)</vt:lpstr>
      <vt:lpstr>Acute rejection within  the first year post-transplant Figure 7.19 (Volume 2)</vt:lpstr>
      <vt:lpstr>Transplants with delayed graft  function (DGF), by donor type Figure 7.20 (Volume 2)</vt:lpstr>
      <vt:lpstr>Hospitalization rates in the first  &amp; second years post-transplant, 2008 Figure 7.21 (Volume 2)</vt:lpstr>
      <vt:lpstr>Primary diagnoses of cardiac  &amp; infectious hospitalizations in the  first &amp; second years post-transplant Figure 7.22 (Volume 2)</vt:lpstr>
      <vt:lpstr>Cumulative incidence of post-transplant lymphoproliferative disorder (PTLD) Figure 7.23 (Volume 2)</vt:lpstr>
      <vt:lpstr>Cumulative incidence of  post-transplant diabetes Figure 7.24 (Volume 2)</vt:lpstr>
      <vt:lpstr>Adjusted rate of outcomes after transplant Figure 7.25 (Volume 2)</vt:lpstr>
      <vt:lpstr>Causes of death with function, 2006–2010 Figure 7.26 (Volume 2)</vt:lpstr>
      <vt:lpstr>Immunosuppression use Figure 7.27 (Volume 2)</vt:lpstr>
      <vt:lpstr>Follow-up care &amp; screening in the  first 12 months post-transplant, by age Figure 7.28 (Volume 2)</vt:lpstr>
      <vt:lpstr>Sources of prescription drug coverage  in kidney transplant recipients Figure 7.29 (Volume 2)</vt:lpstr>
      <vt:lpstr>Sources of prescription drug coverage  in kidney transplant recipients, by age  &amp; years post-transplant (age 65 &amp; older) Figure 7.30 (Volume 2)</vt:lpstr>
      <vt:lpstr>Transplant recipients enrolled in Part D Figure 7.31 (Volume 2)</vt:lpstr>
      <vt:lpstr>Total Part B &amp; Part D medication  costs in kidney transplant recipients Figure 7.32 (Volume 2)</vt:lpstr>
      <vt:lpstr>Cardiovascular medication use in the first six months post-transplant, 2008-2010 (Part D data) Figure 7.33 (Volume 2)</vt:lpstr>
      <vt:lpstr>Medications for lipid control in the first 6 months post-transplant, 2008–2010 (Part D data) Figure 7.34 (Volume 2)</vt:lpstr>
      <vt:lpstr>Medications for diabetes control in the first 6 months post-transplant, 2008–2010 (Part D data) Figure 7.35 (Volume 2)</vt:lpstr>
      <vt:lpstr>Top 15 medications used by  Part D-enrolled kidney recipients  transplanted in 2007, by days supply Table 7.a (Volume 2)</vt:lpstr>
      <vt:lpstr>Top 15 medications used by Part D-enrolled kidney recipients transplanted in 2007,  by days supply &amp; cost Table 7.b (Volume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271</cp:revision>
  <dcterms:created xsi:type="dcterms:W3CDTF">2000-03-17T15:11:00Z</dcterms:created>
  <dcterms:modified xsi:type="dcterms:W3CDTF">2012-11-06T17:07:46Z</dcterms:modified>
</cp:coreProperties>
</file>