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9"/>
  </p:handoutMasterIdLst>
  <p:sldIdLst>
    <p:sldId id="272" r:id="rId2"/>
    <p:sldId id="274" r:id="rId3"/>
    <p:sldId id="288" r:id="rId4"/>
    <p:sldId id="290" r:id="rId5"/>
    <p:sldId id="291" r:id="rId6"/>
    <p:sldId id="292" r:id="rId7"/>
    <p:sldId id="276" r:id="rId8"/>
    <p:sldId id="277" r:id="rId9"/>
    <p:sldId id="278" r:id="rId10"/>
    <p:sldId id="295" r:id="rId11"/>
    <p:sldId id="296" r:id="rId12"/>
    <p:sldId id="279" r:id="rId13"/>
    <p:sldId id="280" r:id="rId14"/>
    <p:sldId id="297" r:id="rId15"/>
    <p:sldId id="298" r:id="rId16"/>
    <p:sldId id="299" r:id="rId17"/>
    <p:sldId id="300" r:id="rId18"/>
    <p:sldId id="285" r:id="rId19"/>
    <p:sldId id="301" r:id="rId20"/>
    <p:sldId id="302" r:id="rId21"/>
    <p:sldId id="289" r:id="rId22"/>
    <p:sldId id="303" r:id="rId23"/>
    <p:sldId id="315" r:id="rId24"/>
    <p:sldId id="316" r:id="rId25"/>
    <p:sldId id="317" r:id="rId26"/>
    <p:sldId id="318" r:id="rId27"/>
    <p:sldId id="319" r:id="rId28"/>
    <p:sldId id="320" r:id="rId29"/>
    <p:sldId id="321" r:id="rId30"/>
    <p:sldId id="322" r:id="rId31"/>
    <p:sldId id="323" r:id="rId32"/>
    <p:sldId id="324" r:id="rId33"/>
    <p:sldId id="326" r:id="rId34"/>
    <p:sldId id="325" r:id="rId35"/>
    <p:sldId id="327" r:id="rId36"/>
    <p:sldId id="328" r:id="rId37"/>
    <p:sldId id="329" r:id="rId38"/>
  </p:sldIdLst>
  <p:sldSz cx="9144000" cy="6858000" type="screen4x3"/>
  <p:notesSz cx="6997700" cy="9283700"/>
  <p:defaultTextStyle>
    <a:defPPr>
      <a:defRPr lang="en-US"/>
    </a:defPPr>
    <a:lvl1pPr algn="l" rtl="0" fontAlgn="base">
      <a:spcBef>
        <a:spcPct val="0"/>
      </a:spcBef>
      <a:spcAft>
        <a:spcPct val="0"/>
      </a:spcAft>
      <a:defRPr sz="600" kern="1200">
        <a:solidFill>
          <a:schemeClr val="tx1"/>
        </a:solidFill>
        <a:latin typeface="Times New Roman" pitchFamily="18" charset="0"/>
        <a:ea typeface="+mn-ea"/>
        <a:cs typeface="+mn-cs"/>
      </a:defRPr>
    </a:lvl1pPr>
    <a:lvl2pPr marL="457200" algn="l" rtl="0" fontAlgn="base">
      <a:spcBef>
        <a:spcPct val="0"/>
      </a:spcBef>
      <a:spcAft>
        <a:spcPct val="0"/>
      </a:spcAft>
      <a:defRPr sz="600" kern="1200">
        <a:solidFill>
          <a:schemeClr val="tx1"/>
        </a:solidFill>
        <a:latin typeface="Times New Roman" pitchFamily="18" charset="0"/>
        <a:ea typeface="+mn-ea"/>
        <a:cs typeface="+mn-cs"/>
      </a:defRPr>
    </a:lvl2pPr>
    <a:lvl3pPr marL="914400" algn="l" rtl="0" fontAlgn="base">
      <a:spcBef>
        <a:spcPct val="0"/>
      </a:spcBef>
      <a:spcAft>
        <a:spcPct val="0"/>
      </a:spcAft>
      <a:defRPr sz="600" kern="1200">
        <a:solidFill>
          <a:schemeClr val="tx1"/>
        </a:solidFill>
        <a:latin typeface="Times New Roman" pitchFamily="18" charset="0"/>
        <a:ea typeface="+mn-ea"/>
        <a:cs typeface="+mn-cs"/>
      </a:defRPr>
    </a:lvl3pPr>
    <a:lvl4pPr marL="1371600" algn="l" rtl="0" fontAlgn="base">
      <a:spcBef>
        <a:spcPct val="0"/>
      </a:spcBef>
      <a:spcAft>
        <a:spcPct val="0"/>
      </a:spcAft>
      <a:defRPr sz="600" kern="1200">
        <a:solidFill>
          <a:schemeClr val="tx1"/>
        </a:solidFill>
        <a:latin typeface="Times New Roman" pitchFamily="18" charset="0"/>
        <a:ea typeface="+mn-ea"/>
        <a:cs typeface="+mn-cs"/>
      </a:defRPr>
    </a:lvl4pPr>
    <a:lvl5pPr marL="1828800" algn="l" rtl="0" fontAlgn="base">
      <a:spcBef>
        <a:spcPct val="0"/>
      </a:spcBef>
      <a:spcAft>
        <a:spcPct val="0"/>
      </a:spcAft>
      <a:defRPr sz="600" kern="1200">
        <a:solidFill>
          <a:schemeClr val="tx1"/>
        </a:solidFill>
        <a:latin typeface="Times New Roman" pitchFamily="18" charset="0"/>
        <a:ea typeface="+mn-ea"/>
        <a:cs typeface="+mn-cs"/>
      </a:defRPr>
    </a:lvl5pPr>
    <a:lvl6pPr marL="2286000" algn="l" defTabSz="914400" rtl="0" eaLnBrk="1" latinLnBrk="0" hangingPunct="1">
      <a:defRPr sz="600" kern="1200">
        <a:solidFill>
          <a:schemeClr val="tx1"/>
        </a:solidFill>
        <a:latin typeface="Times New Roman" pitchFamily="18" charset="0"/>
        <a:ea typeface="+mn-ea"/>
        <a:cs typeface="+mn-cs"/>
      </a:defRPr>
    </a:lvl6pPr>
    <a:lvl7pPr marL="2743200" algn="l" defTabSz="914400" rtl="0" eaLnBrk="1" latinLnBrk="0" hangingPunct="1">
      <a:defRPr sz="600" kern="1200">
        <a:solidFill>
          <a:schemeClr val="tx1"/>
        </a:solidFill>
        <a:latin typeface="Times New Roman" pitchFamily="18" charset="0"/>
        <a:ea typeface="+mn-ea"/>
        <a:cs typeface="+mn-cs"/>
      </a:defRPr>
    </a:lvl7pPr>
    <a:lvl8pPr marL="3200400" algn="l" defTabSz="914400" rtl="0" eaLnBrk="1" latinLnBrk="0" hangingPunct="1">
      <a:defRPr sz="600" kern="1200">
        <a:solidFill>
          <a:schemeClr val="tx1"/>
        </a:solidFill>
        <a:latin typeface="Times New Roman" pitchFamily="18" charset="0"/>
        <a:ea typeface="+mn-ea"/>
        <a:cs typeface="+mn-cs"/>
      </a:defRPr>
    </a:lvl8pPr>
    <a:lvl9pPr marL="3657600" algn="l" defTabSz="914400" rtl="0" eaLnBrk="1" latinLnBrk="0" hangingPunct="1">
      <a:defRPr sz="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D7A"/>
    <a:srgbClr val="7D9CFF"/>
    <a:srgbClr val="6B8EFF"/>
    <a:srgbClr val="2929FF"/>
    <a:srgbClr val="FFFFE1"/>
    <a:srgbClr val="FFEAD5"/>
    <a:srgbClr val="969696"/>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4660"/>
  </p:normalViewPr>
  <p:slideViewPr>
    <p:cSldViewPr snapToGrid="0">
      <p:cViewPr varScale="1">
        <p:scale>
          <a:sx n="111" d="100"/>
          <a:sy n="111" d="100"/>
        </p:scale>
        <p:origin x="-1878" y="-78"/>
      </p:cViewPr>
      <p:guideLst>
        <p:guide orient="horz" pos="1296"/>
        <p:guide orient="horz" pos="3746"/>
        <p:guide orient="horz" pos="2162"/>
        <p:guide orient="horz" pos="1014"/>
        <p:guide orient="horz" pos="1151"/>
        <p:guide pos="2880"/>
        <p:guide pos="510"/>
        <p:guide pos="4782"/>
        <p:guide pos="290"/>
      </p:guideLst>
    </p:cSldViewPr>
  </p:slideViewPr>
  <p:notesTextViewPr>
    <p:cViewPr>
      <p:scale>
        <a:sx n="100" d="100"/>
        <a:sy n="100" d="100"/>
      </p:scale>
      <p:origin x="0" y="0"/>
    </p:cViewPr>
  </p:notesTextViewPr>
  <p:sorterViewPr>
    <p:cViewPr>
      <p:scale>
        <a:sx n="100" d="100"/>
        <a:sy n="100" d="100"/>
      </p:scale>
      <p:origin x="0" y="219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056" tIns="46529" rIns="93056" bIns="46529" numCol="1" anchor="t" anchorCtr="0" compatLnSpc="1">
            <a:prstTxWarp prst="textNoShape">
              <a:avLst/>
            </a:prstTxWarp>
          </a:bodyPr>
          <a:lstStyle>
            <a:lvl1pPr defTabSz="928688">
              <a:defRPr sz="1200"/>
            </a:lvl1pPr>
          </a:lstStyle>
          <a:p>
            <a:pPr>
              <a:defRPr/>
            </a:pPr>
            <a:endParaRPr lang="en-US"/>
          </a:p>
        </p:txBody>
      </p:sp>
      <p:sp>
        <p:nvSpPr>
          <p:cNvPr id="7171" name="Rectangle 3"/>
          <p:cNvSpPr>
            <a:spLocks noGrp="1" noChangeArrowheads="1"/>
          </p:cNvSpPr>
          <p:nvPr>
            <p:ph type="dt" sz="quarter" idx="1"/>
          </p:nvPr>
        </p:nvSpPr>
        <p:spPr bwMode="auto">
          <a:xfrm>
            <a:off x="3963988" y="0"/>
            <a:ext cx="3033712" cy="465138"/>
          </a:xfrm>
          <a:prstGeom prst="rect">
            <a:avLst/>
          </a:prstGeom>
          <a:noFill/>
          <a:ln w="9525">
            <a:noFill/>
            <a:miter lim="800000"/>
            <a:headEnd/>
            <a:tailEnd/>
          </a:ln>
          <a:effectLst/>
        </p:spPr>
        <p:txBody>
          <a:bodyPr vert="horz" wrap="square" lIns="93056" tIns="46529" rIns="93056" bIns="46529" numCol="1" anchor="t" anchorCtr="0" compatLnSpc="1">
            <a:prstTxWarp prst="textNoShape">
              <a:avLst/>
            </a:prstTxWarp>
          </a:bodyPr>
          <a:lstStyle>
            <a:lvl1pPr algn="r" defTabSz="928688">
              <a:defRPr sz="1200"/>
            </a:lvl1pPr>
          </a:lstStyle>
          <a:p>
            <a:pPr>
              <a:defRPr/>
            </a:pPr>
            <a:endParaRPr lang="en-US"/>
          </a:p>
        </p:txBody>
      </p:sp>
      <p:sp>
        <p:nvSpPr>
          <p:cNvPr id="7172" name="Rectangle 4"/>
          <p:cNvSpPr>
            <a:spLocks noGrp="1" noChangeArrowheads="1"/>
          </p:cNvSpPr>
          <p:nvPr>
            <p:ph type="ftr" sz="quarter" idx="2"/>
          </p:nvPr>
        </p:nvSpPr>
        <p:spPr bwMode="auto">
          <a:xfrm>
            <a:off x="0" y="8818563"/>
            <a:ext cx="3033713" cy="465137"/>
          </a:xfrm>
          <a:prstGeom prst="rect">
            <a:avLst/>
          </a:prstGeom>
          <a:noFill/>
          <a:ln w="9525">
            <a:noFill/>
            <a:miter lim="800000"/>
            <a:headEnd/>
            <a:tailEnd/>
          </a:ln>
          <a:effectLst/>
        </p:spPr>
        <p:txBody>
          <a:bodyPr vert="horz" wrap="square" lIns="93056" tIns="46529" rIns="93056" bIns="46529" numCol="1" anchor="b" anchorCtr="0" compatLnSpc="1">
            <a:prstTxWarp prst="textNoShape">
              <a:avLst/>
            </a:prstTxWarp>
          </a:bodyPr>
          <a:lstStyle>
            <a:lvl1pPr defTabSz="928688">
              <a:defRPr sz="1200"/>
            </a:lvl1pPr>
          </a:lstStyle>
          <a:p>
            <a:pPr>
              <a:defRPr/>
            </a:pPr>
            <a:endParaRPr lang="en-US"/>
          </a:p>
        </p:txBody>
      </p:sp>
      <p:sp>
        <p:nvSpPr>
          <p:cNvPr id="7173" name="Rectangle 5"/>
          <p:cNvSpPr>
            <a:spLocks noGrp="1" noChangeArrowheads="1"/>
          </p:cNvSpPr>
          <p:nvPr>
            <p:ph type="sldNum" sz="quarter" idx="3"/>
          </p:nvPr>
        </p:nvSpPr>
        <p:spPr bwMode="auto">
          <a:xfrm>
            <a:off x="3963988" y="8818563"/>
            <a:ext cx="3033712" cy="465137"/>
          </a:xfrm>
          <a:prstGeom prst="rect">
            <a:avLst/>
          </a:prstGeom>
          <a:noFill/>
          <a:ln w="9525">
            <a:noFill/>
            <a:miter lim="800000"/>
            <a:headEnd/>
            <a:tailEnd/>
          </a:ln>
          <a:effectLst/>
        </p:spPr>
        <p:txBody>
          <a:bodyPr vert="horz" wrap="square" lIns="93056" tIns="46529" rIns="93056" bIns="46529" numCol="1" anchor="b" anchorCtr="0" compatLnSpc="1">
            <a:prstTxWarp prst="textNoShape">
              <a:avLst/>
            </a:prstTxWarp>
          </a:bodyPr>
          <a:lstStyle>
            <a:lvl1pPr algn="r" defTabSz="928688">
              <a:defRPr sz="1200"/>
            </a:lvl1pPr>
          </a:lstStyle>
          <a:p>
            <a:pPr>
              <a:defRPr/>
            </a:pPr>
            <a:fld id="{543A418A-9854-4CE2-9DED-F009893356D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3379" y="754603"/>
            <a:ext cx="3728621" cy="2674397"/>
          </a:xfrm>
          <a:prstGeom prst="rect">
            <a:avLst/>
          </a:prstGeom>
        </p:spPr>
        <p:txBody>
          <a:bodyPr anchor="t" anchorCtr="0">
            <a:normAutofit/>
          </a:bodyPr>
          <a:lstStyle>
            <a:lvl1pPr algn="l">
              <a:lnSpc>
                <a:spcPts val="3800"/>
              </a:lnSpc>
              <a:defRPr sz="3200">
                <a:latin typeface="Impact"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753992" y="1619250"/>
            <a:ext cx="3653161" cy="1809750"/>
          </a:xfrm>
          <a:prstGeom prst="rect">
            <a:avLst/>
          </a:prstGeom>
        </p:spPr>
        <p:txBody>
          <a:bodyPr anchor="b" anchorCtr="0">
            <a:normAutofit/>
          </a:bodyPr>
          <a:lstStyle>
            <a:lvl1pPr marL="0" indent="0" algn="r">
              <a:buNone/>
              <a:defRPr sz="16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authors</a:t>
            </a:r>
            <a:endParaRPr lang="en-US" dirty="0"/>
          </a:p>
        </p:txBody>
      </p:sp>
      <p:pic>
        <p:nvPicPr>
          <p:cNvPr id="5" name="Picture 4" descr="title slide bg 12.jpg"/>
          <p:cNvPicPr>
            <a:picLocks noChangeAspect="1"/>
          </p:cNvPicPr>
          <p:nvPr userDrawn="1"/>
        </p:nvPicPr>
        <p:blipFill>
          <a:blip r:embed="rId2" cstate="print"/>
          <a:stretch>
            <a:fillRect/>
          </a:stretch>
        </p:blipFill>
        <p:spPr>
          <a:xfrm>
            <a:off x="0" y="3175"/>
            <a:ext cx="9144000" cy="6858000"/>
          </a:xfrm>
          <a:prstGeom prst="rect">
            <a:avLst/>
          </a:prstGeom>
        </p:spPr>
      </p:pic>
      <p:sp>
        <p:nvSpPr>
          <p:cNvPr id="8" name="Text Placeholder 7"/>
          <p:cNvSpPr>
            <a:spLocks noGrp="1"/>
          </p:cNvSpPr>
          <p:nvPr>
            <p:ph type="body" sz="quarter" idx="10"/>
          </p:nvPr>
        </p:nvSpPr>
        <p:spPr>
          <a:xfrm>
            <a:off x="809625" y="658813"/>
            <a:ext cx="4841875" cy="1398587"/>
          </a:xfrm>
          <a:prstGeom prst="rect">
            <a:avLst/>
          </a:prstGeom>
        </p:spPr>
        <p:txBody>
          <a:bodyPr anchor="b" anchorCtr="0"/>
          <a:lstStyle>
            <a:lvl1pPr marL="0" indent="0">
              <a:buNone/>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1pPr>
            <a:lvl2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2pPr>
            <a:lvl3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3pPr>
            <a:lvl4pPr>
              <a:defRPr kumimoji="0" lang="en-US" sz="3600" b="0" i="0" u="none" strike="noStrike" kern="1200" cap="none" spc="0" normalizeH="0" baseline="0" noProof="0" smtClean="0">
                <a:ln>
                  <a:noFill/>
                </a:ln>
                <a:solidFill>
                  <a:schemeClr val="tx1"/>
                </a:solidFill>
                <a:effectLst/>
                <a:uLnTx/>
                <a:uFillTx/>
                <a:latin typeface="Century Gothic" pitchFamily="34" charset="0"/>
                <a:ea typeface="+mj-ea"/>
                <a:cs typeface="+mj-cs"/>
              </a:defRPr>
            </a:lvl4pPr>
            <a:lvl5pPr>
              <a:defRPr kumimoji="0" lang="en-US" sz="3600" b="0" i="0" u="none" strike="noStrike" kern="1200" cap="none" spc="0" normalizeH="0" baseline="0" noProof="0" dirty="0" smtClean="0">
                <a:ln>
                  <a:noFill/>
                </a:ln>
                <a:solidFill>
                  <a:schemeClr val="tx1"/>
                </a:solidFill>
                <a:effectLst/>
                <a:uLnTx/>
                <a:uFillTx/>
                <a:latin typeface="Century Gothic" pitchFamily="34" charset="0"/>
                <a:ea typeface="+mj-ea"/>
                <a:cs typeface="+mj-cs"/>
              </a:defRPr>
            </a:lvl5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4025" y="274638"/>
            <a:ext cx="8232775" cy="1332220"/>
          </a:xfrm>
          <a:prstGeom prst="rect">
            <a:avLst/>
          </a:prstGeom>
        </p:spPr>
        <p:txBody>
          <a:bodyPr anchor="b" anchorCtr="0">
            <a:normAutofit/>
          </a:bodyPr>
          <a:lstStyle>
            <a:lvl1pPr algn="l" rtl="0" eaLnBrk="1" fontAlgn="base" hangingPunct="1">
              <a:lnSpc>
                <a:spcPct val="85000"/>
              </a:lnSpc>
              <a:spcBef>
                <a:spcPct val="0"/>
              </a:spcBef>
              <a:spcAft>
                <a:spcPct val="0"/>
              </a:spcAft>
              <a:defRPr lang="en-US" sz="2800" b="1" kern="1200" dirty="0">
                <a:solidFill>
                  <a:schemeClr val="tx1"/>
                </a:solidFill>
                <a:latin typeface="Century Gothic" pitchFamily="34" charset="0"/>
                <a:ea typeface="+mj-ea"/>
                <a:cs typeface="+mj-cs"/>
              </a:defRPr>
            </a:lvl1pPr>
          </a:lstStyle>
          <a:p>
            <a:r>
              <a:rPr lang="en-US" dirty="0" smtClean="0"/>
              <a:t>Click to edit Master title style</a:t>
            </a:r>
            <a:endParaRPr lang="en-US" dirty="0"/>
          </a:p>
        </p:txBody>
      </p:sp>
      <p:sp>
        <p:nvSpPr>
          <p:cNvPr id="4" name="TextBox 3"/>
          <p:cNvSpPr txBox="1"/>
          <p:nvPr userDrawn="1"/>
        </p:nvSpPr>
        <p:spPr>
          <a:xfrm>
            <a:off x="454025" y="6400800"/>
            <a:ext cx="2553730" cy="230832"/>
          </a:xfrm>
          <a:prstGeom prst="rect">
            <a:avLst/>
          </a:prstGeom>
          <a:noFill/>
        </p:spPr>
        <p:txBody>
          <a:bodyPr wrap="square" rtlCol="0">
            <a:spAutoFit/>
          </a:bodyPr>
          <a:lstStyle/>
          <a:p>
            <a:r>
              <a:rPr lang="en-US" sz="900" dirty="0" smtClean="0">
                <a:latin typeface="Trebuchet MS" pitchFamily="34" charset="0"/>
              </a:rPr>
              <a:t>USRDS 2012</a:t>
            </a:r>
            <a:r>
              <a:rPr lang="en-US" sz="900" baseline="0" dirty="0" smtClean="0">
                <a:latin typeface="Trebuchet MS" pitchFamily="34" charset="0"/>
              </a:rPr>
              <a:t> ADR</a:t>
            </a:r>
            <a:endParaRPr lang="en-US" sz="900" dirty="0">
              <a:latin typeface="Trebuchet MS" pitchFamily="34" charset="0"/>
            </a:endParaRPr>
          </a:p>
        </p:txBody>
      </p:sp>
      <p:sp>
        <p:nvSpPr>
          <p:cNvPr id="6" name="Text Placeholder 8"/>
          <p:cNvSpPr>
            <a:spLocks noGrp="1"/>
          </p:cNvSpPr>
          <p:nvPr>
            <p:ph type="body" sz="quarter" idx="10"/>
          </p:nvPr>
        </p:nvSpPr>
        <p:spPr>
          <a:xfrm>
            <a:off x="6680801" y="5946775"/>
            <a:ext cx="1910749" cy="453381"/>
          </a:xfrm>
          <a:prstGeom prst="rect">
            <a:avLst/>
          </a:prstGeom>
        </p:spPr>
        <p:txBody>
          <a:bodyPr lIns="0" tIns="0" bIns="0"/>
          <a:lstStyle>
            <a:lvl1pPr marL="0" indent="0">
              <a:buNone/>
              <a:defRPr lang="en-US" sz="1200" b="1" kern="1200" dirty="0" smtClean="0">
                <a:solidFill>
                  <a:schemeClr val="tx2"/>
                </a:solidFill>
                <a:latin typeface="Times New Roman" pitchFamily="18" charset="0"/>
                <a:ea typeface="+mn-ea"/>
                <a:cs typeface="+mn-cs"/>
              </a:defRPr>
            </a:lvl1pPr>
            <a:lvl2pPr>
              <a:buNone/>
              <a:defRPr/>
            </a:lvl2pPr>
            <a:lvl3pPr>
              <a:buNone/>
              <a:defRPr/>
            </a:lvl3pPr>
            <a:lvl4pPr>
              <a:buNone/>
              <a:defRPr/>
            </a:lvl4pPr>
            <a:lvl5pPr>
              <a:buNone/>
              <a:defRPr/>
            </a:lvl5pPr>
          </a:lstStyle>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ain slide bg 12.jpg"/>
          <p:cNvPicPr>
            <a:picLocks noChangeAspect="1"/>
          </p:cNvPicPr>
          <p:nvPr userDrawn="1"/>
        </p:nvPicPr>
        <p:blipFill>
          <a:blip r:embed="rId4" cstate="print"/>
          <a:stretch>
            <a:fillRect/>
          </a:stretch>
        </p:blipFill>
        <p:spPr>
          <a:xfrm>
            <a:off x="0" y="0"/>
            <a:ext cx="9144000" cy="6858000"/>
          </a:xfrm>
          <a:prstGeom prst="rect">
            <a:avLst/>
          </a:prstGeom>
        </p:spPr>
      </p:pic>
      <p:pic>
        <p:nvPicPr>
          <p:cNvPr id="3" name="Picture 19" descr="usrds logo white"/>
          <p:cNvPicPr>
            <a:picLocks noChangeAspect="1" noChangeArrowheads="1"/>
          </p:cNvPicPr>
          <p:nvPr userDrawn="1"/>
        </p:nvPicPr>
        <p:blipFill>
          <a:blip r:embed="rId5" cstate="print"/>
          <a:srcRect/>
          <a:stretch>
            <a:fillRect/>
          </a:stretch>
        </p:blipFill>
        <p:spPr bwMode="auto">
          <a:xfrm>
            <a:off x="7551208" y="6139393"/>
            <a:ext cx="1203325" cy="4643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7"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sz="1600" b="1" dirty="0" smtClean="0"/>
              <a:t>ESRD: Chapter Eight</a:t>
            </a:r>
          </a:p>
          <a:p>
            <a:pPr>
              <a:spcBef>
                <a:spcPts val="0"/>
              </a:spcBef>
            </a:pPr>
            <a:r>
              <a:rPr lang="en-US" dirty="0" smtClean="0"/>
              <a:t>Pediatric ESRD</a:t>
            </a:r>
            <a:endParaRPr lang="en-US" dirty="0"/>
          </a:p>
        </p:txBody>
      </p:sp>
      <p:sp>
        <p:nvSpPr>
          <p:cNvPr id="5" name="Rectangle 34"/>
          <p:cNvSpPr txBox="1">
            <a:spLocks noChangeArrowheads="1"/>
          </p:cNvSpPr>
          <p:nvPr/>
        </p:nvSpPr>
        <p:spPr bwMode="auto">
          <a:xfrm>
            <a:off x="887413" y="3429000"/>
            <a:ext cx="3684587" cy="25463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defRPr/>
            </a:pPr>
            <a:r>
              <a:rPr lang="en-US" sz="1600" kern="0" dirty="0" smtClean="0">
                <a:solidFill>
                  <a:schemeClr val="tx2"/>
                </a:solidFill>
                <a:latin typeface="Century Gothic" pitchFamily="34" charset="0"/>
              </a:rPr>
              <a:t>United States Renal Data System</a:t>
            </a:r>
          </a:p>
          <a:p>
            <a:pPr lvl="0">
              <a:defRPr/>
            </a:pPr>
            <a:r>
              <a:rPr lang="en-US" sz="1600" kern="0" dirty="0" smtClean="0">
                <a:solidFill>
                  <a:schemeClr val="tx2"/>
                </a:solidFill>
                <a:latin typeface="Century Gothic" pitchFamily="34" charset="0"/>
              </a:rPr>
              <a:t>2012 Annual Data Report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Unadjusted rates of hospitalization for respiratory infection (including pneumonia,) by modality, </a:t>
            </a:r>
            <a:br>
              <a:rPr lang="en-US" sz="2400" dirty="0" smtClean="0"/>
            </a:br>
            <a:r>
              <a:rPr lang="en-US" sz="2400" dirty="0" smtClean="0"/>
              <a:t>age, &amp; race, 2007–2010</a:t>
            </a:r>
            <a:r>
              <a:rPr lang="en-US" dirty="0" smtClean="0"/>
              <a:t/>
            </a:r>
            <a:br>
              <a:rPr lang="en-US" dirty="0" smtClean="0"/>
            </a:br>
            <a:r>
              <a:rPr lang="en-US" sz="1600" dirty="0" smtClean="0"/>
              <a:t>Figure 8.5 (Volume 2)</a:t>
            </a:r>
            <a:endParaRPr lang="en-US" dirty="0"/>
          </a:p>
        </p:txBody>
      </p:sp>
      <p:sp>
        <p:nvSpPr>
          <p:cNvPr id="6"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Period prevalent ESRD patients age 0–19, 2007–2010; unadjusted.</a:t>
            </a:r>
            <a:endParaRPr lang="en-US" sz="1200" b="1" dirty="0">
              <a:solidFill>
                <a:schemeClr val="tx2"/>
              </a:solidFill>
            </a:endParaRPr>
          </a:p>
        </p:txBody>
      </p:sp>
      <p:pic>
        <p:nvPicPr>
          <p:cNvPr id="9218" name="Picture 2" descr="\\LUKE\ADR Prepress\2012 atlas\12 figure PNGs\12 vol2 figure PNGs\vol2 ch08 pngs\2 ch08 fig 5-01.png"/>
          <p:cNvPicPr>
            <a:picLocks noChangeAspect="1" noChangeArrowheads="1"/>
          </p:cNvPicPr>
          <p:nvPr/>
        </p:nvPicPr>
        <p:blipFill>
          <a:blip r:embed="rId2" cstate="print"/>
          <a:srcRect/>
          <a:stretch>
            <a:fillRect/>
          </a:stretch>
        </p:blipFill>
        <p:spPr bwMode="auto">
          <a:xfrm>
            <a:off x="782636" y="2057399"/>
            <a:ext cx="6790459" cy="26427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Infections in pediatric patients by vascular access use, July–December, 2010</a:t>
            </a:r>
            <a:br>
              <a:rPr lang="en-US" dirty="0" smtClean="0"/>
            </a:br>
            <a:r>
              <a:rPr lang="en-US" sz="1600" dirty="0" smtClean="0"/>
              <a:t>Figure 8.6 (Volume 2)</a:t>
            </a:r>
            <a:endParaRPr lang="en-US" dirty="0"/>
          </a:p>
        </p:txBody>
      </p:sp>
      <p:sp>
        <p:nvSpPr>
          <p:cNvPr id="6"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Point prevalent hemodialysis patients age 0–19.</a:t>
            </a:r>
            <a:endParaRPr lang="en-US" sz="1200" b="1" dirty="0">
              <a:solidFill>
                <a:schemeClr val="tx2"/>
              </a:solidFill>
            </a:endParaRPr>
          </a:p>
        </p:txBody>
      </p:sp>
      <p:pic>
        <p:nvPicPr>
          <p:cNvPr id="10242" name="Picture 2" descr="\\LUKE\ADR Prepress\2012 atlas\12 figure PNGs\12 vol2 figure PNGs\vol2 ch08 pngs\2 ch08 fig 6-01.png"/>
          <p:cNvPicPr>
            <a:picLocks noChangeAspect="1" noChangeArrowheads="1"/>
          </p:cNvPicPr>
          <p:nvPr/>
        </p:nvPicPr>
        <p:blipFill>
          <a:blip r:embed="rId2" cstate="print"/>
          <a:srcRect/>
          <a:stretch>
            <a:fillRect/>
          </a:stretch>
        </p:blipFill>
        <p:spPr bwMode="auto">
          <a:xfrm>
            <a:off x="2159315" y="1827213"/>
            <a:ext cx="4825369" cy="38893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Influenza vaccination rates in pediatric patients, by modality, age, &amp; race, 2007–2010</a:t>
            </a:r>
            <a:br>
              <a:rPr lang="en-US" dirty="0" smtClean="0"/>
            </a:br>
            <a:r>
              <a:rPr lang="en-US" sz="1600" dirty="0" smtClean="0"/>
              <a:t>Figure 8.7 (Volume 2)</a:t>
            </a:r>
            <a:endParaRPr lang="en-US" dirty="0"/>
          </a:p>
        </p:txBody>
      </p:sp>
      <p:sp>
        <p:nvSpPr>
          <p:cNvPr id="3" name="Text Box 20"/>
          <p:cNvSpPr txBox="1">
            <a:spLocks noChangeArrowheads="1"/>
          </p:cNvSpPr>
          <p:nvPr/>
        </p:nvSpPr>
        <p:spPr bwMode="auto">
          <a:xfrm>
            <a:off x="817939" y="5946775"/>
            <a:ext cx="5565770"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Point prevalent ESRD patients age 0–19 prior to January 1 of the two year study period &amp; alive through December 31 of the second year, 2007–2008 &amp; 2009–2010.</a:t>
            </a:r>
            <a:endParaRPr lang="en-US" sz="1200" b="1" dirty="0">
              <a:solidFill>
                <a:schemeClr val="tx2"/>
              </a:solidFill>
            </a:endParaRPr>
          </a:p>
        </p:txBody>
      </p:sp>
      <p:pic>
        <p:nvPicPr>
          <p:cNvPr id="11266" name="Picture 2" descr="\\LUKE\ADR Prepress\2012 atlas\12 figure PNGs\12 vol2 figure PNGs\vol2 ch08 pngs\2 ch08 fig 7-01.png"/>
          <p:cNvPicPr>
            <a:picLocks noChangeAspect="1" noChangeArrowheads="1"/>
          </p:cNvPicPr>
          <p:nvPr/>
        </p:nvPicPr>
        <p:blipFill>
          <a:blip r:embed="rId2" cstate="print"/>
          <a:srcRect/>
          <a:stretch>
            <a:fillRect/>
          </a:stretch>
        </p:blipFill>
        <p:spPr bwMode="auto">
          <a:xfrm>
            <a:off x="809625" y="2057400"/>
            <a:ext cx="6753955" cy="263424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Pneumovax</a:t>
            </a:r>
            <a:r>
              <a:rPr lang="en-US" dirty="0" smtClean="0"/>
              <a:t> vaccination rates in pediatric patients, by modality, age, &amp; race, 2007–2010</a:t>
            </a:r>
            <a:br>
              <a:rPr lang="en-US" dirty="0" smtClean="0"/>
            </a:br>
            <a:r>
              <a:rPr lang="en-US" sz="1600" dirty="0" smtClean="0"/>
              <a:t>Figure 8.8 (Volume 2)</a:t>
            </a:r>
            <a:endParaRPr lang="en-US" dirty="0"/>
          </a:p>
        </p:txBody>
      </p:sp>
      <p:sp>
        <p:nvSpPr>
          <p:cNvPr id="5" name="Text Box 20"/>
          <p:cNvSpPr txBox="1">
            <a:spLocks noChangeArrowheads="1"/>
          </p:cNvSpPr>
          <p:nvPr/>
        </p:nvSpPr>
        <p:spPr bwMode="auto">
          <a:xfrm>
            <a:off x="817939" y="5946775"/>
            <a:ext cx="5565770"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Point prevalent ESRD patients age 0–19 prior to January 1 of the two year study period &amp; alive through December 31 of the second year, 2007–2008 &amp; 2009–2010.</a:t>
            </a:r>
            <a:endParaRPr lang="en-US" sz="1200" b="1" dirty="0">
              <a:solidFill>
                <a:schemeClr val="tx2"/>
              </a:solidFill>
            </a:endParaRPr>
          </a:p>
        </p:txBody>
      </p:sp>
      <p:pic>
        <p:nvPicPr>
          <p:cNvPr id="12290" name="Picture 2" descr="\\LUKE\ADR Prepress\2012 atlas\12 figure PNGs\12 vol2 figure PNGs\vol2 ch08 pngs\2 ch08 fig 8-01.png"/>
          <p:cNvPicPr>
            <a:picLocks noChangeAspect="1" noChangeArrowheads="1"/>
          </p:cNvPicPr>
          <p:nvPr/>
        </p:nvPicPr>
        <p:blipFill>
          <a:blip r:embed="rId2" cstate="print"/>
          <a:srcRect/>
          <a:stretch>
            <a:fillRect/>
          </a:stretch>
        </p:blipFill>
        <p:spPr bwMode="auto">
          <a:xfrm>
            <a:off x="809625" y="2057399"/>
            <a:ext cx="6783204" cy="265133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Prevnar</a:t>
            </a:r>
            <a:r>
              <a:rPr lang="en-US" dirty="0" smtClean="0"/>
              <a:t> vaccination rates  in pediatric patients, by modality, age, &amp; race, 2007–2010</a:t>
            </a:r>
            <a:br>
              <a:rPr lang="en-US" dirty="0" smtClean="0"/>
            </a:br>
            <a:r>
              <a:rPr lang="en-US" sz="1600" dirty="0" smtClean="0"/>
              <a:t>Figure 8.9 (Volume 2)</a:t>
            </a:r>
            <a:endParaRPr lang="en-US" dirty="0"/>
          </a:p>
        </p:txBody>
      </p:sp>
      <p:sp>
        <p:nvSpPr>
          <p:cNvPr id="5" name="Text Box 20"/>
          <p:cNvSpPr txBox="1">
            <a:spLocks noChangeArrowheads="1"/>
          </p:cNvSpPr>
          <p:nvPr/>
        </p:nvSpPr>
        <p:spPr bwMode="auto">
          <a:xfrm>
            <a:off x="817939" y="5946775"/>
            <a:ext cx="5565770"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Point prevalent ESRD patients age 0–19 prior to January 1 of the two year study period &amp; alive through December 31 of the second year, 2007–2008 &amp; 2009–2010.</a:t>
            </a:r>
            <a:endParaRPr lang="en-US" sz="1200" b="1" dirty="0">
              <a:solidFill>
                <a:schemeClr val="tx2"/>
              </a:solidFill>
            </a:endParaRPr>
          </a:p>
        </p:txBody>
      </p:sp>
      <p:pic>
        <p:nvPicPr>
          <p:cNvPr id="13314" name="Picture 2" descr="\\LUKE\ADR Prepress\2012 atlas\12 figure PNGs\12 vol2 figure PNGs\vol2 ch08 pngs\2 ch08 fig 9-01.png"/>
          <p:cNvPicPr>
            <a:picLocks noChangeAspect="1" noChangeArrowheads="1"/>
          </p:cNvPicPr>
          <p:nvPr/>
        </p:nvPicPr>
        <p:blipFill>
          <a:blip r:embed="rId2" cstate="print"/>
          <a:srcRect/>
          <a:stretch>
            <a:fillRect/>
          </a:stretch>
        </p:blipFill>
        <p:spPr bwMode="auto">
          <a:xfrm>
            <a:off x="809625" y="2057399"/>
            <a:ext cx="6805068" cy="265987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One-year adjusted all-cause </a:t>
            </a:r>
            <a:br>
              <a:rPr lang="en-US" dirty="0" smtClean="0"/>
            </a:br>
            <a:r>
              <a:rPr lang="en-US" dirty="0" smtClean="0"/>
              <a:t>hospitalization rates in pediatric patients </a:t>
            </a:r>
            <a:br>
              <a:rPr lang="en-US" dirty="0" smtClean="0"/>
            </a:br>
            <a:r>
              <a:rPr lang="en-US" dirty="0" smtClean="0"/>
              <a:t>(from day 90), by age &amp; modality</a:t>
            </a:r>
            <a:br>
              <a:rPr lang="en-US" dirty="0" smtClean="0"/>
            </a:br>
            <a:r>
              <a:rPr lang="en-US" sz="1600" dirty="0" smtClean="0"/>
              <a:t>Figure 8.10 (Volume 2)</a:t>
            </a:r>
            <a:endParaRPr lang="en-US" dirty="0"/>
          </a:p>
        </p:txBody>
      </p:sp>
      <p:sp>
        <p:nvSpPr>
          <p:cNvPr id="3"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100" b="1" dirty="0" smtClean="0">
                <a:solidFill>
                  <a:schemeClr val="tx2"/>
                </a:solidFill>
              </a:rPr>
              <a:t>Incident ESRD patients age 0–19, 2000–2009. Adjusted for gender, race, and primary diagnosis. Ref: incident ESRD patients age 0–19, 2004–2005. Included patients survived the first 90 days after ESRD initiation and are followed from day 90.</a:t>
            </a:r>
          </a:p>
        </p:txBody>
      </p:sp>
      <p:pic>
        <p:nvPicPr>
          <p:cNvPr id="14338" name="Picture 2" descr="\\LUKE\ADR Prepress\2012 atlas\12 figure PNGs\12 vol2 figure PNGs\vol2 ch08 pngs\2 ch08 fig 10-01.png"/>
          <p:cNvPicPr>
            <a:picLocks noChangeAspect="1" noChangeArrowheads="1"/>
          </p:cNvPicPr>
          <p:nvPr/>
        </p:nvPicPr>
        <p:blipFill>
          <a:blip r:embed="rId2" cstate="print"/>
          <a:srcRect r="35488" b="69491"/>
          <a:stretch>
            <a:fillRect/>
          </a:stretch>
        </p:blipFill>
        <p:spPr bwMode="auto">
          <a:xfrm>
            <a:off x="809625" y="2057400"/>
            <a:ext cx="6885688" cy="254878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One-year adjusted cardiovascular hospitalization rates in pediatric patients (from day 90), by age, &amp; modality</a:t>
            </a:r>
            <a:br>
              <a:rPr lang="en-US" dirty="0" smtClean="0"/>
            </a:br>
            <a:r>
              <a:rPr lang="en-US" sz="1600" dirty="0" smtClean="0"/>
              <a:t>Figure 8.11 (Volume 2)</a:t>
            </a:r>
            <a:endParaRPr lang="en-US" dirty="0"/>
          </a:p>
        </p:txBody>
      </p:sp>
      <p:sp>
        <p:nvSpPr>
          <p:cNvPr id="3"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100" b="1" dirty="0" smtClean="0">
                <a:solidFill>
                  <a:schemeClr val="tx2"/>
                </a:solidFill>
              </a:rPr>
              <a:t>Incident ESRD patients age 0–19, 2000–2009. Adjusted for gender, race, and primary diagnosis. Ref: incident ESRD patients age 0–19, 2004–2005. Included patients survived the first 90 days after ESRD initiation and are followed from day 90.</a:t>
            </a:r>
          </a:p>
        </p:txBody>
      </p:sp>
      <p:pic>
        <p:nvPicPr>
          <p:cNvPr id="15362" name="Picture 2" descr="\\LUKE\ADR Prepress\2012 atlas\12 figure PNGs\12 vol2 figure PNGs\vol2 ch08 pngs\2 ch08 fig 11-01.png"/>
          <p:cNvPicPr>
            <a:picLocks noChangeAspect="1" noChangeArrowheads="1"/>
          </p:cNvPicPr>
          <p:nvPr/>
        </p:nvPicPr>
        <p:blipFill>
          <a:blip r:embed="rId2" cstate="print"/>
          <a:srcRect b="34859"/>
          <a:stretch>
            <a:fillRect/>
          </a:stretch>
        </p:blipFill>
        <p:spPr bwMode="auto">
          <a:xfrm>
            <a:off x="809624" y="2057400"/>
            <a:ext cx="6759585" cy="255732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One-year adjusted rates of </a:t>
            </a:r>
            <a:br>
              <a:rPr lang="en-US" dirty="0" smtClean="0"/>
            </a:br>
            <a:r>
              <a:rPr lang="en-US" dirty="0" smtClean="0"/>
              <a:t>hospitalization for infection in pediatric patients (from day 90), by age &amp; modality</a:t>
            </a:r>
            <a:br>
              <a:rPr lang="en-US" dirty="0" smtClean="0"/>
            </a:br>
            <a:r>
              <a:rPr lang="en-US" sz="1600" dirty="0" smtClean="0"/>
              <a:t>Figure 8.12 (Volume 2)</a:t>
            </a:r>
            <a:endParaRPr lang="en-US" dirty="0"/>
          </a:p>
        </p:txBody>
      </p:sp>
      <p:sp>
        <p:nvSpPr>
          <p:cNvPr id="3"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100" b="1" dirty="0" smtClean="0">
                <a:solidFill>
                  <a:schemeClr val="tx2"/>
                </a:solidFill>
              </a:rPr>
              <a:t>Incident ESRD patients age 0–19, 2000–2009. Adjusted for gender, race, and primary diagnosis. Ref: incident ESRD patients age 0–19, 2004–2005. Included patients survived the first 90 days after ESRD initiation and are followed from day 90.</a:t>
            </a:r>
          </a:p>
        </p:txBody>
      </p:sp>
      <p:pic>
        <p:nvPicPr>
          <p:cNvPr id="16386" name="Picture 2" descr="\\LUKE\ADR Prepress\2012 atlas\12 figure PNGs\12 vol2 figure PNGs\vol2 ch08 pngs\2 ch08 fig 12-01.png"/>
          <p:cNvPicPr>
            <a:picLocks noChangeAspect="1" noChangeArrowheads="1"/>
          </p:cNvPicPr>
          <p:nvPr/>
        </p:nvPicPr>
        <p:blipFill>
          <a:blip r:embed="rId2" cstate="print"/>
          <a:srcRect/>
          <a:stretch>
            <a:fillRect/>
          </a:stretch>
        </p:blipFill>
        <p:spPr bwMode="auto">
          <a:xfrm>
            <a:off x="809625" y="2057400"/>
            <a:ext cx="6791622" cy="24633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One-year adjusted all-cause </a:t>
            </a:r>
            <a:br>
              <a:rPr lang="en-US" dirty="0" smtClean="0"/>
            </a:br>
            <a:r>
              <a:rPr lang="en-US" dirty="0" smtClean="0"/>
              <a:t>mortality rates in pediatric patients </a:t>
            </a:r>
            <a:br>
              <a:rPr lang="en-US" dirty="0" smtClean="0"/>
            </a:br>
            <a:r>
              <a:rPr lang="en-US" dirty="0" smtClean="0"/>
              <a:t>(from day one), by age &amp; modality</a:t>
            </a:r>
            <a:br>
              <a:rPr lang="en-US" dirty="0" smtClean="0"/>
            </a:br>
            <a:r>
              <a:rPr lang="en-US" sz="1600" dirty="0" smtClean="0"/>
              <a:t>Figure 8.13 (Volume 2)</a:t>
            </a:r>
            <a:endParaRPr lang="en-US" dirty="0"/>
          </a:p>
        </p:txBody>
      </p:sp>
      <p:sp>
        <p:nvSpPr>
          <p:cNvPr id="3" name="Text Box 20"/>
          <p:cNvSpPr txBox="1">
            <a:spLocks noChangeArrowheads="1"/>
          </p:cNvSpPr>
          <p:nvPr/>
        </p:nvSpPr>
        <p:spPr bwMode="auto">
          <a:xfrm>
            <a:off x="809625" y="5946775"/>
            <a:ext cx="7992543" cy="435437"/>
          </a:xfrm>
          <a:prstGeom prst="rect">
            <a:avLst/>
          </a:prstGeom>
          <a:noFill/>
          <a:ln w="28575">
            <a:noFill/>
            <a:miter lim="800000"/>
            <a:headEnd/>
            <a:tailEnd/>
          </a:ln>
        </p:spPr>
        <p:txBody>
          <a:bodyPr lIns="0" tIns="0" rIns="0" bIns="0" anchor="t" anchorCtr="0"/>
          <a:lstStyle/>
          <a:p>
            <a:pPr>
              <a:spcBef>
                <a:spcPct val="20000"/>
              </a:spcBef>
            </a:pPr>
            <a:r>
              <a:rPr lang="en-US" sz="1100" b="1" dirty="0" smtClean="0">
                <a:solidFill>
                  <a:schemeClr val="tx2"/>
                </a:solidFill>
              </a:rPr>
              <a:t>Incident dialysis &amp; transplant pts defined on the onset of dialysis or transplant day without the 60-day rule; followed to December 31, 2010. Adjusted for age, gender, race, Hispanic ethnicity, &amp; primary diagnosis. Ref: incident ESRD patients age 0–19, 2004–2005.</a:t>
            </a:r>
            <a:endParaRPr lang="en-US" sz="1100" b="1" dirty="0">
              <a:solidFill>
                <a:schemeClr val="tx2"/>
              </a:solidFill>
            </a:endParaRPr>
          </a:p>
        </p:txBody>
      </p:sp>
      <p:pic>
        <p:nvPicPr>
          <p:cNvPr id="1026" name="Picture 2" descr="\\LUKE\ADR Prepress\2012 atlas\12 figure PNGs\12 vol2 figure PNGs\vol2 ch08 pngs\2 ch08 fig 13-01.png"/>
          <p:cNvPicPr>
            <a:picLocks noChangeAspect="1" noChangeArrowheads="1"/>
          </p:cNvPicPr>
          <p:nvPr/>
        </p:nvPicPr>
        <p:blipFill>
          <a:blip r:embed="rId2" cstate="print"/>
          <a:srcRect/>
          <a:stretch>
            <a:fillRect/>
          </a:stretch>
        </p:blipFill>
        <p:spPr bwMode="auto">
          <a:xfrm>
            <a:off x="788988" y="2033588"/>
            <a:ext cx="6802438" cy="251487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One-year adjusted cardiovascular </a:t>
            </a:r>
            <a:br>
              <a:rPr lang="en-US" dirty="0" smtClean="0"/>
            </a:br>
            <a:r>
              <a:rPr lang="en-US" dirty="0" smtClean="0"/>
              <a:t>mortality rates in pediatric patients </a:t>
            </a:r>
            <a:br>
              <a:rPr lang="en-US" dirty="0" smtClean="0"/>
            </a:br>
            <a:r>
              <a:rPr lang="en-US" dirty="0" smtClean="0"/>
              <a:t>(from day one), by age &amp; modality</a:t>
            </a:r>
            <a:br>
              <a:rPr lang="en-US" dirty="0" smtClean="0"/>
            </a:br>
            <a:r>
              <a:rPr lang="en-US" sz="1600" dirty="0" smtClean="0"/>
              <a:t>Figure 8.14 (Volume 2)</a:t>
            </a:r>
            <a:endParaRPr lang="en-US" dirty="0"/>
          </a:p>
        </p:txBody>
      </p:sp>
      <p:sp>
        <p:nvSpPr>
          <p:cNvPr id="5" name="Text Box 20"/>
          <p:cNvSpPr txBox="1">
            <a:spLocks noChangeArrowheads="1"/>
          </p:cNvSpPr>
          <p:nvPr/>
        </p:nvSpPr>
        <p:spPr bwMode="auto">
          <a:xfrm>
            <a:off x="809625" y="5946775"/>
            <a:ext cx="7992543" cy="435437"/>
          </a:xfrm>
          <a:prstGeom prst="rect">
            <a:avLst/>
          </a:prstGeom>
          <a:noFill/>
          <a:ln w="28575">
            <a:noFill/>
            <a:miter lim="800000"/>
            <a:headEnd/>
            <a:tailEnd/>
          </a:ln>
        </p:spPr>
        <p:txBody>
          <a:bodyPr lIns="0" tIns="0" rIns="0" bIns="0" anchor="t" anchorCtr="0"/>
          <a:lstStyle/>
          <a:p>
            <a:pPr>
              <a:spcBef>
                <a:spcPct val="20000"/>
              </a:spcBef>
            </a:pPr>
            <a:r>
              <a:rPr lang="en-US" sz="1100" b="1" dirty="0" smtClean="0">
                <a:solidFill>
                  <a:schemeClr val="tx2"/>
                </a:solidFill>
              </a:rPr>
              <a:t>Incident dialysis &amp; transplant pts defined on the onset of dialysis or transplant day without the 60-day rule; followed to December 31, 2010. Adjusted for age, gender, race, Hispanic ethnicity, &amp; primary diagnosis. Ref: incident ESRD patients age 0–19, 2004–2005.</a:t>
            </a:r>
            <a:endParaRPr lang="en-US" sz="1100" b="1" dirty="0">
              <a:solidFill>
                <a:schemeClr val="tx2"/>
              </a:solidFill>
            </a:endParaRPr>
          </a:p>
        </p:txBody>
      </p:sp>
      <p:pic>
        <p:nvPicPr>
          <p:cNvPr id="18434" name="Picture 2" descr="\\LUKE\ADR Prepress\2012 atlas\12 figure PNGs\12 vol2 figure PNGs\vol2 ch08 pngs\2 ch08 fig 14-01.png"/>
          <p:cNvPicPr>
            <a:picLocks noChangeAspect="1" noChangeArrowheads="1"/>
          </p:cNvPicPr>
          <p:nvPr/>
        </p:nvPicPr>
        <p:blipFill>
          <a:blip r:embed="rId2" cstate="print"/>
          <a:srcRect/>
          <a:stretch>
            <a:fillRect/>
          </a:stretch>
        </p:blipFill>
        <p:spPr bwMode="auto">
          <a:xfrm>
            <a:off x="806079" y="2057399"/>
            <a:ext cx="6770775" cy="2488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Adjusted all-cause rehospitalization </a:t>
            </a:r>
            <a:br>
              <a:rPr lang="en-US" dirty="0" smtClean="0"/>
            </a:br>
            <a:r>
              <a:rPr lang="en-US" dirty="0" smtClean="0"/>
              <a:t>rates in pediatric patients 30 days </a:t>
            </a:r>
            <a:br>
              <a:rPr lang="en-US" dirty="0" smtClean="0"/>
            </a:br>
            <a:r>
              <a:rPr lang="en-US" dirty="0" smtClean="0"/>
              <a:t>after live hospital discharge</a:t>
            </a:r>
            <a:br>
              <a:rPr lang="en-US" dirty="0" smtClean="0"/>
            </a:br>
            <a:r>
              <a:rPr lang="en-US" sz="1600" dirty="0" smtClean="0"/>
              <a:t>Figure 8.1 (Volume 2)</a:t>
            </a:r>
            <a:endParaRPr lang="en-US" dirty="0"/>
          </a:p>
        </p:txBody>
      </p:sp>
      <p:sp>
        <p:nvSpPr>
          <p:cNvPr id="7" name="Text Placeholder 6"/>
          <p:cNvSpPr>
            <a:spLocks noGrp="1"/>
          </p:cNvSpPr>
          <p:nvPr>
            <p:ph type="body" sz="quarter" idx="10"/>
          </p:nvPr>
        </p:nvSpPr>
        <p:spPr>
          <a:xfrm>
            <a:off x="809625" y="5946775"/>
            <a:ext cx="7781925" cy="453381"/>
          </a:xfrm>
        </p:spPr>
        <p:txBody>
          <a:bodyPr/>
          <a:lstStyle/>
          <a:p>
            <a:r>
              <a:rPr lang="en-US" dirty="0"/>
              <a:t> ESRD patients age 0–19. </a:t>
            </a:r>
            <a:r>
              <a:rPr lang="en-US" dirty="0" err="1"/>
              <a:t>Adj</a:t>
            </a:r>
            <a:r>
              <a:rPr lang="en-US" dirty="0"/>
              <a:t>: gender/race/primary diagnosis; ref: discharges in 2005.</a:t>
            </a:r>
          </a:p>
        </p:txBody>
      </p:sp>
      <p:pic>
        <p:nvPicPr>
          <p:cNvPr id="1026" name="Picture 2" descr="\\LUKE\ADR Prepress\2012 atlas\12 figure PNGs\12 vol2 figure PNGs\vol2 ch08 pngs\2 ch08 fig 1-01.png"/>
          <p:cNvPicPr>
            <a:picLocks noChangeAspect="1" noChangeArrowheads="1"/>
          </p:cNvPicPr>
          <p:nvPr/>
        </p:nvPicPr>
        <p:blipFill>
          <a:blip r:embed="rId2" cstate="print"/>
          <a:srcRect/>
          <a:stretch>
            <a:fillRect/>
          </a:stretch>
        </p:blipFill>
        <p:spPr bwMode="auto">
          <a:xfrm>
            <a:off x="809625" y="2057400"/>
            <a:ext cx="7505802" cy="275388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One-year adjusted rates of mortality </a:t>
            </a:r>
            <a:br>
              <a:rPr lang="en-US" dirty="0" smtClean="0"/>
            </a:br>
            <a:r>
              <a:rPr lang="en-US" dirty="0" smtClean="0"/>
              <a:t>due to infection in pediatric patients </a:t>
            </a:r>
            <a:br>
              <a:rPr lang="en-US" dirty="0" smtClean="0"/>
            </a:br>
            <a:r>
              <a:rPr lang="en-US" dirty="0" smtClean="0"/>
              <a:t>(from day one), by age &amp; modality</a:t>
            </a:r>
            <a:br>
              <a:rPr lang="en-US" dirty="0" smtClean="0"/>
            </a:br>
            <a:r>
              <a:rPr lang="en-US" sz="1600" dirty="0" smtClean="0"/>
              <a:t>Figure 8.15 (Volume 2)</a:t>
            </a:r>
            <a:endParaRPr lang="en-US" dirty="0"/>
          </a:p>
        </p:txBody>
      </p:sp>
      <p:sp>
        <p:nvSpPr>
          <p:cNvPr id="5" name="Text Box 20"/>
          <p:cNvSpPr txBox="1">
            <a:spLocks noChangeArrowheads="1"/>
          </p:cNvSpPr>
          <p:nvPr/>
        </p:nvSpPr>
        <p:spPr bwMode="auto">
          <a:xfrm>
            <a:off x="809625" y="5946775"/>
            <a:ext cx="7992543" cy="435437"/>
          </a:xfrm>
          <a:prstGeom prst="rect">
            <a:avLst/>
          </a:prstGeom>
          <a:noFill/>
          <a:ln w="28575">
            <a:noFill/>
            <a:miter lim="800000"/>
            <a:headEnd/>
            <a:tailEnd/>
          </a:ln>
        </p:spPr>
        <p:txBody>
          <a:bodyPr lIns="0" tIns="0" rIns="0" bIns="0" anchor="t" anchorCtr="0"/>
          <a:lstStyle/>
          <a:p>
            <a:pPr>
              <a:spcBef>
                <a:spcPct val="20000"/>
              </a:spcBef>
            </a:pPr>
            <a:r>
              <a:rPr lang="en-US" sz="1100" b="1" dirty="0" smtClean="0">
                <a:solidFill>
                  <a:schemeClr val="tx2"/>
                </a:solidFill>
              </a:rPr>
              <a:t>Incident dialysis &amp; transplant pts defined on the onset of dialysis or transplant day without the 60-day rule; followed to December 31, 2010. Adjusted for age, gender, race, Hispanic ethnicity, &amp; primary diagnosis. Ref: incident ESRD patients age 0–19, 2004–2005.</a:t>
            </a:r>
            <a:endParaRPr lang="en-US" sz="1100" b="1" dirty="0">
              <a:solidFill>
                <a:schemeClr val="tx2"/>
              </a:solidFill>
            </a:endParaRPr>
          </a:p>
        </p:txBody>
      </p:sp>
      <p:pic>
        <p:nvPicPr>
          <p:cNvPr id="19458" name="Picture 2" descr="\\LUKE\ADR Prepress\2012 atlas\12 figure PNGs\12 vol2 figure PNGs\vol2 ch08 pngs\2 ch08 fig 15-01.png"/>
          <p:cNvPicPr>
            <a:picLocks noChangeAspect="1" noChangeArrowheads="1"/>
          </p:cNvPicPr>
          <p:nvPr/>
        </p:nvPicPr>
        <p:blipFill>
          <a:blip r:embed="rId2" cstate="print"/>
          <a:srcRect/>
          <a:stretch>
            <a:fillRect/>
          </a:stretch>
        </p:blipFill>
        <p:spPr bwMode="auto">
          <a:xfrm>
            <a:off x="806079" y="2057399"/>
            <a:ext cx="6785346" cy="249431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4" y="466725"/>
            <a:ext cx="8358885" cy="1143000"/>
          </a:xfrm>
        </p:spPr>
        <p:txBody>
          <a:bodyPr/>
          <a:lstStyle/>
          <a:p>
            <a:r>
              <a:rPr lang="en-US" dirty="0" smtClean="0"/>
              <a:t>Adjusted five-year survival in pediatric patients (from day one), by age &amp; modality, 2001–2005</a:t>
            </a:r>
            <a:br>
              <a:rPr lang="en-US" dirty="0" smtClean="0"/>
            </a:br>
            <a:r>
              <a:rPr lang="en-US" sz="1600" dirty="0" smtClean="0"/>
              <a:t>Figure 8.16 (Volume 2)</a:t>
            </a:r>
            <a:endParaRPr lang="en-US" dirty="0"/>
          </a:p>
        </p:txBody>
      </p:sp>
      <p:sp>
        <p:nvSpPr>
          <p:cNvPr id="6" name="Text Box 20"/>
          <p:cNvSpPr txBox="1">
            <a:spLocks noChangeArrowheads="1"/>
          </p:cNvSpPr>
          <p:nvPr/>
        </p:nvSpPr>
        <p:spPr bwMode="auto">
          <a:xfrm>
            <a:off x="809625" y="5946775"/>
            <a:ext cx="7992543" cy="435437"/>
          </a:xfrm>
          <a:prstGeom prst="rect">
            <a:avLst/>
          </a:prstGeom>
          <a:noFill/>
          <a:ln w="28575">
            <a:noFill/>
            <a:miter lim="800000"/>
            <a:headEnd/>
            <a:tailEnd/>
          </a:ln>
        </p:spPr>
        <p:txBody>
          <a:bodyPr lIns="0" tIns="0" rIns="0" bIns="0" anchor="t" anchorCtr="0"/>
          <a:lstStyle/>
          <a:p>
            <a:pPr>
              <a:spcBef>
                <a:spcPct val="20000"/>
              </a:spcBef>
            </a:pPr>
            <a:r>
              <a:rPr lang="en-US" sz="1100" b="1" dirty="0" smtClean="0">
                <a:solidFill>
                  <a:schemeClr val="tx2"/>
                </a:solidFill>
              </a:rPr>
              <a:t>Incident dialysis &amp; transplant pts defined on the onset of dialysis or transplant day without the 60-day rule; followed to December 31, 2010. Adjusted for age, gender, race, Hispanic ethnicity, &amp; primary diagnosis. Ref: incident ESRD patients age 0–19, 2004–2005.</a:t>
            </a:r>
            <a:endParaRPr lang="en-US" sz="1100" b="1" dirty="0">
              <a:solidFill>
                <a:schemeClr val="tx2"/>
              </a:solidFill>
            </a:endParaRPr>
          </a:p>
        </p:txBody>
      </p:sp>
      <p:pic>
        <p:nvPicPr>
          <p:cNvPr id="1026" name="Picture 2" descr="\\LUKE\ADR Prepress\2012 atlas\12 figure PNGs\12 vol2 figure PNGs\vol2 ch08 pngs\2 ch08 fig 16-01.png"/>
          <p:cNvPicPr>
            <a:picLocks noChangeAspect="1" noChangeArrowheads="1"/>
          </p:cNvPicPr>
          <p:nvPr/>
        </p:nvPicPr>
        <p:blipFill>
          <a:blip r:embed="rId2" cstate="print"/>
          <a:srcRect/>
          <a:stretch>
            <a:fillRect/>
          </a:stretch>
        </p:blipFill>
        <p:spPr bwMode="auto">
          <a:xfrm>
            <a:off x="809625" y="2057399"/>
            <a:ext cx="6831980" cy="27282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Incident rates of ESRD in the </a:t>
            </a:r>
            <a:br>
              <a:rPr lang="en-US" dirty="0" smtClean="0"/>
            </a:br>
            <a:r>
              <a:rPr lang="en-US" dirty="0" smtClean="0"/>
              <a:t>United States &amp; Canada, by age </a:t>
            </a:r>
            <a:br>
              <a:rPr lang="en-US" dirty="0" smtClean="0"/>
            </a:br>
            <a:r>
              <a:rPr lang="en-US" sz="1600" dirty="0" smtClean="0"/>
              <a:t>Figure 8.17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21506" name="Picture 2" descr="\\LUKE\ADR Prepress\2012 atlas\12 figure PNGs\12 vol2 figure PNGs\vol2 ch08 pngs\2 ch08 fig 17-01.png"/>
          <p:cNvPicPr>
            <a:picLocks noChangeAspect="1" noChangeArrowheads="1"/>
          </p:cNvPicPr>
          <p:nvPr/>
        </p:nvPicPr>
        <p:blipFill>
          <a:blip r:embed="rId2" cstate="print"/>
          <a:srcRect/>
          <a:stretch>
            <a:fillRect/>
          </a:stretch>
        </p:blipFill>
        <p:spPr bwMode="auto">
          <a:xfrm>
            <a:off x="809624" y="2057399"/>
            <a:ext cx="6840861" cy="361700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Incident rates of ESRD in the </a:t>
            </a:r>
            <a:br>
              <a:rPr lang="en-US" dirty="0" smtClean="0"/>
            </a:br>
            <a:r>
              <a:rPr lang="en-US" dirty="0" smtClean="0"/>
              <a:t>United States &amp; Canada, by gender</a:t>
            </a:r>
            <a:br>
              <a:rPr lang="en-US" dirty="0" smtClean="0"/>
            </a:br>
            <a:r>
              <a:rPr lang="en-US" sz="1600" dirty="0" smtClean="0"/>
              <a:t>Figure 8.18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22530" name="Picture 2" descr="\\LUKE\ADR Prepress\2012 atlas\12 figure PNGs\12 vol2 figure PNGs\vol2 ch08 pngs\2 ch08 fig 18-01.png"/>
          <p:cNvPicPr>
            <a:picLocks noChangeAspect="1" noChangeArrowheads="1"/>
          </p:cNvPicPr>
          <p:nvPr/>
        </p:nvPicPr>
        <p:blipFill>
          <a:blip r:embed="rId2" cstate="print"/>
          <a:srcRect/>
          <a:stretch>
            <a:fillRect/>
          </a:stretch>
        </p:blipFill>
        <p:spPr bwMode="auto">
          <a:xfrm>
            <a:off x="809625" y="2057400"/>
            <a:ext cx="6839896" cy="365973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Incident rates of ESRD in the </a:t>
            </a:r>
            <a:br>
              <a:rPr lang="en-US" dirty="0" smtClean="0"/>
            </a:br>
            <a:r>
              <a:rPr lang="en-US" dirty="0" smtClean="0"/>
              <a:t>United States &amp; Canada, by race</a:t>
            </a:r>
            <a:br>
              <a:rPr lang="en-US" dirty="0" smtClean="0"/>
            </a:br>
            <a:r>
              <a:rPr lang="en-US" sz="1600" dirty="0" smtClean="0"/>
              <a:t>Figure 8.19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23554" name="Picture 2" descr="\\LUKE\ADR Prepress\2012 atlas\12 figure PNGs\12 vol2 figure PNGs\vol2 ch08 pngs\2 ch08 fig 19-01.png"/>
          <p:cNvPicPr>
            <a:picLocks noChangeAspect="1" noChangeArrowheads="1"/>
          </p:cNvPicPr>
          <p:nvPr/>
        </p:nvPicPr>
        <p:blipFill>
          <a:blip r:embed="rId2" cstate="print"/>
          <a:srcRect/>
          <a:stretch>
            <a:fillRect/>
          </a:stretch>
        </p:blipFill>
        <p:spPr bwMode="auto">
          <a:xfrm>
            <a:off x="809625" y="2057400"/>
            <a:ext cx="6839896" cy="365973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Incident rates of ESRD in the United States &amp; Canada, by primary cause of renal failure</a:t>
            </a:r>
            <a:br>
              <a:rPr lang="en-US" dirty="0" smtClean="0"/>
            </a:br>
            <a:r>
              <a:rPr lang="en-US" sz="1600" dirty="0" smtClean="0"/>
              <a:t>Figure 8.20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24578" name="Picture 2" descr="\\LUKE\ADR Prepress\2012 atlas\12 figure PNGs\12 vol2 figure PNGs\vol2 ch08 pngs\2 ch08 fig 20-01.png"/>
          <p:cNvPicPr>
            <a:picLocks noChangeAspect="1" noChangeArrowheads="1"/>
          </p:cNvPicPr>
          <p:nvPr/>
        </p:nvPicPr>
        <p:blipFill>
          <a:blip r:embed="rId2" cstate="print"/>
          <a:srcRect/>
          <a:stretch>
            <a:fillRect/>
          </a:stretch>
        </p:blipFill>
        <p:spPr bwMode="auto">
          <a:xfrm>
            <a:off x="809624" y="2057399"/>
            <a:ext cx="6823925" cy="365119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Incident rates of ESRD in the </a:t>
            </a:r>
            <a:br>
              <a:rPr lang="en-US" dirty="0" smtClean="0"/>
            </a:br>
            <a:r>
              <a:rPr lang="en-US" dirty="0" smtClean="0"/>
              <a:t>United States &amp; Canada, by modality</a:t>
            </a:r>
            <a:br>
              <a:rPr lang="en-US" dirty="0" smtClean="0"/>
            </a:br>
            <a:r>
              <a:rPr lang="en-US" sz="1600" dirty="0" smtClean="0"/>
              <a:t>Figure 8.21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25602" name="Picture 2" descr="\\LUKE\ADR Prepress\2012 atlas\12 figure PNGs\12 vol2 figure PNGs\vol2 ch08 pngs\2 ch08 fig 21-01.png"/>
          <p:cNvPicPr>
            <a:picLocks noChangeAspect="1" noChangeArrowheads="1"/>
          </p:cNvPicPr>
          <p:nvPr/>
        </p:nvPicPr>
        <p:blipFill>
          <a:blip r:embed="rId2" cstate="print"/>
          <a:srcRect/>
          <a:stretch>
            <a:fillRect/>
          </a:stretch>
        </p:blipFill>
        <p:spPr bwMode="auto">
          <a:xfrm>
            <a:off x="809624" y="2057399"/>
            <a:ext cx="6823925" cy="365119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Prevalent rates of ESRD in the </a:t>
            </a:r>
            <a:br>
              <a:rPr lang="en-US" dirty="0" smtClean="0"/>
            </a:br>
            <a:r>
              <a:rPr lang="en-US" dirty="0" smtClean="0"/>
              <a:t>United States &amp; Canada, by age </a:t>
            </a:r>
            <a:br>
              <a:rPr lang="en-US" dirty="0" smtClean="0"/>
            </a:br>
            <a:r>
              <a:rPr lang="en-US" sz="1600" dirty="0" smtClean="0"/>
              <a:t>Figure 8.22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26626" name="Picture 2" descr="\\LUKE\ADR Prepress\2012 atlas\12 figure PNGs\12 vol2 figure PNGs\vol2 ch08 pngs\2 ch08 fig 22-01.png"/>
          <p:cNvPicPr>
            <a:picLocks noChangeAspect="1" noChangeArrowheads="1"/>
          </p:cNvPicPr>
          <p:nvPr/>
        </p:nvPicPr>
        <p:blipFill>
          <a:blip r:embed="rId2" cstate="print"/>
          <a:srcRect/>
          <a:stretch>
            <a:fillRect/>
          </a:stretch>
        </p:blipFill>
        <p:spPr bwMode="auto">
          <a:xfrm>
            <a:off x="809624" y="2057400"/>
            <a:ext cx="6855863" cy="366828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Prevalent rates of ESRD in the </a:t>
            </a:r>
            <a:br>
              <a:rPr lang="en-US" dirty="0" smtClean="0"/>
            </a:br>
            <a:r>
              <a:rPr lang="en-US" dirty="0" smtClean="0"/>
              <a:t>United States &amp; Canada, by gender</a:t>
            </a:r>
            <a:br>
              <a:rPr lang="en-US" dirty="0" smtClean="0"/>
            </a:br>
            <a:r>
              <a:rPr lang="en-US" sz="1600" dirty="0" smtClean="0"/>
              <a:t>Figure 8.23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27650" name="Picture 2" descr="\\LUKE\ADR Prepress\2012 atlas\12 figure PNGs\12 vol2 figure PNGs\vol2 ch08 pngs\2 ch08 fig 23-01.png"/>
          <p:cNvPicPr>
            <a:picLocks noChangeAspect="1" noChangeArrowheads="1"/>
          </p:cNvPicPr>
          <p:nvPr/>
        </p:nvPicPr>
        <p:blipFill>
          <a:blip r:embed="rId2" cstate="print"/>
          <a:srcRect/>
          <a:stretch>
            <a:fillRect/>
          </a:stretch>
        </p:blipFill>
        <p:spPr bwMode="auto">
          <a:xfrm>
            <a:off x="809625" y="2057400"/>
            <a:ext cx="6838268" cy="359991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Prevalent rates of ESRD in the </a:t>
            </a:r>
            <a:br>
              <a:rPr lang="en-US" dirty="0" smtClean="0"/>
            </a:br>
            <a:r>
              <a:rPr lang="en-US" dirty="0" smtClean="0"/>
              <a:t>United States &amp; Canada, by race</a:t>
            </a:r>
            <a:br>
              <a:rPr lang="en-US" dirty="0" smtClean="0"/>
            </a:br>
            <a:r>
              <a:rPr lang="en-US" sz="1600" dirty="0" smtClean="0"/>
              <a:t>Figure 8.24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28674" name="Picture 2" descr="\\LUKE\ADR Prepress\2012 atlas\12 figure PNGs\12 vol2 figure PNGs\vol2 ch08 pngs\2 ch08 fig 24-01.png"/>
          <p:cNvPicPr>
            <a:picLocks noChangeAspect="1" noChangeArrowheads="1"/>
          </p:cNvPicPr>
          <p:nvPr/>
        </p:nvPicPr>
        <p:blipFill>
          <a:blip r:embed="rId2" cstate="print"/>
          <a:srcRect/>
          <a:stretch>
            <a:fillRect/>
          </a:stretch>
        </p:blipFill>
        <p:spPr bwMode="auto">
          <a:xfrm>
            <a:off x="809624" y="2057400"/>
            <a:ext cx="6792825" cy="366828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Distribution of  reported incident ESRD pediatric patients, by primary diagnosis, </a:t>
            </a:r>
            <a:br>
              <a:rPr lang="en-US" dirty="0" smtClean="0"/>
            </a:br>
            <a:r>
              <a:rPr lang="en-US" dirty="0" smtClean="0"/>
              <a:t>2001–2005 (period A) &amp; 2006–2010 (period B)</a:t>
            </a:r>
            <a:br>
              <a:rPr lang="en-US" dirty="0" smtClean="0"/>
            </a:br>
            <a:r>
              <a:rPr lang="en-US" sz="1600" dirty="0" smtClean="0"/>
              <a:t>Table 8.a (Volume 2)</a:t>
            </a:r>
            <a:endParaRPr lang="en-US" dirty="0"/>
          </a:p>
        </p:txBody>
      </p:sp>
      <p:sp>
        <p:nvSpPr>
          <p:cNvPr id="9"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*Values for cells with ten or fewer patients are suppressed. </a:t>
            </a:r>
          </a:p>
          <a:p>
            <a:pPr>
              <a:spcBef>
                <a:spcPct val="20000"/>
              </a:spcBef>
            </a:pPr>
            <a:r>
              <a:rPr lang="en-US" sz="1200" b="1" dirty="0" smtClean="0">
                <a:solidFill>
                  <a:schemeClr val="tx2"/>
                </a:solidFill>
              </a:rPr>
              <a:t>“.” Zero values in this cell.</a:t>
            </a:r>
            <a:endParaRPr lang="en-US" sz="1200" b="1" dirty="0">
              <a:solidFill>
                <a:schemeClr val="tx2"/>
              </a:solidFill>
            </a:endParaRPr>
          </a:p>
        </p:txBody>
      </p:sp>
      <p:pic>
        <p:nvPicPr>
          <p:cNvPr id="2050" name="Picture 2" descr="\\LUKE\ADR Prepress\2012 atlas\12 figure PNGs\12 vol2 figure PNGs\vol2 ch08 pngs\2 ch08 table 8a 1-01.png"/>
          <p:cNvPicPr>
            <a:picLocks noChangeAspect="1" noChangeArrowheads="1"/>
          </p:cNvPicPr>
          <p:nvPr/>
        </p:nvPicPr>
        <p:blipFill>
          <a:blip r:embed="rId2" cstate="print"/>
          <a:srcRect/>
          <a:stretch>
            <a:fillRect/>
          </a:stretch>
        </p:blipFill>
        <p:spPr bwMode="auto">
          <a:xfrm>
            <a:off x="460375" y="1609725"/>
            <a:ext cx="7131050" cy="418058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Prevalent rates of ESRD in the United States &amp; Canada, by primary cause of renal failure</a:t>
            </a:r>
            <a:br>
              <a:rPr lang="en-US" dirty="0" smtClean="0"/>
            </a:br>
            <a:r>
              <a:rPr lang="en-US" sz="1600" dirty="0" smtClean="0"/>
              <a:t>Figure 8.25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29698" name="Picture 2" descr="\\LUKE\ADR Prepress\2012 atlas\12 figure PNGs\12 vol2 figure PNGs\vol2 ch08 pngs\2 ch08 fig 25-01.png"/>
          <p:cNvPicPr>
            <a:picLocks noChangeAspect="1" noChangeArrowheads="1"/>
          </p:cNvPicPr>
          <p:nvPr/>
        </p:nvPicPr>
        <p:blipFill>
          <a:blip r:embed="rId2" cstate="print"/>
          <a:srcRect/>
          <a:stretch>
            <a:fillRect/>
          </a:stretch>
        </p:blipFill>
        <p:spPr bwMode="auto">
          <a:xfrm>
            <a:off x="809625" y="2057400"/>
            <a:ext cx="6772794" cy="358282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Prevalent rates of ESRD in the </a:t>
            </a:r>
            <a:br>
              <a:rPr lang="en-US" dirty="0" smtClean="0"/>
            </a:br>
            <a:r>
              <a:rPr lang="en-US" dirty="0" smtClean="0"/>
              <a:t>United States &amp; Canada, by modality</a:t>
            </a:r>
            <a:br>
              <a:rPr lang="en-US" dirty="0" smtClean="0"/>
            </a:br>
            <a:r>
              <a:rPr lang="en-US" sz="1600" dirty="0" smtClean="0"/>
              <a:t>Figure 8.26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30722" name="Picture 2" descr="\\LUKE\ADR Prepress\2012 atlas\12 figure PNGs\12 vol2 figure PNGs\vol2 ch08 pngs\2 ch08 fig 26-01.png"/>
          <p:cNvPicPr>
            <a:picLocks noChangeAspect="1" noChangeArrowheads="1"/>
          </p:cNvPicPr>
          <p:nvPr/>
        </p:nvPicPr>
        <p:blipFill>
          <a:blip r:embed="rId2" cstate="print"/>
          <a:srcRect/>
          <a:stretch>
            <a:fillRect/>
          </a:stretch>
        </p:blipFill>
        <p:spPr bwMode="auto">
          <a:xfrm>
            <a:off x="809624" y="2057400"/>
            <a:ext cx="6823921" cy="365119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lstStyle/>
          <a:p>
            <a:r>
              <a:rPr lang="en-US" dirty="0" smtClean="0"/>
              <a:t>First transplant rates in incident ESRD patients in the United States &amp; Canada, by donor type</a:t>
            </a:r>
            <a:br>
              <a:rPr lang="en-US" dirty="0" smtClean="0"/>
            </a:br>
            <a:r>
              <a:rPr lang="en-US" sz="1600" dirty="0" smtClean="0"/>
              <a:t>Figure 8.27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unadjusted.</a:t>
            </a:r>
            <a:endParaRPr lang="en-US" sz="1200" b="1" dirty="0">
              <a:solidFill>
                <a:schemeClr val="tx2"/>
              </a:solidFill>
            </a:endParaRPr>
          </a:p>
        </p:txBody>
      </p:sp>
      <p:pic>
        <p:nvPicPr>
          <p:cNvPr id="31746" name="Picture 2" descr="\\LUKE\ADR Prepress\2012 atlas\12 figure PNGs\12 vol2 figure PNGs\vol2 ch08 pngs\2 ch08 fig 27-01.png"/>
          <p:cNvPicPr>
            <a:picLocks noChangeAspect="1" noChangeArrowheads="1"/>
          </p:cNvPicPr>
          <p:nvPr/>
        </p:nvPicPr>
        <p:blipFill>
          <a:blip r:embed="rId2" cstate="print"/>
          <a:srcRect/>
          <a:stretch>
            <a:fillRect/>
          </a:stretch>
        </p:blipFill>
        <p:spPr bwMode="auto">
          <a:xfrm>
            <a:off x="809625" y="2057399"/>
            <a:ext cx="6826990" cy="372810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normAutofit fontScale="90000"/>
          </a:bodyPr>
          <a:lstStyle/>
          <a:p>
            <a:r>
              <a:rPr lang="en-US" dirty="0" smtClean="0"/>
              <a:t>Antihypertensive medication use in pediatric patients with ESRD, by age &amp; modality (column %)</a:t>
            </a:r>
            <a:br>
              <a:rPr lang="en-US" dirty="0" smtClean="0"/>
            </a:br>
            <a:r>
              <a:rPr lang="en-US" sz="1600" dirty="0" smtClean="0"/>
              <a:t>Table 8.b (Volume 2)</a:t>
            </a:r>
            <a:endParaRPr lang="en-US" dirty="0"/>
          </a:p>
        </p:txBody>
      </p:sp>
      <p:sp>
        <p:nvSpPr>
          <p:cNvPr id="5" name="Text Box 20"/>
          <p:cNvSpPr txBox="1">
            <a:spLocks noChangeArrowheads="1"/>
          </p:cNvSpPr>
          <p:nvPr/>
        </p:nvSpPr>
        <p:spPr bwMode="auto">
          <a:xfrm>
            <a:off x="809625" y="5946775"/>
            <a:ext cx="776079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Period prevalent ESRD patients with Medicare Part D, 2009–2010.</a:t>
            </a:r>
            <a:endParaRPr lang="en-US" sz="1200" b="1" dirty="0">
              <a:solidFill>
                <a:schemeClr val="tx2"/>
              </a:solidFill>
            </a:endParaRPr>
          </a:p>
        </p:txBody>
      </p:sp>
      <p:pic>
        <p:nvPicPr>
          <p:cNvPr id="8" name="Picture 7" descr="2 ch08 table 8b-01.png"/>
          <p:cNvPicPr>
            <a:picLocks noChangeAspect="1"/>
          </p:cNvPicPr>
          <p:nvPr/>
        </p:nvPicPr>
        <p:blipFill>
          <a:blip r:embed="rId2" cstate="print"/>
          <a:stretch>
            <a:fillRect/>
          </a:stretch>
        </p:blipFill>
        <p:spPr>
          <a:xfrm>
            <a:off x="1572122" y="2057400"/>
            <a:ext cx="5999756" cy="337524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normAutofit fontScale="90000"/>
          </a:bodyPr>
          <a:lstStyle/>
          <a:p>
            <a:r>
              <a:rPr lang="en-US" dirty="0" smtClean="0"/>
              <a:t>Average dose per week of </a:t>
            </a:r>
            <a:r>
              <a:rPr lang="en-US" dirty="0" err="1" smtClean="0"/>
              <a:t>injectable</a:t>
            </a:r>
            <a:r>
              <a:rPr lang="en-US" dirty="0" smtClean="0"/>
              <a:t> medications in pediatric dialysis patients, by age</a:t>
            </a:r>
            <a:br>
              <a:rPr lang="en-US" dirty="0" smtClean="0"/>
            </a:br>
            <a:r>
              <a:rPr lang="en-US" sz="1600" dirty="0" smtClean="0"/>
              <a:t>Table 8.c (Volume 2)</a:t>
            </a:r>
            <a:endParaRPr lang="en-US" dirty="0"/>
          </a:p>
        </p:txBody>
      </p:sp>
      <p:sp>
        <p:nvSpPr>
          <p:cNvPr id="5" name="Text Box 20"/>
          <p:cNvSpPr txBox="1">
            <a:spLocks noChangeArrowheads="1"/>
          </p:cNvSpPr>
          <p:nvPr/>
        </p:nvSpPr>
        <p:spPr bwMode="auto">
          <a:xfrm>
            <a:off x="809625" y="5946775"/>
            <a:ext cx="552083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Period prevalent ESRD patients with Medicare Part D, 2009–2010. IV vitamin D dose in </a:t>
            </a:r>
            <a:r>
              <a:rPr lang="en-US" sz="1200" b="1" dirty="0" err="1" smtClean="0">
                <a:solidFill>
                  <a:schemeClr val="tx2"/>
                </a:solidFill>
              </a:rPr>
              <a:t>paricalcitol</a:t>
            </a:r>
            <a:r>
              <a:rPr lang="en-US" sz="1200" b="1" dirty="0" smtClean="0">
                <a:solidFill>
                  <a:schemeClr val="tx2"/>
                </a:solidFill>
              </a:rPr>
              <a:t>-equivalent units. </a:t>
            </a:r>
            <a:endParaRPr lang="en-US" sz="1200" b="1" dirty="0">
              <a:solidFill>
                <a:schemeClr val="tx2"/>
              </a:solidFill>
            </a:endParaRPr>
          </a:p>
        </p:txBody>
      </p:sp>
      <p:pic>
        <p:nvPicPr>
          <p:cNvPr id="7" name="Picture 6" descr="2 ch08 table 8c-01.png"/>
          <p:cNvPicPr>
            <a:picLocks noChangeAspect="1"/>
          </p:cNvPicPr>
          <p:nvPr/>
        </p:nvPicPr>
        <p:blipFill>
          <a:blip r:embed="rId2" cstate="print"/>
          <a:stretch>
            <a:fillRect/>
          </a:stretch>
        </p:blipFill>
        <p:spPr>
          <a:xfrm>
            <a:off x="1122053" y="2057400"/>
            <a:ext cx="6899893" cy="168616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normAutofit/>
          </a:bodyPr>
          <a:lstStyle/>
          <a:p>
            <a:r>
              <a:rPr lang="en-US" dirty="0" smtClean="0"/>
              <a:t>Use of injectables &amp; oral medications in pediatric dialysis patients, by age</a:t>
            </a:r>
            <a:br>
              <a:rPr lang="en-US" dirty="0" smtClean="0"/>
            </a:br>
            <a:r>
              <a:rPr lang="en-US" sz="1600" dirty="0" smtClean="0"/>
              <a:t>Figure 8.28 (Volume 2)</a:t>
            </a:r>
            <a:endParaRPr lang="en-US" dirty="0"/>
          </a:p>
        </p:txBody>
      </p:sp>
      <p:sp>
        <p:nvSpPr>
          <p:cNvPr id="5" name="Text Box 20"/>
          <p:cNvSpPr txBox="1">
            <a:spLocks noChangeArrowheads="1"/>
          </p:cNvSpPr>
          <p:nvPr/>
        </p:nvSpPr>
        <p:spPr bwMode="auto">
          <a:xfrm>
            <a:off x="809625" y="5946775"/>
            <a:ext cx="5520837"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Period prevalent ESRD patients with Medicare Part D, 2009–2010. IV vitamin D dose in </a:t>
            </a:r>
            <a:r>
              <a:rPr lang="en-US" sz="1200" b="1" dirty="0" err="1" smtClean="0">
                <a:solidFill>
                  <a:schemeClr val="tx2"/>
                </a:solidFill>
              </a:rPr>
              <a:t>paricalcitol</a:t>
            </a:r>
            <a:r>
              <a:rPr lang="en-US" sz="1200" b="1" dirty="0" smtClean="0">
                <a:solidFill>
                  <a:schemeClr val="tx2"/>
                </a:solidFill>
              </a:rPr>
              <a:t>-equivalent units. </a:t>
            </a:r>
            <a:endParaRPr lang="en-US" sz="1200" b="1" dirty="0">
              <a:solidFill>
                <a:schemeClr val="tx2"/>
              </a:solidFill>
            </a:endParaRPr>
          </a:p>
        </p:txBody>
      </p:sp>
      <p:pic>
        <p:nvPicPr>
          <p:cNvPr id="6" name="Picture 5" descr="2 ch08 fig 28.png"/>
          <p:cNvPicPr>
            <a:picLocks noChangeAspect="1"/>
          </p:cNvPicPr>
          <p:nvPr/>
        </p:nvPicPr>
        <p:blipFill>
          <a:blip r:embed="rId2" cstate="print"/>
          <a:stretch>
            <a:fillRect/>
          </a:stretch>
        </p:blipFill>
        <p:spPr>
          <a:xfrm>
            <a:off x="1199714" y="2057400"/>
            <a:ext cx="6744571" cy="270216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5" y="466725"/>
            <a:ext cx="8168842" cy="1143000"/>
          </a:xfrm>
        </p:spPr>
        <p:txBody>
          <a:bodyPr>
            <a:normAutofit/>
          </a:bodyPr>
          <a:lstStyle/>
          <a:p>
            <a:r>
              <a:rPr lang="en-US" dirty="0" smtClean="0"/>
              <a:t>Top 25 drugs used in pediatric ESRD patients, sorted by total days supply, 2009–2010</a:t>
            </a:r>
            <a:br>
              <a:rPr lang="en-US" dirty="0" smtClean="0"/>
            </a:br>
            <a:r>
              <a:rPr lang="en-US" sz="1600" dirty="0" smtClean="0"/>
              <a:t>Table 8.d (Volume 2)</a:t>
            </a:r>
            <a:endParaRPr lang="en-US" dirty="0"/>
          </a:p>
        </p:txBody>
      </p:sp>
      <p:sp>
        <p:nvSpPr>
          <p:cNvPr id="5" name="Text Box 20"/>
          <p:cNvSpPr txBox="1">
            <a:spLocks noChangeArrowheads="1"/>
          </p:cNvSpPr>
          <p:nvPr/>
        </p:nvSpPr>
        <p:spPr bwMode="auto">
          <a:xfrm>
            <a:off x="809625" y="5259754"/>
            <a:ext cx="7185513" cy="976923"/>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Period prevalent ESRD patients with Medicare Part D, 2009–2010; each prescription drug is disbursed with sufficient quantity to administer for a set number of days, so long as instructions are followed (i.e., so long as adherence is perfect). Total days supplied equals the cumulative number of days supplied through all fills of a particular medication in a population</a:t>
            </a:r>
            <a:endParaRPr lang="en-US" sz="1200" b="1" dirty="0">
              <a:solidFill>
                <a:schemeClr val="tx2"/>
              </a:solidFill>
            </a:endParaRPr>
          </a:p>
        </p:txBody>
      </p:sp>
      <p:pic>
        <p:nvPicPr>
          <p:cNvPr id="7" name="Picture 6" descr="2 ch08 table 8d-01.png"/>
          <p:cNvPicPr>
            <a:picLocks noChangeAspect="1"/>
          </p:cNvPicPr>
          <p:nvPr/>
        </p:nvPicPr>
        <p:blipFill>
          <a:blip r:embed="rId2" cstate="print"/>
          <a:stretch>
            <a:fillRect/>
          </a:stretch>
        </p:blipFill>
        <p:spPr>
          <a:xfrm>
            <a:off x="2545076" y="1801364"/>
            <a:ext cx="4053848" cy="325527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74" y="466725"/>
            <a:ext cx="6503133" cy="1143000"/>
          </a:xfrm>
        </p:spPr>
        <p:txBody>
          <a:bodyPr>
            <a:normAutofit fontScale="90000"/>
          </a:bodyPr>
          <a:lstStyle/>
          <a:p>
            <a:r>
              <a:rPr lang="en-US" dirty="0" smtClean="0"/>
              <a:t>Top 25 drugs used in pediatric ESRD patients, sorted by percentage of patients with at least one fill, 2009–2010</a:t>
            </a:r>
            <a:br>
              <a:rPr lang="en-US" dirty="0" smtClean="0"/>
            </a:br>
            <a:r>
              <a:rPr lang="en-US" sz="1600" dirty="0" smtClean="0"/>
              <a:t>Table 8.e (Volume 2)</a:t>
            </a:r>
            <a:endParaRPr lang="en-US" dirty="0"/>
          </a:p>
        </p:txBody>
      </p:sp>
      <p:sp>
        <p:nvSpPr>
          <p:cNvPr id="5" name="Text Box 20"/>
          <p:cNvSpPr txBox="1">
            <a:spLocks noChangeArrowheads="1"/>
          </p:cNvSpPr>
          <p:nvPr/>
        </p:nvSpPr>
        <p:spPr bwMode="auto">
          <a:xfrm>
            <a:off x="809625" y="5641975"/>
            <a:ext cx="4551729" cy="304800"/>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Period prevalent ESRD patients with Medicare Part D, 2009–2010</a:t>
            </a:r>
            <a:endParaRPr lang="en-US" sz="1200" b="1" dirty="0">
              <a:solidFill>
                <a:schemeClr val="tx2"/>
              </a:solidFill>
            </a:endParaRPr>
          </a:p>
        </p:txBody>
      </p:sp>
      <p:pic>
        <p:nvPicPr>
          <p:cNvPr id="6" name="Picture 5" descr="2 ch08 table 8e-01.png"/>
          <p:cNvPicPr>
            <a:picLocks noChangeAspect="1"/>
          </p:cNvPicPr>
          <p:nvPr/>
        </p:nvPicPr>
        <p:blipFill>
          <a:blip r:embed="rId2" cstate="print"/>
          <a:stretch>
            <a:fillRect/>
          </a:stretch>
        </p:blipFill>
        <p:spPr>
          <a:xfrm>
            <a:off x="2551171" y="1801364"/>
            <a:ext cx="4623757" cy="37241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Distribution of  reported incident ESRD pediatric patients, by primary diagnosis, </a:t>
            </a:r>
            <a:br>
              <a:rPr lang="en-US" dirty="0" smtClean="0"/>
            </a:br>
            <a:r>
              <a:rPr lang="en-US" dirty="0" smtClean="0"/>
              <a:t>2001–2005 (period A) &amp; 2006–2010 (period B)</a:t>
            </a:r>
            <a:br>
              <a:rPr lang="en-US" dirty="0" smtClean="0"/>
            </a:br>
            <a:r>
              <a:rPr lang="en-US" sz="1600" dirty="0" smtClean="0"/>
              <a:t>Table 8.a, continued (Volume 2)</a:t>
            </a:r>
            <a:endParaRPr lang="en-US" dirty="0"/>
          </a:p>
        </p:txBody>
      </p:sp>
      <p:sp>
        <p:nvSpPr>
          <p:cNvPr id="3"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*Values for cells with ten or fewer patients are suppressed. </a:t>
            </a:r>
          </a:p>
          <a:p>
            <a:pPr>
              <a:spcBef>
                <a:spcPct val="20000"/>
              </a:spcBef>
            </a:pPr>
            <a:r>
              <a:rPr lang="en-US" sz="1200" b="1" dirty="0" smtClean="0">
                <a:solidFill>
                  <a:schemeClr val="tx2"/>
                </a:solidFill>
              </a:rPr>
              <a:t>“.” Zero values in this cell.</a:t>
            </a:r>
            <a:endParaRPr lang="en-US" sz="1200" b="1" dirty="0">
              <a:solidFill>
                <a:schemeClr val="tx2"/>
              </a:solidFill>
            </a:endParaRPr>
          </a:p>
        </p:txBody>
      </p:sp>
      <p:pic>
        <p:nvPicPr>
          <p:cNvPr id="3074" name="Picture 2" descr="\\LUKE\ADR Prepress\2012 atlas\12 figure PNGs\12 vol2 figure PNGs\vol2 ch08 pngs\2 ch08 table 8a 2-01.png"/>
          <p:cNvPicPr>
            <a:picLocks noChangeAspect="1" noChangeArrowheads="1"/>
          </p:cNvPicPr>
          <p:nvPr/>
        </p:nvPicPr>
        <p:blipFill>
          <a:blip r:embed="rId2" cstate="print"/>
          <a:srcRect/>
          <a:stretch>
            <a:fillRect/>
          </a:stretch>
        </p:blipFill>
        <p:spPr bwMode="auto">
          <a:xfrm>
            <a:off x="460375" y="1609725"/>
            <a:ext cx="7116766" cy="297936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Distribution of  reported incident ESRD pediatric patients, by primary diagnosis, </a:t>
            </a:r>
            <a:br>
              <a:rPr lang="en-US" dirty="0" smtClean="0"/>
            </a:br>
            <a:r>
              <a:rPr lang="en-US" dirty="0" smtClean="0"/>
              <a:t>2001–2005 (period A) &amp; 2006–2010 (period B)</a:t>
            </a:r>
            <a:br>
              <a:rPr lang="en-US" dirty="0" smtClean="0"/>
            </a:br>
            <a:r>
              <a:rPr lang="en-US" sz="1600" dirty="0" smtClean="0"/>
              <a:t>Table 8.a, continued (Volume 2)</a:t>
            </a:r>
            <a:endParaRPr lang="en-US" dirty="0"/>
          </a:p>
        </p:txBody>
      </p:sp>
      <p:sp>
        <p:nvSpPr>
          <p:cNvPr id="3"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*Values for cells with ten or fewer patients are suppressed. </a:t>
            </a:r>
          </a:p>
          <a:p>
            <a:pPr>
              <a:spcBef>
                <a:spcPct val="20000"/>
              </a:spcBef>
            </a:pPr>
            <a:r>
              <a:rPr lang="en-US" sz="1200" b="1" dirty="0" smtClean="0">
                <a:solidFill>
                  <a:schemeClr val="tx2"/>
                </a:solidFill>
              </a:rPr>
              <a:t>“.” Zero values in this cell.</a:t>
            </a:r>
            <a:endParaRPr lang="en-US" sz="1200" b="1" dirty="0">
              <a:solidFill>
                <a:schemeClr val="tx2"/>
              </a:solidFill>
            </a:endParaRPr>
          </a:p>
        </p:txBody>
      </p:sp>
      <p:pic>
        <p:nvPicPr>
          <p:cNvPr id="4098" name="Picture 2" descr="\\LUKE\ADR Prepress\2012 atlas\12 figure PNGs\12 vol2 figure PNGs\vol2 ch08 pngs\2 ch08 table 8a 3-01.png"/>
          <p:cNvPicPr>
            <a:picLocks noChangeAspect="1" noChangeArrowheads="1"/>
          </p:cNvPicPr>
          <p:nvPr/>
        </p:nvPicPr>
        <p:blipFill>
          <a:blip r:embed="rId2" cstate="print"/>
          <a:srcRect/>
          <a:stretch>
            <a:fillRect/>
          </a:stretch>
        </p:blipFill>
        <p:spPr bwMode="auto">
          <a:xfrm>
            <a:off x="460375" y="1609725"/>
            <a:ext cx="7117833" cy="408177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Distribution of  reported incident ESRD pediatric patients, by primary diagnosis, </a:t>
            </a:r>
            <a:br>
              <a:rPr lang="en-US" dirty="0" smtClean="0"/>
            </a:br>
            <a:r>
              <a:rPr lang="en-US" dirty="0" smtClean="0"/>
              <a:t>2001–2005 (period A) &amp; 2006–2010 (period B)</a:t>
            </a:r>
            <a:br>
              <a:rPr lang="en-US" dirty="0" smtClean="0"/>
            </a:br>
            <a:r>
              <a:rPr lang="en-US" sz="1600" dirty="0" smtClean="0"/>
              <a:t>Table 8.a, continued (Volume 2)</a:t>
            </a:r>
            <a:endParaRPr lang="en-US" dirty="0"/>
          </a:p>
        </p:txBody>
      </p:sp>
      <p:sp>
        <p:nvSpPr>
          <p:cNvPr id="3"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Incident ESRD patients age 0–19. *Values for cells with ten or fewer patients are suppressed. </a:t>
            </a:r>
          </a:p>
          <a:p>
            <a:pPr>
              <a:spcBef>
                <a:spcPct val="20000"/>
              </a:spcBef>
            </a:pPr>
            <a:r>
              <a:rPr lang="en-US" sz="1200" b="1" dirty="0" smtClean="0">
                <a:solidFill>
                  <a:schemeClr val="tx2"/>
                </a:solidFill>
              </a:rPr>
              <a:t>“.” Zero values in this cell.</a:t>
            </a:r>
            <a:endParaRPr lang="en-US" sz="1200" b="1" dirty="0">
              <a:solidFill>
                <a:schemeClr val="tx2"/>
              </a:solidFill>
            </a:endParaRPr>
          </a:p>
        </p:txBody>
      </p:sp>
      <p:pic>
        <p:nvPicPr>
          <p:cNvPr id="5122" name="Picture 2" descr="\\LUKE\ADR Prepress\2012 atlas\12 figure PNGs\12 vol2 figure PNGs\vol2 ch08 pngs\2 ch08 table 8a 4-01.png"/>
          <p:cNvPicPr>
            <a:picLocks noChangeAspect="1" noChangeArrowheads="1"/>
          </p:cNvPicPr>
          <p:nvPr/>
        </p:nvPicPr>
        <p:blipFill>
          <a:blip r:embed="rId2" cstate="print"/>
          <a:srcRect/>
          <a:stretch>
            <a:fillRect/>
          </a:stretch>
        </p:blipFill>
        <p:spPr bwMode="auto">
          <a:xfrm>
            <a:off x="460375" y="1609725"/>
            <a:ext cx="7140500" cy="370575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Unadjusted rates of hospitalization for any infection, by modality, age, &amp; race, 2007–2010</a:t>
            </a:r>
            <a:br>
              <a:rPr lang="en-US" dirty="0" smtClean="0"/>
            </a:br>
            <a:r>
              <a:rPr lang="en-US" sz="1600" dirty="0" smtClean="0"/>
              <a:t>Figure 8.2 (Volume 2)</a:t>
            </a:r>
            <a:endParaRPr lang="en-US" dirty="0"/>
          </a:p>
        </p:txBody>
      </p:sp>
      <p:sp>
        <p:nvSpPr>
          <p:cNvPr id="3" name="Text Box 20"/>
          <p:cNvSpPr txBox="1">
            <a:spLocks noChangeArrowheads="1"/>
          </p:cNvSpPr>
          <p:nvPr/>
        </p:nvSpPr>
        <p:spPr bwMode="auto">
          <a:xfrm>
            <a:off x="813593"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Period prevalent ESRD patients age 0–19, 2007-2010; unadjusted.</a:t>
            </a:r>
            <a:endParaRPr lang="en-US" sz="1200" b="1" dirty="0">
              <a:solidFill>
                <a:schemeClr val="tx2"/>
              </a:solidFill>
            </a:endParaRPr>
          </a:p>
        </p:txBody>
      </p:sp>
      <p:pic>
        <p:nvPicPr>
          <p:cNvPr id="6146" name="Picture 2" descr="\\LUKE\ADR Prepress\2012 atlas\12 figure PNGs\12 vol2 figure PNGs\vol2 ch08 pngs\2 ch08 fig 2-01.png"/>
          <p:cNvPicPr>
            <a:picLocks noChangeAspect="1" noChangeArrowheads="1"/>
          </p:cNvPicPr>
          <p:nvPr/>
        </p:nvPicPr>
        <p:blipFill>
          <a:blip r:embed="rId2" cstate="print"/>
          <a:srcRect/>
          <a:stretch>
            <a:fillRect/>
          </a:stretch>
        </p:blipFill>
        <p:spPr bwMode="auto">
          <a:xfrm>
            <a:off x="809625" y="2057400"/>
            <a:ext cx="6774794" cy="26171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Unadjusted rates of hospitalization </a:t>
            </a:r>
            <a:br>
              <a:rPr lang="en-US" dirty="0" smtClean="0"/>
            </a:br>
            <a:r>
              <a:rPr lang="en-US" dirty="0" smtClean="0"/>
              <a:t>for infection due to internal device, </a:t>
            </a:r>
            <a:br>
              <a:rPr lang="en-US" dirty="0" smtClean="0"/>
            </a:br>
            <a:r>
              <a:rPr lang="en-US" dirty="0" smtClean="0"/>
              <a:t>by modality, age, &amp; race, 2007–2010</a:t>
            </a:r>
            <a:br>
              <a:rPr lang="en-US" dirty="0" smtClean="0"/>
            </a:br>
            <a:r>
              <a:rPr lang="en-US" sz="1600" dirty="0" smtClean="0"/>
              <a:t>Figure 8.3 (Volume 2)</a:t>
            </a:r>
            <a:endParaRPr lang="en-US" dirty="0"/>
          </a:p>
        </p:txBody>
      </p:sp>
      <p:sp>
        <p:nvSpPr>
          <p:cNvPr id="5" name="Text Box 20"/>
          <p:cNvSpPr txBox="1">
            <a:spLocks noChangeArrowheads="1"/>
          </p:cNvSpPr>
          <p:nvPr/>
        </p:nvSpPr>
        <p:spPr bwMode="auto">
          <a:xfrm>
            <a:off x="813593"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Period prevalent dialysis patients age 0–19, 2007–2010; unadjusted. “Infection due to internal device” includes those related to a vascular access device or peritoneal dialysis catheter.</a:t>
            </a:r>
            <a:endParaRPr lang="en-US" sz="1200" b="1" dirty="0">
              <a:solidFill>
                <a:schemeClr val="tx2"/>
              </a:solidFill>
            </a:endParaRPr>
          </a:p>
        </p:txBody>
      </p:sp>
      <p:pic>
        <p:nvPicPr>
          <p:cNvPr id="7170" name="Picture 2" descr="\\LUKE\ADR Prepress\2012 atlas\12 figure PNGs\12 vol2 figure PNGs\vol2 ch08 pngs\2 ch08 fig 3-01.png"/>
          <p:cNvPicPr>
            <a:picLocks noChangeAspect="1" noChangeArrowheads="1"/>
          </p:cNvPicPr>
          <p:nvPr/>
        </p:nvPicPr>
        <p:blipFill>
          <a:blip r:embed="rId2" cstate="print"/>
          <a:srcRect/>
          <a:stretch>
            <a:fillRect/>
          </a:stretch>
        </p:blipFill>
        <p:spPr bwMode="auto">
          <a:xfrm>
            <a:off x="809625" y="2057400"/>
            <a:ext cx="6775864" cy="264278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Unadjusted rates of hospitalization for bacteremia/septicemia, by modality, </a:t>
            </a:r>
            <a:br>
              <a:rPr lang="en-US" dirty="0" smtClean="0"/>
            </a:br>
            <a:r>
              <a:rPr lang="en-US" dirty="0" smtClean="0"/>
              <a:t>age, &amp; race, 2007–2010</a:t>
            </a:r>
            <a:br>
              <a:rPr lang="en-US" dirty="0" smtClean="0"/>
            </a:br>
            <a:r>
              <a:rPr lang="en-US" sz="1600" dirty="0" smtClean="0"/>
              <a:t>Figure 8.4 (Volume 2)</a:t>
            </a:r>
            <a:endParaRPr lang="en-US" dirty="0"/>
          </a:p>
        </p:txBody>
      </p:sp>
      <p:sp>
        <p:nvSpPr>
          <p:cNvPr id="6" name="Text Box 20"/>
          <p:cNvSpPr txBox="1">
            <a:spLocks noChangeArrowheads="1"/>
          </p:cNvSpPr>
          <p:nvPr/>
        </p:nvSpPr>
        <p:spPr bwMode="auto">
          <a:xfrm>
            <a:off x="809625" y="5946775"/>
            <a:ext cx="7516813" cy="435437"/>
          </a:xfrm>
          <a:prstGeom prst="rect">
            <a:avLst/>
          </a:prstGeom>
          <a:noFill/>
          <a:ln w="28575">
            <a:noFill/>
            <a:miter lim="800000"/>
            <a:headEnd/>
            <a:tailEnd/>
          </a:ln>
        </p:spPr>
        <p:txBody>
          <a:bodyPr lIns="0" tIns="0" rIns="0" bIns="0" anchor="t" anchorCtr="0"/>
          <a:lstStyle/>
          <a:p>
            <a:pPr>
              <a:spcBef>
                <a:spcPct val="20000"/>
              </a:spcBef>
            </a:pPr>
            <a:r>
              <a:rPr lang="en-US" sz="1200" b="1" dirty="0" smtClean="0">
                <a:solidFill>
                  <a:schemeClr val="tx2"/>
                </a:solidFill>
              </a:rPr>
              <a:t>Period prevalent ESRD patients age 0–19, 2007–2010; unadjusted.</a:t>
            </a:r>
            <a:endParaRPr lang="en-US" sz="1200" b="1" dirty="0">
              <a:solidFill>
                <a:schemeClr val="tx2"/>
              </a:solidFill>
            </a:endParaRPr>
          </a:p>
        </p:txBody>
      </p:sp>
      <p:pic>
        <p:nvPicPr>
          <p:cNvPr id="8194" name="Picture 2" descr="\\LUKE\ADR Prepress\2012 atlas\12 figure PNGs\12 vol2 figure PNGs\vol2 ch08 pngs\2 ch08 fig 4-01.png"/>
          <p:cNvPicPr>
            <a:picLocks noChangeAspect="1" noChangeArrowheads="1"/>
          </p:cNvPicPr>
          <p:nvPr/>
        </p:nvPicPr>
        <p:blipFill>
          <a:blip r:embed="rId2" cstate="print"/>
          <a:srcRect/>
          <a:stretch>
            <a:fillRect/>
          </a:stretch>
        </p:blipFill>
        <p:spPr bwMode="auto">
          <a:xfrm>
            <a:off x="809625" y="2057400"/>
            <a:ext cx="6775866" cy="2642787"/>
          </a:xfrm>
          <a:prstGeom prst="rect">
            <a:avLst/>
          </a:prstGeom>
          <a:noFill/>
        </p:spPr>
      </p:pic>
    </p:spTree>
  </p:cSld>
  <p:clrMapOvr>
    <a:masterClrMapping/>
  </p:clrMapOvr>
</p:sld>
</file>

<file path=ppt/theme/theme1.xml><?xml version="1.0" encoding="utf-8"?>
<a:theme xmlns:a="http://schemas.openxmlformats.org/drawingml/2006/main" name="usrds 12">
  <a:themeElements>
    <a:clrScheme name="usrds poster 12">
      <a:dk1>
        <a:srgbClr val="242D6E"/>
      </a:dk1>
      <a:lt1>
        <a:srgbClr val="FFFFFF"/>
      </a:lt1>
      <a:dk2>
        <a:srgbClr val="5A602A"/>
      </a:dk2>
      <a:lt2>
        <a:srgbClr val="808080"/>
      </a:lt2>
      <a:accent1>
        <a:srgbClr val="A3A342"/>
      </a:accent1>
      <a:accent2>
        <a:srgbClr val="5B4030"/>
      </a:accent2>
      <a:accent3>
        <a:srgbClr val="29404E"/>
      </a:accent3>
      <a:accent4>
        <a:srgbClr val="668896"/>
      </a:accent4>
      <a:accent5>
        <a:srgbClr val="687959"/>
      </a:accent5>
      <a:accent6>
        <a:srgbClr val="3B1D00"/>
      </a:accent6>
      <a:hlink>
        <a:srgbClr val="375453"/>
      </a:hlink>
      <a:folHlink>
        <a:srgbClr val="626F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10189</TotalTime>
  <Words>1231</Words>
  <Application>Microsoft Office PowerPoint</Application>
  <PresentationFormat>On-screen Show (4:3)</PresentationFormat>
  <Paragraphs>80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usrds 12</vt:lpstr>
      <vt:lpstr>Slide 1</vt:lpstr>
      <vt:lpstr>Adjusted all-cause rehospitalization  rates in pediatric patients 30 days  after live hospital discharge Figure 8.1 (Volume 2)</vt:lpstr>
      <vt:lpstr>Distribution of  reported incident ESRD pediatric patients, by primary diagnosis,  2001–2005 (period A) &amp; 2006–2010 (period B) Table 8.a (Volume 2)</vt:lpstr>
      <vt:lpstr>Distribution of  reported incident ESRD pediatric patients, by primary diagnosis,  2001–2005 (period A) &amp; 2006–2010 (period B) Table 8.a, continued (Volume 2)</vt:lpstr>
      <vt:lpstr>Distribution of  reported incident ESRD pediatric patients, by primary diagnosis,  2001–2005 (period A) &amp; 2006–2010 (period B) Table 8.a, continued (Volume 2)</vt:lpstr>
      <vt:lpstr>Distribution of  reported incident ESRD pediatric patients, by primary diagnosis,  2001–2005 (period A) &amp; 2006–2010 (period B) Table 8.a, continued (Volume 2)</vt:lpstr>
      <vt:lpstr>Unadjusted rates of hospitalization for any infection, by modality, age, &amp; race, 2007–2010 Figure 8.2 (Volume 2)</vt:lpstr>
      <vt:lpstr>Unadjusted rates of hospitalization  for infection due to internal device,  by modality, age, &amp; race, 2007–2010 Figure 8.3 (Volume 2)</vt:lpstr>
      <vt:lpstr>Unadjusted rates of hospitalization for bacteremia/septicemia, by modality,  age, &amp; race, 2007–2010 Figure 8.4 (Volume 2)</vt:lpstr>
      <vt:lpstr>Unadjusted rates of hospitalization for respiratory infection (including pneumonia,) by modality,  age, &amp; race, 2007–2010 Figure 8.5 (Volume 2)</vt:lpstr>
      <vt:lpstr>Infections in pediatric patients by vascular access use, July–December, 2010 Figure 8.6 (Volume 2)</vt:lpstr>
      <vt:lpstr>Influenza vaccination rates in pediatric patients, by modality, age, &amp; race, 2007–2010 Figure 8.7 (Volume 2)</vt:lpstr>
      <vt:lpstr>Pneumovax vaccination rates in pediatric patients, by modality, age, &amp; race, 2007–2010 Figure 8.8 (Volume 2)</vt:lpstr>
      <vt:lpstr>Prevnar vaccination rates  in pediatric patients, by modality, age, &amp; race, 2007–2010 Figure 8.9 (Volume 2)</vt:lpstr>
      <vt:lpstr>One-year adjusted all-cause  hospitalization rates in pediatric patients  (from day 90), by age &amp; modality Figure 8.10 (Volume 2)</vt:lpstr>
      <vt:lpstr>One-year adjusted cardiovascular hospitalization rates in pediatric patients (from day 90), by age, &amp; modality Figure 8.11 (Volume 2)</vt:lpstr>
      <vt:lpstr>One-year adjusted rates of  hospitalization for infection in pediatric patients (from day 90), by age &amp; modality Figure 8.12 (Volume 2)</vt:lpstr>
      <vt:lpstr>One-year adjusted all-cause  mortality rates in pediatric patients  (from day one), by age &amp; modality Figure 8.13 (Volume 2)</vt:lpstr>
      <vt:lpstr>One-year adjusted cardiovascular  mortality rates in pediatric patients  (from day one), by age &amp; modality Figure 8.14 (Volume 2)</vt:lpstr>
      <vt:lpstr>One-year adjusted rates of mortality  due to infection in pediatric patients  (from day one), by age &amp; modality Figure 8.15 (Volume 2)</vt:lpstr>
      <vt:lpstr>Adjusted five-year survival in pediatric patients (from day one), by age &amp; modality, 2001–2005 Figure 8.16 (Volume 2)</vt:lpstr>
      <vt:lpstr>Incident rates of ESRD in the  United States &amp; Canada, by age  Figure 8.17 (Volume 2)</vt:lpstr>
      <vt:lpstr>Incident rates of ESRD in the  United States &amp; Canada, by gender Figure 8.18 (Volume 2)</vt:lpstr>
      <vt:lpstr>Incident rates of ESRD in the  United States &amp; Canada, by race Figure 8.19 (Volume 2)</vt:lpstr>
      <vt:lpstr>Incident rates of ESRD in the United States &amp; Canada, by primary cause of renal failure Figure 8.20 (Volume 2)</vt:lpstr>
      <vt:lpstr>Incident rates of ESRD in the  United States &amp; Canada, by modality Figure 8.21 (Volume 2)</vt:lpstr>
      <vt:lpstr>Prevalent rates of ESRD in the  United States &amp; Canada, by age  Figure 8.22 (Volume 2)</vt:lpstr>
      <vt:lpstr>Prevalent rates of ESRD in the  United States &amp; Canada, by gender Figure 8.23 (Volume 2)</vt:lpstr>
      <vt:lpstr>Prevalent rates of ESRD in the  United States &amp; Canada, by race Figure 8.24 (Volume 2)</vt:lpstr>
      <vt:lpstr>Prevalent rates of ESRD in the United States &amp; Canada, by primary cause of renal failure Figure 8.25 (Volume 2)</vt:lpstr>
      <vt:lpstr>Prevalent rates of ESRD in the  United States &amp; Canada, by modality Figure 8.26 (Volume 2)</vt:lpstr>
      <vt:lpstr>First transplant rates in incident ESRD patients in the United States &amp; Canada, by donor type Figure 8.27 (Volume 2)</vt:lpstr>
      <vt:lpstr>Antihypertensive medication use in pediatric patients with ESRD, by age &amp; modality (column %) Table 8.b (Volume 2)</vt:lpstr>
      <vt:lpstr>Average dose per week of injectable medications in pediatric dialysis patients, by age Table 8.c (Volume 2)</vt:lpstr>
      <vt:lpstr>Use of injectables &amp; oral medications in pediatric dialysis patients, by age Figure 8.28 (Volume 2)</vt:lpstr>
      <vt:lpstr>Top 25 drugs used in pediatric ESRD patients, sorted by total days supply, 2009–2010 Table 8.d (Volume 2)</vt:lpstr>
      <vt:lpstr>Top 25 drugs used in pediatric ESRD patients, sorted by percentage of patients with at least one fill, 2009–2010 Table 8.e (Volume 2)</vt:lpstr>
    </vt:vector>
  </TitlesOfParts>
  <Company>Nephrology Analytical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SEverson</dc:creator>
  <cp:lastModifiedBy>severson</cp:lastModifiedBy>
  <cp:revision>246</cp:revision>
  <dcterms:created xsi:type="dcterms:W3CDTF">2000-03-17T15:11:00Z</dcterms:created>
  <dcterms:modified xsi:type="dcterms:W3CDTF">2012-11-06T17:07:33Z</dcterms:modified>
</cp:coreProperties>
</file>