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7"/>
  </p:handout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31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11" r:id="rId29"/>
    <p:sldId id="312" r:id="rId30"/>
    <p:sldId id="313" r:id="rId31"/>
    <p:sldId id="314" r:id="rId32"/>
    <p:sldId id="315" r:id="rId33"/>
    <p:sldId id="317" r:id="rId34"/>
    <p:sldId id="318" r:id="rId35"/>
    <p:sldId id="319" r:id="rId3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80" y="-78"/>
      </p:cViewPr>
      <p:guideLst>
        <p:guide orient="horz" pos="1296"/>
        <p:guide orient="horz" pos="3746"/>
        <p:guide orient="horz" pos="2162"/>
        <p:guide orient="horz" pos="3493"/>
        <p:guide orient="horz" pos="1011"/>
        <p:guide pos="2880"/>
        <p:guide pos="510"/>
        <p:guide pos="5245"/>
        <p:guide pos="4609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80801" y="5946775"/>
            <a:ext cx="1910749" cy="453381"/>
          </a:xfrm>
          <a:prstGeom prst="rect">
            <a:avLst/>
          </a:prstGeom>
        </p:spPr>
        <p:txBody>
          <a:bodyPr lIns="0" tIns="0" bIns="0"/>
          <a:lstStyle>
            <a:lvl1pPr>
              <a:buNone/>
              <a:defRPr lang="en-US" sz="1200" b="1" kern="12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 smtClean="0"/>
              <a:t>ESRD: Chapter Eleven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Costs of ESRD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spending for injectables</a:t>
            </a:r>
            <a:br>
              <a:rPr lang="en-US" dirty="0" smtClean="0"/>
            </a:br>
            <a:r>
              <a:rPr lang="en-US" sz="1600" dirty="0" smtClean="0"/>
              <a:t>Figure 11.9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11 pngs\v2 ch11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3077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costs for injectables, 2010</a:t>
            </a:r>
            <a:br>
              <a:rPr lang="en-US" dirty="0" smtClean="0"/>
            </a:br>
            <a:r>
              <a:rPr lang="en-US" sz="1600" dirty="0" smtClean="0"/>
              <a:t>Figure 11.10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2 figure PNGs\vol2 ch11 pngs\v2 ch11 fig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329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Unadjusted per person per year costs (dollars) </a:t>
            </a:r>
            <a:br>
              <a:rPr lang="en-US" dirty="0" smtClean="0"/>
            </a:br>
            <a:r>
              <a:rPr lang="en-US" dirty="0" smtClean="0"/>
              <a:t>for injectables, by HSA, 2010: ESAs/IV iron</a:t>
            </a:r>
            <a:br>
              <a:rPr lang="en-US" dirty="0" smtClean="0"/>
            </a:br>
            <a:r>
              <a:rPr lang="en-US" sz="1600" dirty="0" smtClean="0"/>
              <a:t>Figure 11.11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2 figure PNGs\vol2 ch11 pngs\v2 ch11 fig 11 map epo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94" y="1604963"/>
            <a:ext cx="7537944" cy="380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Unadjusted per person per year costs (dollars) </a:t>
            </a:r>
            <a:br>
              <a:rPr lang="en-US" dirty="0" smtClean="0"/>
            </a:br>
            <a:r>
              <a:rPr lang="en-US" dirty="0" smtClean="0"/>
              <a:t>for injectables, by HSA, 2010: IV vitamin D</a:t>
            </a:r>
            <a:br>
              <a:rPr lang="en-US" dirty="0" smtClean="0"/>
            </a:br>
            <a:r>
              <a:rPr lang="en-US" sz="1600" dirty="0" smtClean="0"/>
              <a:t>Figure 11.11, (continued, 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7" name="Picture 3" descr="\\LUKE\ADR Prepress\2012 atlas\12 figure PNGs\12 vol2 figure PNGs\vol2 ch11 pngs\v2 ch11 fig 11 map vitD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604964"/>
            <a:ext cx="7519008" cy="379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per person per year </a:t>
            </a:r>
            <a:br>
              <a:rPr lang="en-US" dirty="0" smtClean="0"/>
            </a:br>
            <a:r>
              <a:rPr lang="en-US" dirty="0" smtClean="0"/>
              <a:t>outpatient expenditures, by race</a:t>
            </a:r>
            <a:br>
              <a:rPr lang="en-US" dirty="0" smtClean="0"/>
            </a:br>
            <a:r>
              <a:rPr lang="en-US" sz="1600" dirty="0" smtClean="0"/>
              <a:t>Figure 11.12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2 figure PNGs\vol2 ch11 pngs\v2 ch11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572" y="2057400"/>
            <a:ext cx="5744856" cy="2989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</a:t>
            </a:r>
            <a:br>
              <a:rPr lang="en-US" dirty="0" smtClean="0"/>
            </a:br>
            <a:r>
              <a:rPr lang="en-US" dirty="0" smtClean="0"/>
              <a:t>for laboratory tests, by race</a:t>
            </a:r>
            <a:br>
              <a:rPr lang="en-US" dirty="0" smtClean="0"/>
            </a:br>
            <a:r>
              <a:rPr lang="en-US" sz="1600" dirty="0" smtClean="0"/>
              <a:t>Figure 11.13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2 atlas\12 figure PNGs\12 vol2 figure PNGs\vol2 ch11 pngs\v2 ch11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46872"/>
            <a:ext cx="3762375" cy="2770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</a:t>
            </a:r>
            <a:br>
              <a:rPr lang="en-US" dirty="0" smtClean="0"/>
            </a:br>
            <a:r>
              <a:rPr lang="en-US" dirty="0" smtClean="0"/>
              <a:t>for ESAs, by race</a:t>
            </a:r>
            <a:br>
              <a:rPr lang="en-US" dirty="0" smtClean="0"/>
            </a:br>
            <a:r>
              <a:rPr lang="en-US" sz="1600" dirty="0" smtClean="0"/>
              <a:t>Figure 11.14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2 figure PNGs\vol2 ch11 pngs\v2 ch11 fig 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602" y="2057400"/>
            <a:ext cx="3772796" cy="280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</a:t>
            </a:r>
            <a:br>
              <a:rPr lang="en-US" dirty="0" smtClean="0"/>
            </a:br>
            <a:r>
              <a:rPr lang="en-US" dirty="0" smtClean="0"/>
              <a:t>for IV vitamin D, by race</a:t>
            </a:r>
            <a:br>
              <a:rPr lang="en-US" dirty="0" smtClean="0"/>
            </a:br>
            <a:r>
              <a:rPr lang="en-US" sz="1600" dirty="0" smtClean="0"/>
              <a:t>Figure 11.15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6" y="5545138"/>
            <a:ext cx="7331612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2 figure PNGs\vol2 ch11 pngs\v2 ch11 fig 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588" y="2057400"/>
            <a:ext cx="3814824" cy="284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</a:t>
            </a:r>
            <a:br>
              <a:rPr lang="en-US" dirty="0" smtClean="0"/>
            </a:br>
            <a:r>
              <a:rPr lang="en-US" dirty="0" smtClean="0"/>
              <a:t>for IV iron, by race</a:t>
            </a:r>
            <a:br>
              <a:rPr lang="en-US" dirty="0" smtClean="0"/>
            </a:br>
            <a:r>
              <a:rPr lang="en-US" sz="1600" dirty="0" smtClean="0"/>
              <a:t>Figure 11.16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2 figure PNGs\vol2 ch11 pngs\v2 ch11 fig 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273" y="2057400"/>
            <a:ext cx="3793454" cy="2821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</a:t>
            </a:r>
            <a:br>
              <a:rPr lang="en-US" dirty="0" smtClean="0"/>
            </a:br>
            <a:r>
              <a:rPr lang="en-US" dirty="0" smtClean="0"/>
              <a:t>for IV antibiotics, by race</a:t>
            </a:r>
            <a:br>
              <a:rPr lang="en-US" dirty="0" smtClean="0"/>
            </a:br>
            <a:r>
              <a:rPr lang="en-US" sz="1600" dirty="0" smtClean="0"/>
              <a:t>Figure 11.17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2 figure PNGs\vol2 ch11 pngs\v2 ch11 fig 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831" y="2057400"/>
            <a:ext cx="3834337" cy="279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ESRD expenditures, by payor</a:t>
            </a:r>
            <a:br>
              <a:rPr lang="en-US" dirty="0" smtClean="0"/>
            </a:br>
            <a:r>
              <a:rPr lang="en-US" sz="1600" dirty="0" smtClean="0"/>
              <a:t>Figure 11.1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53860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patients; includes Part D.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11 pngs\v2 ch11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048" y="2057400"/>
            <a:ext cx="5913904" cy="3005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</a:t>
            </a:r>
            <a:br>
              <a:rPr lang="en-US" dirty="0" smtClean="0"/>
            </a:br>
            <a:r>
              <a:rPr lang="en-US" dirty="0" smtClean="0"/>
              <a:t>for other injectables, by race</a:t>
            </a:r>
            <a:br>
              <a:rPr lang="en-US" dirty="0" smtClean="0"/>
            </a:br>
            <a:r>
              <a:rPr lang="en-US" sz="1600" dirty="0" smtClean="0"/>
              <a:t>Figure 11.18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2 atlas\12 figure PNGs\12 vol2 figure PNGs\vol2 ch11 pngs\v2 ch11 fig 1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89" y="2059614"/>
            <a:ext cx="3762222" cy="274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per person per year outpatient expenditures, </a:t>
            </a:r>
            <a:br>
              <a:rPr lang="en-US" dirty="0" smtClean="0"/>
            </a:br>
            <a:r>
              <a:rPr lang="en-US" dirty="0" smtClean="0"/>
              <a:t>by dialysis modality &amp; race, 2010</a:t>
            </a:r>
            <a:br>
              <a:rPr lang="en-US" dirty="0" smtClean="0"/>
            </a:br>
            <a:r>
              <a:rPr lang="en-US" sz="1600" dirty="0" smtClean="0"/>
              <a:t>Figure 11.19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545138"/>
            <a:ext cx="3762375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2 figure PNGs\vol2 ch11 pngs\v2 ch11 fig 1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418" y="2057400"/>
            <a:ext cx="6507163" cy="331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51770" cy="1332220"/>
          </a:xfrm>
        </p:spPr>
        <p:txBody>
          <a:bodyPr>
            <a:normAutofit/>
          </a:bodyPr>
          <a:lstStyle/>
          <a:p>
            <a:r>
              <a:rPr lang="en-US" dirty="0" smtClean="0"/>
              <a:t>Per person per year expenditures for laboratory </a:t>
            </a:r>
            <a:br>
              <a:rPr lang="en-US" dirty="0" smtClean="0"/>
            </a:br>
            <a:r>
              <a:rPr lang="en-US" dirty="0" smtClean="0"/>
              <a:t>tests, by dialysis modality &amp; race, 2010</a:t>
            </a:r>
            <a:br>
              <a:rPr lang="en-US" dirty="0" smtClean="0"/>
            </a:br>
            <a:r>
              <a:rPr lang="en-US" sz="1600" dirty="0" smtClean="0"/>
              <a:t>Figure 11.20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2 atlas\12 figure PNGs\12 vol2 figure PNGs\vol2 ch11 pngs\v2 ch11 fig 2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866" y="2057400"/>
            <a:ext cx="3862267" cy="299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for ESAs, </a:t>
            </a:r>
            <a:br>
              <a:rPr lang="en-US" dirty="0" smtClean="0"/>
            </a:br>
            <a:r>
              <a:rPr lang="en-US" dirty="0" smtClean="0"/>
              <a:t>by dialysis modality &amp; race, 2010</a:t>
            </a:r>
            <a:br>
              <a:rPr lang="en-US" dirty="0" smtClean="0"/>
            </a:br>
            <a:r>
              <a:rPr lang="en-US" sz="1600" dirty="0" smtClean="0"/>
              <a:t>Figure 11.21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0" name="Picture 2" descr="\\LUKE\ADR Prepress\2012 atlas\12 figure PNGs\12 vol2 figure PNGs\vol2 ch11 pngs\v2 ch11 fig 2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2949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person per year expenditures for IV vitamin D, </a:t>
            </a:r>
            <a:br>
              <a:rPr lang="en-US" dirty="0" smtClean="0"/>
            </a:br>
            <a:r>
              <a:rPr lang="en-US" dirty="0" smtClean="0"/>
              <a:t>by dialysis modality &amp; race, 2010</a:t>
            </a:r>
            <a:br>
              <a:rPr lang="en-US" dirty="0" smtClean="0"/>
            </a:br>
            <a:r>
              <a:rPr lang="en-US" sz="1600" dirty="0" smtClean="0"/>
              <a:t>Figure 11.22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2 atlas\12 figure PNGs\12 vol2 figure PNGs\vol2 ch11 pngs\v2 ch11 fig 2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307" y="2057400"/>
            <a:ext cx="3815385" cy="2991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person per year expenditures for IV iron, </a:t>
            </a:r>
            <a:br>
              <a:rPr lang="en-US" dirty="0" smtClean="0"/>
            </a:br>
            <a:r>
              <a:rPr lang="en-US" dirty="0" smtClean="0"/>
              <a:t>by dialysis modality &amp; race, 2010</a:t>
            </a:r>
            <a:br>
              <a:rPr lang="en-US" dirty="0" smtClean="0"/>
            </a:br>
            <a:r>
              <a:rPr lang="en-US" sz="1600" dirty="0" smtClean="0"/>
              <a:t>Figure 11.23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\\LUKE\ADR Prepress\2012 atlas\12 figure PNGs\12 vol2 figure PNGs\vol2 ch11 pngs\v2 ch11 fig 2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29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person per year expenditures for IV antibiotics, </a:t>
            </a:r>
            <a:br>
              <a:rPr lang="en-US" dirty="0" smtClean="0"/>
            </a:br>
            <a:r>
              <a:rPr lang="en-US" dirty="0" smtClean="0"/>
              <a:t>by dialysis modality &amp; race, 2010</a:t>
            </a:r>
            <a:br>
              <a:rPr lang="en-US" dirty="0" smtClean="0"/>
            </a:br>
            <a:r>
              <a:rPr lang="en-US" sz="1600" dirty="0" smtClean="0"/>
              <a:t>Figure 11.24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\\LUKE\ADR Prepress\2012 atlas\12 figure PNGs\12 vol2 figure PNGs\vol2 ch11 pngs\v2 ch11 fig 2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29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person per year expenditures for other injectables, by dialysis modality &amp; race, 2010</a:t>
            </a:r>
            <a:br>
              <a:rPr lang="en-US" dirty="0" smtClean="0"/>
            </a:br>
            <a:r>
              <a:rPr lang="en-US" sz="1600" dirty="0" smtClean="0"/>
              <a:t>Figure 11.25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\\LUKE\ADR Prepress\2012 atlas\12 figure PNGs\12 vol2 figure PNGs\vol2 ch11 pngs\v2 ch11 fig 2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290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Part D net costs in the general Medicare &amp; ESRD populations, 2010</a:t>
            </a:r>
            <a:br>
              <a:rPr lang="en-US" dirty="0" smtClean="0"/>
            </a:br>
            <a:r>
              <a:rPr lang="en-US" sz="1600" dirty="0" smtClean="0"/>
              <a:t>Figure 11.26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493394"/>
            <a:ext cx="3762375" cy="453381"/>
          </a:xfrm>
        </p:spPr>
        <p:txBody>
          <a:bodyPr/>
          <a:lstStyle/>
          <a:p>
            <a:pPr marL="0" indent="0"/>
            <a:r>
              <a:rPr lang="en-US" dirty="0" smtClean="0"/>
              <a:t>Part </a:t>
            </a:r>
            <a:r>
              <a:rPr lang="en-US" dirty="0"/>
              <a:t>D-enrolled general Medicare patients from the 5 percent sample &amp; period prevalent dialysis &amp; transplant patients, 2010.</a:t>
            </a:r>
          </a:p>
        </p:txBody>
      </p:sp>
      <p:pic>
        <p:nvPicPr>
          <p:cNvPr id="27650" name="Picture 2" descr="\\LUKE\ADR Prepress\2012 atlas\12 figure PNGs\12 vol2 figure PNGs\vol2 ch11 pngs\v2 ch11 fig 2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485" y="2057400"/>
            <a:ext cx="5903029" cy="303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D costs as a part of total Medicare expenses in the general Medicare &amp; ESRD populations, 2010</a:t>
            </a:r>
            <a:br>
              <a:rPr lang="en-US" dirty="0" smtClean="0"/>
            </a:br>
            <a:r>
              <a:rPr lang="en-US" sz="1600" dirty="0" smtClean="0"/>
              <a:t>Figure 11.27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493394"/>
            <a:ext cx="4246469" cy="453381"/>
          </a:xfrm>
        </p:spPr>
        <p:txBody>
          <a:bodyPr/>
          <a:lstStyle/>
          <a:p>
            <a:pPr marL="0" indent="0"/>
            <a:r>
              <a:rPr lang="en-US" dirty="0"/>
              <a:t>Part D-enrolled general Medicare patients from the 5 percent sample &amp; period prevalent dialysis &amp; transplant patients, 2010. Values are Part D costs as percent of total Medicare costs.</a:t>
            </a:r>
          </a:p>
        </p:txBody>
      </p:sp>
      <p:pic>
        <p:nvPicPr>
          <p:cNvPr id="28674" name="Picture 2" descr="\\LUKE\ADR Prepress\2012 atlas\12 figure PNGs\12 vol2 figure PNGs\vol2 ch11 pngs\v2 ch11 fig 2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730" y="2057400"/>
            <a:ext cx="5752540" cy="2966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the Medicare &amp; ESRD programs</a:t>
            </a:r>
            <a:br>
              <a:rPr lang="en-US" dirty="0" smtClean="0"/>
            </a:br>
            <a:r>
              <a:rPr lang="en-US" sz="1600" dirty="0" smtClean="0"/>
              <a:t>Figure 11.2 (Volume 2)</a:t>
            </a:r>
            <a:endParaRPr lang="en-US" dirty="0"/>
          </a:p>
        </p:txBody>
      </p:sp>
      <p:pic>
        <p:nvPicPr>
          <p:cNvPr id="2050" name="Picture 2" descr="\\LUKE\ADR Prepress\2012 atlas\12 figure PNGs\12 vol2 figure PNGs\vol2 ch11 pngs\v2 ch11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2057400"/>
            <a:ext cx="3762375" cy="3132396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53860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Includes Part D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Part D net costs, by low income subsidy (LIS) status &amp; modality, 2010</a:t>
            </a:r>
            <a:br>
              <a:rPr lang="en-US" dirty="0" smtClean="0"/>
            </a:br>
            <a:r>
              <a:rPr lang="en-US" sz="1600" dirty="0" smtClean="0"/>
              <a:t>Figure 11.28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545138"/>
            <a:ext cx="4246469" cy="401637"/>
          </a:xfrm>
        </p:spPr>
        <p:txBody>
          <a:bodyPr/>
          <a:lstStyle/>
          <a:p>
            <a:pPr marL="0" indent="0"/>
            <a:r>
              <a:rPr lang="en-US" dirty="0"/>
              <a:t> Part D-enrolled general Medicare patients from the 5 percent sample &amp; period prevalent dialysis &amp; transplant patients, 2010.</a:t>
            </a:r>
          </a:p>
        </p:txBody>
      </p:sp>
      <p:pic>
        <p:nvPicPr>
          <p:cNvPr id="29698" name="Picture 2" descr="\\LUKE\ADR Prepress\2012 atlas\12 figure PNGs\12 vol2 figure PNGs\vol2 ch11 pngs\v2 ch11 fig 2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100" y="2057400"/>
            <a:ext cx="5867800" cy="302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per person per year Part D </a:t>
            </a:r>
            <a:br>
              <a:rPr lang="en-US" dirty="0" smtClean="0"/>
            </a:br>
            <a:r>
              <a:rPr lang="en-US" dirty="0" smtClean="0"/>
              <a:t>net &amp; out-of-pocket costs, 2010</a:t>
            </a:r>
            <a:br>
              <a:rPr lang="en-US" dirty="0" smtClean="0"/>
            </a:br>
            <a:r>
              <a:rPr lang="en-US" sz="1600" dirty="0" smtClean="0"/>
              <a:t>Figure 11.29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4" y="5545138"/>
            <a:ext cx="4784351" cy="401637"/>
          </a:xfrm>
        </p:spPr>
        <p:txBody>
          <a:bodyPr/>
          <a:lstStyle/>
          <a:p>
            <a:pPr marL="0" indent="0"/>
            <a:r>
              <a:rPr lang="en-US" dirty="0"/>
              <a:t>Part D-enrolled general Medicare patients from the 5 percent sample &amp; period prevalent dialysis &amp; transplant patients, 2010. Net pay is estimated as the sum of  Medicare covered amount &amp;  LIS amount. </a:t>
            </a:r>
          </a:p>
        </p:txBody>
      </p:sp>
      <p:pic>
        <p:nvPicPr>
          <p:cNvPr id="30722" name="Picture 2" descr="\\LUKE\ADR Prepress\2012 atlas\12 figure PNGs\12 vol2 figure PNGs\vol2 ch11 pngs\v2 ch11 fig 2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515251" cy="287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Variation in total Medicare  per person per month (PPPM) spending &amp; number of monthly Part D prescriptions, by age, gender, race, ethnicity, &amp; LIS status,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11.a (Volume 2)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3890" y="4794838"/>
            <a:ext cx="1295801" cy="1151938"/>
          </a:xfrm>
        </p:spPr>
        <p:txBody>
          <a:bodyPr/>
          <a:lstStyle/>
          <a:p>
            <a:pPr marL="0" indent="0"/>
            <a:r>
              <a:rPr lang="en-US" dirty="0"/>
              <a:t>Medicare Part D-enrolled period prevalent dialysis patients with Medicare as primary payor.</a:t>
            </a:r>
          </a:p>
        </p:txBody>
      </p:sp>
      <p:pic>
        <p:nvPicPr>
          <p:cNvPr id="2050" name="Picture 2" descr="\\LUKE\ADR Prepress\2012 atlas\12 figure PNGs\12 vol2 figure PNGs\vol2 ch11 pngs\v2 ch11 table 11a to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604963"/>
            <a:ext cx="6507163" cy="406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Variation in total Medicare  per person per month (PPPM) spending &amp; number of monthly Part D prescriptions, by age, gender, race, ethnicity, &amp; LIS status,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11.a (continued; 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3890" y="4794838"/>
            <a:ext cx="1295801" cy="1151938"/>
          </a:xfrm>
        </p:spPr>
        <p:txBody>
          <a:bodyPr/>
          <a:lstStyle/>
          <a:p>
            <a:pPr marL="0" indent="0"/>
            <a:r>
              <a:rPr lang="en-US" dirty="0"/>
              <a:t>Medicare Part D-enrolled period prevalent dialysis patients with Medicare as primary payor.</a:t>
            </a:r>
          </a:p>
        </p:txBody>
      </p:sp>
      <p:pic>
        <p:nvPicPr>
          <p:cNvPr id="3074" name="Picture 2" descr="\\LUKE\ADR Prepress\2012 atlas\12 figure PNGs\12 vol2 figure PNGs\vol2 ch11 pngs\v2 ch11 table 11a botto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834" y="1604963"/>
            <a:ext cx="5826332" cy="4856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274638"/>
            <a:ext cx="6862762" cy="133222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Medicare Parts B &amp; D  per person per month costs ($) for ESRD-related medications, by age, gender, race, ethnicity, &amp; LIS status,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11.b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3890" y="4794838"/>
            <a:ext cx="1295801" cy="1151938"/>
          </a:xfrm>
        </p:spPr>
        <p:txBody>
          <a:bodyPr/>
          <a:lstStyle/>
          <a:p>
            <a:pPr marL="0" indent="0"/>
            <a:r>
              <a:rPr lang="en-US" dirty="0"/>
              <a:t>Medicare Part D-enrolled period prevalent dialysis patients with Medicare as primary payor.</a:t>
            </a:r>
          </a:p>
        </p:txBody>
      </p:sp>
      <p:pic>
        <p:nvPicPr>
          <p:cNvPr id="33794" name="Picture 2" descr="\\LUKE\ADR Prepress\2012 atlas\12 figure PNGs\12 vol2 figure PNGs\vol2 ch11 pngs\v2 ch11 table 11b to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732857"/>
            <a:ext cx="6596589" cy="381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274638"/>
            <a:ext cx="6862762" cy="133222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Medicare Parts B &amp; D  per person per month costs ($) for ESRD-related medications, by age, gender, race, ethnicity, &amp; LIS status, 2010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11.b (continued; 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63890" y="4794838"/>
            <a:ext cx="1295801" cy="1151938"/>
          </a:xfrm>
        </p:spPr>
        <p:txBody>
          <a:bodyPr/>
          <a:lstStyle/>
          <a:p>
            <a:pPr marL="0" indent="0"/>
            <a:r>
              <a:rPr lang="en-US" dirty="0"/>
              <a:t>Medicare Part D-enrolled period prevalent dialysis patients with Medicare as primary payor.</a:t>
            </a:r>
          </a:p>
        </p:txBody>
      </p:sp>
      <p:pic>
        <p:nvPicPr>
          <p:cNvPr id="34818" name="Picture 2" descr="\\LUKE\ADR Prepress\2012 atlas\12 figure PNGs\12 vol2 figure PNGs\vol2 ch11 pngs\v2 ch11 table 11b botto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31" y="1604963"/>
            <a:ext cx="5936957" cy="461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numbers of point </a:t>
            </a:r>
            <a:br>
              <a:rPr lang="en-US" dirty="0" smtClean="0"/>
            </a:br>
            <a:r>
              <a:rPr lang="en-US" dirty="0" smtClean="0"/>
              <a:t>prevalent ESRD patients</a:t>
            </a:r>
            <a:br>
              <a:rPr lang="en-US" dirty="0" smtClean="0"/>
            </a:br>
            <a:r>
              <a:rPr lang="en-US" sz="1600" dirty="0" smtClean="0"/>
              <a:t>Figure 11.3 (Volume 2)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6" y="5545137"/>
            <a:ext cx="7967950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2 figure PNGs\vol2 ch11 pngs\v2 ch11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866" y="2057400"/>
            <a:ext cx="3862267" cy="3158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percent change </a:t>
            </a:r>
            <a:br>
              <a:rPr lang="en-US" dirty="0" smtClean="0"/>
            </a:br>
            <a:r>
              <a:rPr lang="en-US" dirty="0" smtClean="0"/>
              <a:t>in Medicare ESRD spending</a:t>
            </a:r>
            <a:br>
              <a:rPr lang="en-US" dirty="0" smtClean="0"/>
            </a:br>
            <a:r>
              <a:rPr lang="en-US" sz="1600" dirty="0" smtClean="0"/>
              <a:t>Figure 11.4 (Volume 2)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7" y="5545137"/>
            <a:ext cx="376237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Total Medicare ESRD costs from claims data; includes all Medicare as primary payor claims as well as amounts paid by Medicare as secondary payor.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2 figure PNGs\vol2 ch11 pngs\v2 ch11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78" y="2057400"/>
            <a:ext cx="5798644" cy="2963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dollars spent </a:t>
            </a:r>
            <a:br>
              <a:rPr lang="en-US" dirty="0" smtClean="0"/>
            </a:br>
            <a:r>
              <a:rPr lang="en-US" dirty="0" smtClean="0"/>
              <a:t>on ESRD, by type of service</a:t>
            </a:r>
            <a:br>
              <a:rPr lang="en-US" dirty="0" smtClean="0"/>
            </a:br>
            <a:r>
              <a:rPr lang="en-US" sz="1600" dirty="0" smtClean="0"/>
              <a:t>Figure 11.5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7"/>
            <a:ext cx="7967950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Total Medicare costs from claims data; include all Medicare as primary payor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claims as well as amounts paid by Medicare as secondary payor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2 figure PNGs\vol2 ch11 pngs\v2 ch11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148" y="2057400"/>
            <a:ext cx="5529703" cy="285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ESRD </a:t>
            </a:r>
            <a:br>
              <a:rPr lang="en-US" dirty="0" smtClean="0"/>
            </a:br>
            <a:r>
              <a:rPr lang="en-US" dirty="0" smtClean="0"/>
              <a:t>expenditures, by modality</a:t>
            </a:r>
            <a:br>
              <a:rPr lang="en-US" dirty="0" smtClean="0"/>
            </a:br>
            <a:r>
              <a:rPr lang="en-US" sz="1600" dirty="0" smtClean="0"/>
              <a:t>Figure 11.6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patients, patients with Medicare as secondary payor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11 pngs\v2 ch11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363" y="2057400"/>
            <a:ext cx="5636425" cy="290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ESRD expenditures </a:t>
            </a:r>
            <a:br>
              <a:rPr lang="en-US" dirty="0" smtClean="0"/>
            </a:br>
            <a:r>
              <a:rPr lang="en-US" dirty="0" smtClean="0"/>
              <a:t>per person per year, by modality</a:t>
            </a:r>
            <a:br>
              <a:rPr lang="en-US" dirty="0" smtClean="0"/>
            </a:br>
            <a:r>
              <a:rPr lang="en-US" sz="1600" dirty="0" smtClean="0"/>
              <a:t>Figure 11.7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patients, patients with Medicare as secondary payor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2 figure PNGs\vol2 ch11 pngs\v2 ch11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200" y="2057400"/>
            <a:ext cx="5483599" cy="2853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person per year inpatient/outpatient </a:t>
            </a:r>
            <a:br>
              <a:rPr lang="en-US" dirty="0" smtClean="0"/>
            </a:br>
            <a:r>
              <a:rPr lang="en-US" dirty="0" smtClean="0"/>
              <a:t>&amp; physician/supplier net costs for Medicare &amp; MarketScan (EGHP) patients with ESRD</a:t>
            </a:r>
            <a:br>
              <a:rPr lang="en-US" dirty="0" smtClean="0"/>
            </a:br>
            <a:r>
              <a:rPr lang="en-US" sz="1600" dirty="0" smtClean="0"/>
              <a:t>Figure 11.8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6" y="4965107"/>
            <a:ext cx="1656949" cy="981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Medicare: period prevalent ESRD patients; MarketScan: period prevalent ESRD patients age 64 &amp; younger.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2 figure PNGs\vol2 ch11 pngs\v2 ch11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775" y="1604963"/>
            <a:ext cx="5735422" cy="434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10426</TotalTime>
  <Words>745</Words>
  <Application>Microsoft Office PowerPoint</Application>
  <PresentationFormat>On-screen Show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usrds 12</vt:lpstr>
      <vt:lpstr>Slide 1</vt:lpstr>
      <vt:lpstr>ESRD expenditures, by payor Figure 11.1 (Volume 2)</vt:lpstr>
      <vt:lpstr>Costs of the Medicare &amp; ESRD programs Figure 11.2 (Volume 2)</vt:lpstr>
      <vt:lpstr>Estimated numbers of point  prevalent ESRD patients Figure 11.3 (Volume 2)</vt:lpstr>
      <vt:lpstr>Annual percent change  in Medicare ESRD spending Figure 11.4 (Volume 2)</vt:lpstr>
      <vt:lpstr>Total Medicare dollars spent  on ESRD, by type of service Figure 11.5 (Volume 2)</vt:lpstr>
      <vt:lpstr>Total Medicare ESRD  expenditures, by modality Figure 11.6 (Volume 2)</vt:lpstr>
      <vt:lpstr>Total Medicare ESRD expenditures  per person per year, by modality Figure 11.7 (Volume 2)</vt:lpstr>
      <vt:lpstr>Per person per year inpatient/outpatient  &amp; physician/supplier net costs for Medicare &amp; MarketScan (EGHP) patients with ESRD Figure 11.8 (Volume 2)</vt:lpstr>
      <vt:lpstr>Total Medicare spending for injectables Figure 11.9 (Volume 2)</vt:lpstr>
      <vt:lpstr>Per person per year costs for injectables, 2010 Figure 11.10 (Volume 2)</vt:lpstr>
      <vt:lpstr>Unadjusted per person per year costs (dollars)  for injectables, by HSA, 2010: ESAs/IV iron Figure 11.11 (Volume 2)</vt:lpstr>
      <vt:lpstr>Unadjusted per person per year costs (dollars)  for injectables, by HSA, 2010: IV vitamin D Figure 11.11, (continued, Volume 2)</vt:lpstr>
      <vt:lpstr>Total per person per year  outpatient expenditures, by race Figure 11.12 (Volume 2)</vt:lpstr>
      <vt:lpstr>Per person per year expenditures  for laboratory tests, by race Figure 11.13 (Volume 2)</vt:lpstr>
      <vt:lpstr>Per person per year expenditures  for ESAs, by race Figure 11.14 (Volume 2)</vt:lpstr>
      <vt:lpstr>Per person per year expenditures  for IV vitamin D, by race Figure 11.15 (Volume 2)</vt:lpstr>
      <vt:lpstr>Per person per year expenditures  for IV iron, by race Figure 11.16 (Volume 2)</vt:lpstr>
      <vt:lpstr>Per person per year expenditures  for IV antibiotics, by race Figure 11.17 (Volume 2)</vt:lpstr>
      <vt:lpstr>Per person per year expenditures  for other injectables, by race Figure 11.18 (Volume 2)</vt:lpstr>
      <vt:lpstr>Total per person per year outpatient expenditures,  by dialysis modality &amp; race, 2010 Figure 11.19 (Volume 2)</vt:lpstr>
      <vt:lpstr>Per person per year expenditures for laboratory  tests, by dialysis modality &amp; race, 2010 Figure 11.20 (Volume 2)</vt:lpstr>
      <vt:lpstr>Per person per year expenditures for ESAs,  by dialysis modality &amp; race, 2010 Figure 11.21 (Volume 2)</vt:lpstr>
      <vt:lpstr>Per person per year expenditures for IV vitamin D,  by dialysis modality &amp; race, 2010 Figure 11.22 (Volume 2)</vt:lpstr>
      <vt:lpstr>Per person per year expenditures for IV iron,  by dialysis modality &amp; race, 2010 Figure 11.23 (Volume 2)</vt:lpstr>
      <vt:lpstr>Per person per year expenditures for IV antibiotics,  by dialysis modality &amp; race, 2010 Figure 11.24 (Volume 2)</vt:lpstr>
      <vt:lpstr>Per person per year expenditures for other injectables, by dialysis modality &amp; race, 2010 Figure 11.25 (Volume 2)</vt:lpstr>
      <vt:lpstr>Total Part D net costs in the general Medicare &amp; ESRD populations, 2010 Figure 11.26 (Volume 2)</vt:lpstr>
      <vt:lpstr>Part D costs as a part of total Medicare expenses in the general Medicare &amp; ESRD populations, 2010 Figure 11.27 (Volume 2)</vt:lpstr>
      <vt:lpstr>Total Part D net costs, by low income subsidy (LIS) status &amp; modality, 2010 Figure 11.28 (Volume 2)</vt:lpstr>
      <vt:lpstr>Total per person per year Part D  net &amp; out-of-pocket costs, 2010 Figure 11.29 (Volume 2)</vt:lpstr>
      <vt:lpstr>Variation in total Medicare  per person per month (PPPM) spending &amp; number of monthly Part D prescriptions, by age, gender, race, ethnicity, &amp; LIS status, 2010 Table 11.a (Volume 2)</vt:lpstr>
      <vt:lpstr>Variation in total Medicare  per person per month (PPPM) spending &amp; number of monthly Part D prescriptions, by age, gender, race, ethnicity, &amp; LIS status, 2010 Table 11.a (continued; Volume 2)</vt:lpstr>
      <vt:lpstr>Medicare Parts B &amp; D  per person per month costs ($) for ESRD-related medications, by age, gender, race, ethnicity, &amp; LIS status, 2010 Table 11.b (Volume 2)</vt:lpstr>
      <vt:lpstr>Medicare Parts B &amp; D  per person per month costs ($) for ESRD-related medications, by age, gender, race, ethnicity, &amp; LIS status, 2010  Table 11.b (continued; 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267</cp:revision>
  <dcterms:created xsi:type="dcterms:W3CDTF">2000-03-17T15:11:00Z</dcterms:created>
  <dcterms:modified xsi:type="dcterms:W3CDTF">2012-11-06T17:06:54Z</dcterms:modified>
</cp:coreProperties>
</file>