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3"/>
  </p:handout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47" r:id="rId62"/>
    <p:sldId id="335" r:id="rId63"/>
    <p:sldId id="336" r:id="rId64"/>
    <p:sldId id="348" r:id="rId65"/>
    <p:sldId id="338" r:id="rId66"/>
    <p:sldId id="339" r:id="rId67"/>
    <p:sldId id="342" r:id="rId68"/>
    <p:sldId id="343" r:id="rId69"/>
    <p:sldId id="344" r:id="rId70"/>
    <p:sldId id="345" r:id="rId71"/>
    <p:sldId id="346" r:id="rId7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32" autoAdjust="0"/>
  </p:normalViewPr>
  <p:slideViewPr>
    <p:cSldViewPr snapToGrid="0">
      <p:cViewPr varScale="1">
        <p:scale>
          <a:sx n="111" d="100"/>
          <a:sy n="111" d="100"/>
        </p:scale>
        <p:origin x="-1620" y="-78"/>
      </p:cViewPr>
      <p:guideLst>
        <p:guide orient="horz" pos="1296"/>
        <p:guide orient="horz" pos="3746"/>
        <p:guide orient="horz" pos="2162"/>
        <p:guide orient="horz" pos="1016"/>
        <p:guide orient="horz" pos="1152"/>
        <p:guide pos="2880"/>
        <p:guide pos="510"/>
        <p:guide pos="5245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9" descr="usrds logo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675" y="5275792"/>
            <a:ext cx="24066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69950" y="723900"/>
            <a:ext cx="4861983" cy="1384300"/>
          </a:xfrm>
        </p:spPr>
        <p:txBody>
          <a:bodyPr/>
          <a:lstStyle>
            <a:lvl1pPr>
              <a:defRPr b="0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69950" y="2458244"/>
            <a:ext cx="3702050" cy="1941512"/>
          </a:xfrm>
        </p:spPr>
        <p:txBody>
          <a:bodyPr anchor="t" anchorCtr="0"/>
          <a:lstStyle>
            <a:lvl1pPr marL="0" indent="0">
              <a:spcBef>
                <a:spcPct val="75000"/>
              </a:spcBef>
              <a:buFontTx/>
              <a:buNone/>
              <a:defRPr sz="1600" b="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slide bg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50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858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50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28" name="Rectangle 504"/>
          <p:cNvSpPr>
            <a:spLocks noChangeArrowheads="1"/>
          </p:cNvSpPr>
          <p:nvPr/>
        </p:nvSpPr>
        <p:spPr bwMode="auto">
          <a:xfrm>
            <a:off x="685800" y="6178550"/>
            <a:ext cx="13500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solidFill>
                  <a:schemeClr val="tx2"/>
                </a:solidFill>
                <a:latin typeface="Century Gothic" pitchFamily="34" charset="0"/>
              </a:rPr>
              <a:t>USRDS </a:t>
            </a:r>
            <a:r>
              <a:rPr lang="en-US" sz="1200" b="0" dirty="0" smtClean="0">
                <a:solidFill>
                  <a:schemeClr val="tx2"/>
                </a:solidFill>
                <a:latin typeface="Century Gothic" pitchFamily="34" charset="0"/>
              </a:rPr>
              <a:t>2012ADR</a:t>
            </a:r>
            <a:endParaRPr lang="en-US" sz="1200" b="0" dirty="0">
              <a:solidFill>
                <a:schemeClr val="tx2"/>
              </a:solidFill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8" name="Picture 19" descr="usrds logo 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72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SzPct val="70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5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809625" y="673100"/>
            <a:ext cx="4999037" cy="1384300"/>
          </a:xfrm>
          <a:noFill/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chemeClr val="tx1"/>
                </a:solidFill>
              </a:rPr>
              <a:t>ESRD: Precis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 introduction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end-stage renal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disease in the U.S.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prevalent rates of </a:t>
            </a:r>
            <a:br>
              <a:rPr lang="en-US" dirty="0" smtClean="0"/>
            </a:br>
            <a:r>
              <a:rPr lang="en-US" dirty="0" smtClean="0"/>
              <a:t>ESRD &amp; annual percent change</a:t>
            </a:r>
            <a:br>
              <a:rPr lang="en-US" dirty="0" smtClean="0"/>
            </a:br>
            <a:r>
              <a:rPr lang="en-US" sz="1600" dirty="0" smtClean="0"/>
              <a:t>Figure 1.10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2005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2 figure PNGs\vol2 ch01 pngs\2 ch01 fig 10 new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057400"/>
            <a:ext cx="8226353" cy="301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counts &amp; adjusted rates of ESRD, by race</a:t>
            </a:r>
            <a:br>
              <a:rPr lang="en-US" dirty="0" smtClean="0"/>
            </a:br>
            <a:r>
              <a:rPr lang="en-US" sz="1600" dirty="0" smtClean="0"/>
              <a:t>Figure 1.5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2005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ch01 pngs\2 ch01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787"/>
            <a:ext cx="3292793" cy="548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Prevalent counts &amp; adjusted rates of ESRD, by race</a:t>
            </a:r>
            <a:br>
              <a:rPr lang="en-US" dirty="0" smtClean="0"/>
            </a:br>
            <a:r>
              <a:rPr lang="en-US" sz="1600" dirty="0" smtClean="0"/>
              <a:t>Figure 1.13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3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2005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2 figure PNGs\vol2 ch01 pngs\2 ch01 fig 13 new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787"/>
            <a:ext cx="3292793" cy="548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Adjusted incident rates of ESRD due to diabetes, by age, race, &amp; </a:t>
            </a:r>
            <a:r>
              <a:rPr lang="en-US" sz="2400" dirty="0" smtClean="0"/>
              <a:t>ethnicity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7562" y="5946775"/>
            <a:ext cx="358576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patients; rates are three-year rolling averages.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gender; ref: 2005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01 pngs\2 ch01 fig 8 new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678" y="628651"/>
            <a:ext cx="5398124" cy="5299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Geographic variations in adjusted incident rates </a:t>
            </a:r>
            <a:br>
              <a:rPr lang="en-US" sz="2400" dirty="0" smtClean="0"/>
            </a:br>
            <a:r>
              <a:rPr lang="en-US" sz="2400" dirty="0" smtClean="0"/>
              <a:t>of ESRD per million population, 2010, by HSA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472363" y="4982198"/>
            <a:ext cx="1258457" cy="9645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2005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\\LUKE\ADR Prepress\2012 atlas\12 figure PNGs\12 vol2 figure PNGs\vol2 ch01 pngs\v2 ch1 fig 3 ma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1" y="1827213"/>
            <a:ext cx="8223250" cy="415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Geographic variations in adjusted prevalent rates </a:t>
            </a:r>
            <a:br>
              <a:rPr lang="en-US" sz="2400" dirty="0" smtClean="0"/>
            </a:br>
            <a:r>
              <a:rPr lang="en-US" sz="2400" dirty="0" smtClean="0"/>
              <a:t>of ESRD per million population, 2010, by HSA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66625" y="4693920"/>
            <a:ext cx="1702906" cy="12528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2005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\\LUKE\ADR Prepress\2012 atlas\12 figure PNGs\12 vol2 figure PNGs\vol2 ch01 pngs\v2 ch1 fig 11 ma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1827213"/>
            <a:ext cx="8090790" cy="3989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use at first outpatient hemodialysis, by pre-ESRD nephrology care, 2010</a:t>
            </a:r>
            <a:br>
              <a:rPr lang="en-US" dirty="0" smtClean="0"/>
            </a:br>
            <a:r>
              <a:rPr lang="en-US" sz="1600" dirty="0" smtClean="0"/>
              <a:t>Figure 1.19 (Volume 2)</a:t>
            </a:r>
            <a:endParaRPr lang="en-US" dirty="0"/>
          </a:p>
        </p:txBody>
      </p:sp>
      <p:pic>
        <p:nvPicPr>
          <p:cNvPr id="25602" name="Picture 2" descr="\\LUKE\ADR Prepress\2012 atlas\12 figure PNGs\12 vol2 figure PNGs\vol2 ch01 pngs\2 ch01 fig 19 new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04" y="2038417"/>
            <a:ext cx="7484592" cy="2787516"/>
          </a:xfrm>
          <a:prstGeom prst="rect">
            <a:avLst/>
          </a:prstGeom>
          <a:noFill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4086571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2010. 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hemoglobin at initiation, </a:t>
            </a:r>
            <a:br>
              <a:rPr lang="en-US" dirty="0" smtClean="0"/>
            </a:br>
            <a:r>
              <a:rPr lang="en-US" dirty="0" smtClean="0"/>
              <a:t>by pre-ESRD ESA treatment</a:t>
            </a:r>
            <a:br>
              <a:rPr lang="en-US" dirty="0" smtClean="0"/>
            </a:br>
            <a:r>
              <a:rPr lang="en-US" sz="1600" dirty="0" smtClean="0"/>
              <a:t>Figure 1.20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3754438" cy="248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\\LUKE\ADR Prepress\2012 atlas\12 figure PNGs\12 vol2 figure PNGs\vol2 ch01 pngs\2 ch01 fig 20 new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7" y="1827213"/>
            <a:ext cx="7526171" cy="383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distribution, by mean </a:t>
            </a:r>
            <a:br>
              <a:rPr lang="en-US" dirty="0" smtClean="0"/>
            </a:br>
            <a:r>
              <a:rPr lang="en-US" dirty="0" smtClean="0"/>
              <a:t>monthly hemoglobin (g/dl)</a:t>
            </a:r>
            <a:br>
              <a:rPr lang="en-US" dirty="0" smtClean="0"/>
            </a:br>
            <a:r>
              <a:rPr lang="en-US" sz="1600" dirty="0" smtClean="0"/>
              <a:t>Figure 2.2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412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2 pngs\2 ch02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41" y="1827213"/>
            <a:ext cx="7542497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</a:t>
            </a:r>
            <a:br>
              <a:rPr lang="en-US" dirty="0" smtClean="0"/>
            </a:br>
            <a:r>
              <a:rPr lang="en-US" dirty="0" smtClean="0"/>
              <a:t>after initiation, by year</a:t>
            </a:r>
            <a:br>
              <a:rPr lang="en-US" dirty="0" smtClean="0"/>
            </a:br>
            <a:r>
              <a:rPr lang="en-US" sz="1600" dirty="0" smtClean="0"/>
              <a:t>Figure 2.4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1684192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2 figure PNGs\vol2 ch02 pngs\2 ch02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331" y="1827213"/>
            <a:ext cx="4709337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general (fee-for-service) </a:t>
            </a:r>
            <a:br>
              <a:rPr lang="en-US" sz="2400" dirty="0" smtClean="0"/>
            </a:br>
            <a:r>
              <a:rPr lang="en-US" sz="2400" dirty="0" smtClean="0"/>
              <a:t>Medicare patients &amp; costs for CKD, CHF, </a:t>
            </a:r>
            <a:br>
              <a:rPr lang="en-US" sz="2400" dirty="0" smtClean="0"/>
            </a:br>
            <a:r>
              <a:rPr lang="en-US" sz="2400" dirty="0" smtClean="0"/>
              <a:t>diabetes, &amp; ESRD, 2000 &amp;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p.1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general (fee-for-service) Medicare patients. Diabetes, CKD, &amp; congestive heart failure determined from claims, 1999–2000 &amp; 2009–2010; costs are for calendar years 2000 &amp;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\\LUKE\ADR Prepress\2012 atlas\12 figure PNGs\12 vol2 figure PNGs\vol2 precis pngs\v2 precis fig 1-01.png"/>
          <p:cNvPicPr>
            <a:picLocks noChangeAspect="1" noChangeArrowheads="1"/>
          </p:cNvPicPr>
          <p:nvPr/>
        </p:nvPicPr>
        <p:blipFill>
          <a:blip r:embed="rId2" cstate="print"/>
          <a:srcRect b="49359"/>
          <a:stretch>
            <a:fillRect/>
          </a:stretch>
        </p:blipFill>
        <p:spPr bwMode="auto">
          <a:xfrm>
            <a:off x="809625" y="1828800"/>
            <a:ext cx="7016127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 smtClean="0"/>
              <a:t>Geographic variations in the percent of hemodialysis patients using an internal </a:t>
            </a:r>
            <a:br>
              <a:rPr lang="en-US" sz="2600" dirty="0" smtClean="0"/>
            </a:br>
            <a:r>
              <a:rPr lang="en-US" sz="2600" dirty="0" smtClean="0"/>
              <a:t>access at initiation, by HSA, 2010: whites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51603" cy="417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2 figure PNGs\vol2 ch02 pngs\v2 ch2 fig 14 map white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827214"/>
            <a:ext cx="8231188" cy="412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 smtClean="0"/>
              <a:t>Geographic variations in the percent of hemodialysis pts using an internal access at initiation, by HSA, 2010: Blacks/African Americans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2.14 (continued; Volume 2)</a:t>
            </a:r>
            <a:endParaRPr lang="en-US" dirty="0"/>
          </a:p>
        </p:txBody>
      </p:sp>
      <p:pic>
        <p:nvPicPr>
          <p:cNvPr id="16386" name="Picture 2" descr="\\LUKE\ADR Prepress\2012 atlas\12 figure PNGs\12 vol2 figure PNGs\vol2 ch02 pngs\v2 ch2 fig 14 map af am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826107"/>
            <a:ext cx="8231188" cy="4120668"/>
          </a:xfrm>
          <a:prstGeom prst="rect">
            <a:avLst/>
          </a:prstGeom>
          <a:noFill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51603" cy="417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adjusted all-cause &amp; cause-</a:t>
            </a:r>
            <a:br>
              <a:rPr lang="en-US" dirty="0" smtClean="0"/>
            </a:br>
            <a:r>
              <a:rPr lang="en-US" dirty="0" smtClean="0"/>
              <a:t>specific hospitalization rates, by modality</a:t>
            </a:r>
            <a:br>
              <a:rPr lang="en-US" dirty="0" smtClean="0"/>
            </a:br>
            <a:r>
              <a:rPr lang="en-US" sz="1400" dirty="0" smtClean="0"/>
              <a:t>Figure 3.1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3 pngs\2 ch03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399"/>
            <a:ext cx="8201485" cy="205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hospitalization rates, </a:t>
            </a:r>
            <a:br>
              <a:rPr lang="en-US" dirty="0" smtClean="0"/>
            </a:br>
            <a:r>
              <a:rPr lang="en-US" dirty="0" smtClean="0"/>
              <a:t>by principal diagnosis &amp; modality</a:t>
            </a:r>
            <a:br>
              <a:rPr lang="en-US" dirty="0" smtClean="0"/>
            </a:br>
            <a:r>
              <a:rPr lang="en-US" sz="1400" dirty="0" smtClean="0"/>
              <a:t>Figure 3.3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2005.</a:t>
            </a:r>
          </a:p>
        </p:txBody>
      </p:sp>
      <p:pic>
        <p:nvPicPr>
          <p:cNvPr id="3074" name="Picture 2" descr="\\LUKE\ADR Prepress\2012 atlas\12 figure PNGs\12 vol2 figure PNGs\vol2 ch03 pngs\2 ch03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057400"/>
            <a:ext cx="8265307" cy="2070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all-cause admission rates on different days of the dialysis week, by age</a:t>
            </a:r>
            <a:br>
              <a:rPr lang="en-US" dirty="0" smtClean="0"/>
            </a:br>
            <a:r>
              <a:rPr lang="en-US" sz="1400" dirty="0" smtClean="0"/>
              <a:t>Figure 3.11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642850"/>
            <a:ext cx="7516813" cy="607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1, 2010 point prevalent Medicare HD patients alive on January 31. Includes patients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HD patients in 2010.</a:t>
            </a:r>
          </a:p>
        </p:txBody>
      </p:sp>
      <p:pic>
        <p:nvPicPr>
          <p:cNvPr id="12290" name="Picture 2" descr="\\LUKE\ADR Prepress\2012 atlas\12 figure PNGs\12 vol2 figure PNGs\vol2 ch03 pngs\2 ch03 fig 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85950"/>
            <a:ext cx="6196799" cy="3195390"/>
          </a:xfrm>
          <a:prstGeom prst="rect">
            <a:avLst/>
          </a:prstGeom>
          <a:noFill/>
        </p:spPr>
      </p:pic>
      <p:pic>
        <p:nvPicPr>
          <p:cNvPr id="12291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3" cstate="print"/>
          <a:srcRect r="44314" b="60104"/>
          <a:stretch>
            <a:fillRect/>
          </a:stretch>
        </p:blipFill>
        <p:spPr bwMode="auto">
          <a:xfrm>
            <a:off x="6820345" y="1608137"/>
            <a:ext cx="2036763" cy="1824038"/>
          </a:xfrm>
          <a:prstGeom prst="rect">
            <a:avLst/>
          </a:prstGeom>
          <a:noFill/>
        </p:spPr>
      </p:pic>
      <p:pic>
        <p:nvPicPr>
          <p:cNvPr id="12292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4" cstate="print"/>
          <a:srcRect r="44169" b="57042"/>
          <a:stretch>
            <a:fillRect/>
          </a:stretch>
        </p:blipFill>
        <p:spPr bwMode="auto">
          <a:xfrm>
            <a:off x="6820345" y="3432175"/>
            <a:ext cx="2042089" cy="19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Annualized cardiovascular admission rates on different days of the dialysis week, by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Figure 3.12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642850"/>
            <a:ext cx="7516813" cy="607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1, 2010 point prevalent Medicare HD patients alive on January 31. Includes patients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HD patients in 2010.</a:t>
            </a:r>
          </a:p>
        </p:txBody>
      </p:sp>
      <p:pic>
        <p:nvPicPr>
          <p:cNvPr id="13314" name="Picture 2" descr="\\LUKE\ADR Prepress\2012 atlas\12 figure PNGs\12 vol2 figure PNGs\vol2 ch03 pngs\2 ch03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85950"/>
            <a:ext cx="6216988" cy="3267164"/>
          </a:xfrm>
          <a:prstGeom prst="rect">
            <a:avLst/>
          </a:prstGeom>
          <a:noFill/>
        </p:spPr>
      </p:pic>
      <p:pic>
        <p:nvPicPr>
          <p:cNvPr id="6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3" cstate="print"/>
          <a:srcRect r="44314" b="60104"/>
          <a:stretch>
            <a:fillRect/>
          </a:stretch>
        </p:blipFill>
        <p:spPr bwMode="auto">
          <a:xfrm>
            <a:off x="6820345" y="1608137"/>
            <a:ext cx="2036763" cy="1824038"/>
          </a:xfrm>
          <a:prstGeom prst="rect">
            <a:avLst/>
          </a:prstGeom>
          <a:noFill/>
        </p:spPr>
      </p:pic>
      <p:pic>
        <p:nvPicPr>
          <p:cNvPr id="7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4" cstate="print"/>
          <a:srcRect r="44169" b="57042"/>
          <a:stretch>
            <a:fillRect/>
          </a:stretch>
        </p:blipFill>
        <p:spPr bwMode="auto">
          <a:xfrm>
            <a:off x="6820345" y="3432175"/>
            <a:ext cx="2042089" cy="19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rates of admission for infection </a:t>
            </a:r>
            <a:br>
              <a:rPr lang="en-US" dirty="0" smtClean="0"/>
            </a:br>
            <a:r>
              <a:rPr lang="en-US" dirty="0" smtClean="0"/>
              <a:t>on different days of the dialysis week, by age</a:t>
            </a:r>
            <a:br>
              <a:rPr lang="en-US" dirty="0" smtClean="0"/>
            </a:br>
            <a:r>
              <a:rPr lang="en-US" sz="1400" dirty="0" smtClean="0"/>
              <a:t>Figure 3.13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642850"/>
            <a:ext cx="7516813" cy="607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1, 2010 point prevalent Medicare HD patients alive on January 31. Includes patients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HD patients in 2010.</a:t>
            </a:r>
          </a:p>
        </p:txBody>
      </p:sp>
      <p:pic>
        <p:nvPicPr>
          <p:cNvPr id="14338" name="Picture 2" descr="\\LUKE\ADR Prepress\2012 atlas\12 figure PNGs\12 vol2 figure PNGs\vol2 ch03 pngs\2 ch03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85951"/>
            <a:ext cx="6188253" cy="3252064"/>
          </a:xfrm>
          <a:prstGeom prst="rect">
            <a:avLst/>
          </a:prstGeom>
          <a:noFill/>
        </p:spPr>
      </p:pic>
      <p:pic>
        <p:nvPicPr>
          <p:cNvPr id="6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3" cstate="print"/>
          <a:srcRect r="44314" b="60104"/>
          <a:stretch>
            <a:fillRect/>
          </a:stretch>
        </p:blipFill>
        <p:spPr bwMode="auto">
          <a:xfrm>
            <a:off x="6820345" y="1608137"/>
            <a:ext cx="2036763" cy="1824038"/>
          </a:xfrm>
          <a:prstGeom prst="rect">
            <a:avLst/>
          </a:prstGeom>
          <a:noFill/>
        </p:spPr>
      </p:pic>
      <p:pic>
        <p:nvPicPr>
          <p:cNvPr id="7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4" cstate="print"/>
          <a:srcRect r="44169" b="57042"/>
          <a:stretch>
            <a:fillRect/>
          </a:stretch>
        </p:blipFill>
        <p:spPr bwMode="auto">
          <a:xfrm>
            <a:off x="6820345" y="3432175"/>
            <a:ext cx="2042089" cy="19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Cause-specific rehospitalization in hemodialysis patients 30 days after live hospital discharge, by cause-specific index hospitalization, 2010</a:t>
            </a:r>
            <a:br>
              <a:rPr lang="en-US" dirty="0" smtClean="0"/>
            </a:br>
            <a:r>
              <a:rPr lang="en-US" sz="1600" dirty="0" smtClean="0"/>
              <a:t>Figure 3.7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2010; unadjusted. Includes live hospital discharges from January 1 to December 1, 2010.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2 figure PNGs\vol2 ch03 pngs\2 ch03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600" y="1885950"/>
            <a:ext cx="725679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sudden cardiac death </a:t>
            </a:r>
            <a:br>
              <a:rPr lang="en-US" dirty="0" smtClean="0"/>
            </a:br>
            <a:r>
              <a:rPr lang="en-US" dirty="0" smtClean="0"/>
              <a:t>in prevalent dialysis patients</a:t>
            </a:r>
            <a:br>
              <a:rPr lang="en-US" dirty="0" smtClean="0"/>
            </a:br>
            <a:r>
              <a:rPr lang="en-US" sz="1600" dirty="0" smtClean="0"/>
              <a:t>Figure 4.2 (Volume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5946775"/>
            <a:ext cx="7516813" cy="454025"/>
          </a:xfrm>
        </p:spPr>
        <p:txBody>
          <a:bodyPr/>
          <a:lstStyle/>
          <a:p>
            <a:pPr marL="0" indent="0"/>
            <a:r>
              <a:rPr lang="en-US" dirty="0"/>
              <a:t>Period prevalent dialysis patients, age 20 &amp; older</a:t>
            </a:r>
            <a:r>
              <a:rPr lang="en-US" dirty="0" smtClean="0"/>
              <a:t>, unadjusted, </a:t>
            </a:r>
            <a:r>
              <a:rPr lang="en-US" dirty="0"/>
              <a:t>using the complex method.</a:t>
            </a:r>
          </a:p>
        </p:txBody>
      </p:sp>
      <p:pic>
        <p:nvPicPr>
          <p:cNvPr id="2050" name="Picture 2" descr="\\LUKE\ADR Prepress\2012 atlas\12 figure PNGs\12 vol2 figure PNGs\vol2 ch04 pngs\2 ch04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31961" cy="280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sudden cardiac death following initiation of treatment in incident dialysis patients</a:t>
            </a:r>
            <a:br>
              <a:rPr lang="en-US" dirty="0" smtClean="0"/>
            </a:br>
            <a:r>
              <a:rPr lang="en-US" sz="1600" dirty="0" smtClean="0"/>
              <a:t>Figure 4.7 (Volume 2)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5946775"/>
            <a:ext cx="4398963" cy="454025"/>
          </a:xfrm>
        </p:spPr>
        <p:txBody>
          <a:bodyPr/>
          <a:lstStyle/>
          <a:p>
            <a:pPr marL="0" indent="0"/>
            <a:r>
              <a:rPr lang="en-US" dirty="0" smtClean="0"/>
              <a:t>Incident dialysis </a:t>
            </a:r>
            <a:r>
              <a:rPr lang="en-US" dirty="0"/>
              <a:t>patients, age 20 &amp; older, unadjusted.</a:t>
            </a:r>
          </a:p>
        </p:txBody>
      </p:sp>
      <p:pic>
        <p:nvPicPr>
          <p:cNvPr id="7170" name="Picture 2" descr="\\LUKE\ADR Prepress\2012 atlas\12 figure PNGs\12 vol2 figure PNGs\vol2 ch04 pngs\2 ch04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93" y="2057400"/>
            <a:ext cx="6467414" cy="333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general (fee-for-service) </a:t>
            </a:r>
            <a:br>
              <a:rPr lang="en-US" sz="2400" dirty="0" smtClean="0"/>
            </a:br>
            <a:r>
              <a:rPr lang="en-US" sz="2400" dirty="0" smtClean="0"/>
              <a:t>Medicare patients &amp; costs for CKD, CHF, </a:t>
            </a:r>
            <a:br>
              <a:rPr lang="en-US" sz="2400" dirty="0" smtClean="0"/>
            </a:br>
            <a:r>
              <a:rPr lang="en-US" sz="2400" dirty="0" smtClean="0"/>
              <a:t>diabetes, &amp; ESRD, 2000 &amp;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p.1 continued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general (fee-for-service) Medicare patients. Diabetes, CKD, &amp; congestive heart failure determined from claims, 1999–2000 &amp; 2009–2010; costs are for calendar years 2000 &amp;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\\LUKE\ADR Prepress\2012 atlas\12 figure PNGs\12 vol2 figure PNGs\vol2 precis pngs\v2 precis fig 1-01.png"/>
          <p:cNvPicPr>
            <a:picLocks noChangeAspect="1" noChangeArrowheads="1"/>
          </p:cNvPicPr>
          <p:nvPr/>
        </p:nvPicPr>
        <p:blipFill>
          <a:blip r:embed="rId2" cstate="print"/>
          <a:srcRect t="50724" b="-1364"/>
          <a:stretch>
            <a:fillRect/>
          </a:stretch>
        </p:blipFill>
        <p:spPr bwMode="auto">
          <a:xfrm>
            <a:off x="809625" y="1828800"/>
            <a:ext cx="7016127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disease &amp; pharmacological interventions in ESRD patients, by diagnosis &amp; modality (row %)</a:t>
            </a:r>
            <a:br>
              <a:rPr lang="en-US" dirty="0" smtClean="0"/>
            </a:br>
            <a:r>
              <a:rPr lang="en-US" sz="1600" dirty="0" smtClean="0"/>
              <a:t>Table 4.c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5133975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patients with Medicare Parts A, B, &amp; D enrollment, with a first cardiovascular diagnosis or procedure in the year.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22" name="Picture 2" descr="\\LUKE\ADR Prepress\2012 atlas\12 figure PNGs\12 vol2 figure PNGs\vol2 ch04 pngs\2 ch04 table 4c to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792673" cy="287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disease &amp; pharmacological interventions in ESRD patients, by diagnosis &amp; modality (row %)</a:t>
            </a:r>
            <a:br>
              <a:rPr lang="en-US" dirty="0" smtClean="0"/>
            </a:br>
            <a:r>
              <a:rPr lang="en-US" sz="1600" dirty="0" smtClean="0"/>
              <a:t>Table 4.c (continued; 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5133975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patients with Medicare Parts A, B, &amp; D enrollment, with a first cardiovascular diagnosis or procedure in the year.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1746" name="Picture 2" descr="\\LUKE\ADR Prepress\2012 atlas\12 figure PNGs\12 vol2 figure PNGs\vol2 ch04 pngs\2 ch04 table 4c bottom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764663" cy="350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rates (from </a:t>
            </a:r>
            <a:br>
              <a:rPr lang="en-US" dirty="0" smtClean="0"/>
            </a:br>
            <a:r>
              <a:rPr lang="en-US" dirty="0" smtClean="0"/>
              <a:t>day 90), by modality &amp; year of treatment</a:t>
            </a:r>
            <a:br>
              <a:rPr lang="en-US" dirty="0" smtClean="0"/>
            </a:br>
            <a:r>
              <a:rPr lang="en-US" sz="1600" dirty="0" smtClean="0"/>
              <a:t>Figure 5.1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889993" cy="4090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 /primary diagnosis; ref: incident ESRD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5 pngs\2 ch05 fig 1 large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249" y="1827213"/>
            <a:ext cx="605350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all-cause &amp; cause specific mortality (from day one) in the first year of hemodialysis</a:t>
            </a:r>
            <a:br>
              <a:rPr lang="en-US" dirty="0" smtClean="0"/>
            </a:br>
            <a:r>
              <a:rPr lang="en-US" sz="1600" dirty="0" smtClean="0"/>
              <a:t>Figure 5.3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161376" y="4497186"/>
            <a:ext cx="1575260" cy="16718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Incident hemodialysis patients defined on the day of dialysis onset, without the 60-day rule. </a:t>
            </a:r>
            <a:r>
              <a:rPr lang="en-US" sz="1100" b="1" dirty="0" err="1" smtClean="0">
                <a:solidFill>
                  <a:schemeClr val="tx2"/>
                </a:solidFill>
              </a:rPr>
              <a:t>Adj</a:t>
            </a:r>
            <a:r>
              <a:rPr lang="en-US" sz="1100" b="1" dirty="0" smtClean="0">
                <a:solidFill>
                  <a:schemeClr val="tx2"/>
                </a:solidFill>
              </a:rPr>
              <a:t>: age/gender /race/Hispanic ethnicity/ primary diagnosis; ref: incident hemodialysis patients, 2005.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2 figure PNGs\vol2 ch05 pngs\2 ch05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908" y="1827213"/>
            <a:ext cx="4156183" cy="434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all-cause mortality rates </a:t>
            </a:r>
            <a:br>
              <a:rPr lang="en-US" dirty="0" smtClean="0"/>
            </a:br>
            <a:r>
              <a:rPr lang="en-US" dirty="0" smtClean="0"/>
              <a:t>on different days of the dialysis week</a:t>
            </a:r>
            <a:br>
              <a:rPr lang="en-US" dirty="0" smtClean="0"/>
            </a:br>
            <a:r>
              <a:rPr lang="en-US" sz="1600" dirty="0" smtClean="0"/>
              <a:t>Figure 5.7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160463" y="5759450"/>
            <a:ext cx="7983537" cy="641350"/>
          </a:xfrm>
        </p:spPr>
        <p:txBody>
          <a:bodyPr/>
          <a:lstStyle/>
          <a:p>
            <a:pPr marL="0" indent="0"/>
            <a:r>
              <a:rPr lang="en-US" sz="1100" dirty="0"/>
              <a:t>January 1, 2010 point prevalent Medicare hemodialysis patients alive on January 31. Includes patient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hemodialysis patients in 2010.</a:t>
            </a:r>
          </a:p>
        </p:txBody>
      </p:sp>
      <p:pic>
        <p:nvPicPr>
          <p:cNvPr id="5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2" cstate="print"/>
          <a:srcRect r="44314" b="60104"/>
          <a:stretch>
            <a:fillRect/>
          </a:stretch>
        </p:blipFill>
        <p:spPr bwMode="auto">
          <a:xfrm>
            <a:off x="6828890" y="1827213"/>
            <a:ext cx="2036763" cy="1824038"/>
          </a:xfrm>
          <a:prstGeom prst="rect">
            <a:avLst/>
          </a:prstGeom>
          <a:noFill/>
        </p:spPr>
      </p:pic>
      <p:pic>
        <p:nvPicPr>
          <p:cNvPr id="7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3" cstate="print"/>
          <a:srcRect r="44169" b="57042"/>
          <a:stretch>
            <a:fillRect/>
          </a:stretch>
        </p:blipFill>
        <p:spPr bwMode="auto">
          <a:xfrm>
            <a:off x="6828890" y="3651251"/>
            <a:ext cx="2042089" cy="1964063"/>
          </a:xfrm>
          <a:prstGeom prst="rect">
            <a:avLst/>
          </a:prstGeom>
          <a:noFill/>
        </p:spPr>
      </p:pic>
      <p:pic>
        <p:nvPicPr>
          <p:cNvPr id="10242" name="Picture 2" descr="\\LUKE\ADR Prepress\2012 atlas\12 figure PNGs\12 vol2 figure PNGs\vol2 ch05 pngs\2 ch05 fig 7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4" y="2057400"/>
            <a:ext cx="5793171" cy="304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cardiovascular mortality rates </a:t>
            </a:r>
            <a:br>
              <a:rPr lang="en-US" dirty="0" smtClean="0"/>
            </a:br>
            <a:r>
              <a:rPr lang="en-US" dirty="0" smtClean="0"/>
              <a:t>on different days of the dialysis week</a:t>
            </a:r>
            <a:br>
              <a:rPr lang="en-US" dirty="0" smtClean="0"/>
            </a:br>
            <a:r>
              <a:rPr lang="en-US" sz="1600" dirty="0" smtClean="0"/>
              <a:t>Figure 5.8 (Volume 2)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160463" y="5759450"/>
            <a:ext cx="7983537" cy="641350"/>
          </a:xfrm>
        </p:spPr>
        <p:txBody>
          <a:bodyPr/>
          <a:lstStyle/>
          <a:p>
            <a:pPr marL="0" indent="0"/>
            <a:r>
              <a:rPr lang="en-US" sz="1100" dirty="0"/>
              <a:t>January 1, 2010 point prevalent Medicare hemodialysis patients alive on January 31. Includes patient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hemodialysis patients in 2010.</a:t>
            </a:r>
          </a:p>
        </p:txBody>
      </p:sp>
      <p:pic>
        <p:nvPicPr>
          <p:cNvPr id="7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2" cstate="print"/>
          <a:srcRect r="44314" b="60104"/>
          <a:stretch>
            <a:fillRect/>
          </a:stretch>
        </p:blipFill>
        <p:spPr bwMode="auto">
          <a:xfrm>
            <a:off x="6828890" y="1827213"/>
            <a:ext cx="2036763" cy="1824038"/>
          </a:xfrm>
          <a:prstGeom prst="rect">
            <a:avLst/>
          </a:prstGeom>
          <a:noFill/>
        </p:spPr>
      </p:pic>
      <p:pic>
        <p:nvPicPr>
          <p:cNvPr id="8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3" cstate="print"/>
          <a:srcRect r="44169" b="57042"/>
          <a:stretch>
            <a:fillRect/>
          </a:stretch>
        </p:blipFill>
        <p:spPr bwMode="auto">
          <a:xfrm>
            <a:off x="6828890" y="3651251"/>
            <a:ext cx="2042089" cy="1964063"/>
          </a:xfrm>
          <a:prstGeom prst="rect">
            <a:avLst/>
          </a:prstGeom>
          <a:noFill/>
        </p:spPr>
      </p:pic>
      <p:pic>
        <p:nvPicPr>
          <p:cNvPr id="11266" name="Picture 2" descr="\\LUKE\ADR Prepress\2012 atlas\12 figure PNGs\12 vol2 figure PNGs\vol2 ch05 pngs\2 ch05 fig 8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4" y="2057400"/>
            <a:ext cx="5841957" cy="3070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 rates of mortality due to infection on different days of the dialysis week</a:t>
            </a:r>
            <a:br>
              <a:rPr lang="en-US" dirty="0" smtClean="0"/>
            </a:br>
            <a:r>
              <a:rPr lang="en-US" sz="1600" dirty="0" smtClean="0"/>
              <a:t>Figure 5.9 (Volume 2)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160463" y="5759450"/>
            <a:ext cx="7983537" cy="641350"/>
          </a:xfrm>
        </p:spPr>
        <p:txBody>
          <a:bodyPr/>
          <a:lstStyle/>
          <a:p>
            <a:pPr marL="0" indent="0"/>
            <a:r>
              <a:rPr lang="en-US" sz="1100" dirty="0"/>
              <a:t>January 1, 2010 point prevalent Medicare hemodialysis patients alive on January 31. Includes patient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hemodialysis patients in 2010.</a:t>
            </a:r>
          </a:p>
        </p:txBody>
      </p:sp>
      <p:pic>
        <p:nvPicPr>
          <p:cNvPr id="7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2" cstate="print"/>
          <a:srcRect r="44314" b="60104"/>
          <a:stretch>
            <a:fillRect/>
          </a:stretch>
        </p:blipFill>
        <p:spPr bwMode="auto">
          <a:xfrm>
            <a:off x="6828890" y="1827213"/>
            <a:ext cx="2036763" cy="1824038"/>
          </a:xfrm>
          <a:prstGeom prst="rect">
            <a:avLst/>
          </a:prstGeom>
          <a:noFill/>
        </p:spPr>
      </p:pic>
      <p:pic>
        <p:nvPicPr>
          <p:cNvPr id="8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3" cstate="print"/>
          <a:srcRect r="44169" b="57042"/>
          <a:stretch>
            <a:fillRect/>
          </a:stretch>
        </p:blipFill>
        <p:spPr bwMode="auto">
          <a:xfrm>
            <a:off x="6828890" y="3651251"/>
            <a:ext cx="2042089" cy="1964063"/>
          </a:xfrm>
          <a:prstGeom prst="rect">
            <a:avLst/>
          </a:prstGeom>
          <a:noFill/>
        </p:spPr>
      </p:pic>
      <p:pic>
        <p:nvPicPr>
          <p:cNvPr id="12290" name="Picture 2" descr="\\LUKE\ADR Prepress\2012 atlas\12 figure PNGs\12 vol2 figure PNGs\vol2 ch05 pngs\2 ch05 fig 9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4" y="2057400"/>
            <a:ext cx="5809433" cy="305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Medicare ESRD enrollees, 2010</a:t>
            </a:r>
            <a:br>
              <a:rPr lang="en-US" dirty="0" smtClean="0"/>
            </a:br>
            <a:r>
              <a:rPr lang="en-US" sz="1600" dirty="0" smtClean="0"/>
              <a:t>Figure 6.2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03350" y="5946775"/>
            <a:ext cx="7740650" cy="300038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</a:t>
            </a:r>
          </a:p>
        </p:txBody>
      </p:sp>
      <p:pic>
        <p:nvPicPr>
          <p:cNvPr id="2050" name="Picture 2" descr="\\LUKE\ADR Prepress\2012 atlas\12 figure PNGs\12 vol2 figure PNGs\vol2 ch06 pngs\2 ch06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906" y="1835150"/>
            <a:ext cx="6262187" cy="347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enrolled in Part D, by dual eligibility </a:t>
            </a:r>
            <a:br>
              <a:rPr lang="en-US" dirty="0" smtClean="0"/>
            </a:br>
            <a:r>
              <a:rPr lang="en-US" dirty="0" smtClean="0"/>
              <a:t>&amp; low income subsidy (LIS) status, 2010</a:t>
            </a:r>
            <a:br>
              <a:rPr lang="en-US" dirty="0" smtClean="0"/>
            </a:br>
            <a:r>
              <a:rPr lang="en-US" sz="1600" dirty="0" smtClean="0"/>
              <a:t>Figure 6.5 (Volume 2)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403350" y="5946775"/>
            <a:ext cx="7740650" cy="300038"/>
          </a:xfrm>
        </p:spPr>
        <p:txBody>
          <a:bodyPr/>
          <a:lstStyle/>
          <a:p>
            <a:pPr marL="0" indent="0"/>
            <a:r>
              <a:rPr lang="en-US" dirty="0"/>
              <a:t>Point prevalent Medicare enrollees alive on January 1, 2010.</a:t>
            </a:r>
          </a:p>
        </p:txBody>
      </p:sp>
      <p:pic>
        <p:nvPicPr>
          <p:cNvPr id="5122" name="Picture 2" descr="\\LUKE\ADR Prepress\2012 atlas\12 figure PNGs\12 vol2 figure PNGs\vol2 ch06 pngs\2 ch06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84" y="1835150"/>
            <a:ext cx="6748231" cy="347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drugs used by Part D-enrolled dialysis patients, by days supply &amp; net cost, 2010</a:t>
            </a:r>
            <a:br>
              <a:rPr lang="en-US" dirty="0" smtClean="0"/>
            </a:br>
            <a:r>
              <a:rPr lang="en-US" sz="1600" dirty="0" smtClean="0"/>
              <a:t>Table 6.f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2831349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\\LUKE\ADR Prepress\2012 atlas\12 figure PNGs\12 vol2 figure PNGs\vol2 ch06 pngs\2 ch06 table 6f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950" y="1835150"/>
            <a:ext cx="719209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statistics on reported ESRD therapy </a:t>
            </a:r>
            <a:br>
              <a:rPr lang="en-US" sz="2400" dirty="0" smtClean="0"/>
            </a:br>
            <a:r>
              <a:rPr lang="en-US" sz="2400" dirty="0" smtClean="0"/>
              <a:t>in the United States, by age, race, ethnicity, </a:t>
            </a:r>
            <a:br>
              <a:rPr lang="en-US" sz="2400" dirty="0" smtClean="0"/>
            </a:br>
            <a:r>
              <a:rPr lang="en-US" sz="2400" dirty="0" smtClean="0"/>
              <a:t>gender, &amp; primary diagnosis,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</a:t>
            </a:r>
            <a:r>
              <a:rPr lang="en-US" sz="1600" dirty="0" err="1" smtClean="0"/>
              <a:t>p.a</a:t>
            </a:r>
            <a:r>
              <a:rPr lang="en-US" sz="1600" dirty="0" smtClean="0"/>
              <a:t>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&amp; transplant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precis pngs\v2 precis table 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1828800"/>
            <a:ext cx="7516814" cy="378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drugs used by Part D-enrolled transplant patients, by days supply &amp; net cost, 2010</a:t>
            </a:r>
            <a:br>
              <a:rPr lang="en-US" dirty="0" smtClean="0"/>
            </a:br>
            <a:r>
              <a:rPr lang="en-US" sz="1600" dirty="0" smtClean="0"/>
              <a:t>Table 6.g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50900" y="5946775"/>
            <a:ext cx="4191119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Part D claims for all kidney transplant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\\LUKE\ADR Prepress\2012 atlas\12 figure PNGs\12 vol2 figure PNGs\vol2 ch06 pngs\2 ch06 table 6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150" y="1835150"/>
            <a:ext cx="680569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Trends in transplantation: unadjusted rates, wait list, &amp; total &amp; functioning transplants, patients age 20 &amp; older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50279" y="4255806"/>
            <a:ext cx="1640793" cy="1908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Unadjusted incident &amp; transplant rates: limited to ESRD patients age 20 &amp; older, thus yielding a computed incident rate higher than the overall rate presented elsewhere in the ADR. Wait list counts: patients age 20 &amp; older listed for a kidney or kidney-pancreas transplant on December 31 of each year. Wait time: patients age 20 &amp; older entering wait list in the given year. Transplant counts: patients age 20 &amp; older as known to the USRDS.</a:t>
            </a:r>
          </a:p>
        </p:txBody>
      </p:sp>
      <p:pic>
        <p:nvPicPr>
          <p:cNvPr id="1026" name="Picture 2" descr="\\LUKE\ADR Prepress\2012 atlas\12 figure PNGs\12 vol2 figure PNGs\vol2 ch07 pngs\2 ch07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494" y="1827213"/>
            <a:ext cx="4726453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for wait-listed adult patients </a:t>
            </a:r>
            <a:br>
              <a:rPr lang="en-US" dirty="0" smtClean="0"/>
            </a:br>
            <a:r>
              <a:rPr lang="en-US" dirty="0" smtClean="0"/>
              <a:t>within three years of listing, by blood type</a:t>
            </a:r>
            <a:br>
              <a:rPr lang="en-US" dirty="0" smtClean="0"/>
            </a:br>
            <a:r>
              <a:rPr lang="en-US" sz="1600" dirty="0" smtClean="0"/>
              <a:t>Figure 7.4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ate 18 &amp; older listed for a first-time kidney or kidney-pancreas transplant.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2 figure PNGs\vol2 ch07 pngs\2 ch07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515313" cy="302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donor transplants, </a:t>
            </a:r>
            <a:br>
              <a:rPr lang="en-US" dirty="0" smtClean="0"/>
            </a:br>
            <a:r>
              <a:rPr lang="en-US" dirty="0" smtClean="0"/>
              <a:t>by age, gender, race, &amp; primary diagnosis</a:t>
            </a:r>
            <a:br>
              <a:rPr lang="en-US" dirty="0" smtClean="0"/>
            </a:br>
            <a:r>
              <a:rPr lang="en-US" sz="1600" dirty="0" smtClean="0"/>
              <a:t>Figure 7.12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Includes kidney-alone &amp; kidney-pancreas transplants.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2 figure PNGs\vol2 ch07 pngs\2 ch07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16813" cy="2971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donor transplants, by age, </a:t>
            </a:r>
            <a:br>
              <a:rPr lang="en-US" dirty="0" smtClean="0"/>
            </a:br>
            <a:r>
              <a:rPr lang="en-US" dirty="0" smtClean="0"/>
              <a:t>gender, race, &amp; primary diagnosis</a:t>
            </a:r>
            <a:br>
              <a:rPr lang="en-US" dirty="0" smtClean="0"/>
            </a:br>
            <a:r>
              <a:rPr lang="en-US" sz="1600" dirty="0" smtClean="0"/>
              <a:t>Figure 7.14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Includes kidney-alone &amp; kidney-pancreas transplants.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2 figure PNGs\vol2 ch07 pngs\2 ch07 fig 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55988" cy="2924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transplant rates (per 100 dialysis patient years) by state of patient residence &amp; donor type, 2010: deceased donor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128953"/>
            <a:ext cx="1607791" cy="8178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primary diagnosis; ref: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2 figure PNGs\vol2 ch07 pngs\v2 ch7 fig 16 map dd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827213"/>
            <a:ext cx="8046337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transplant rates (per 100 dialysis patient years) by state of patient residence &amp; donor type, 2010: living donor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7.16 (cont.; 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212013" y="5128953"/>
            <a:ext cx="1607791" cy="8178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primary diagnosis; ref: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2 figure PNGs\vol2 ch07 pngs\v2 ch7 fig 16 map 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4" y="1827213"/>
            <a:ext cx="8046337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Hospitalization rates in the first </a:t>
            </a:r>
            <a:br>
              <a:rPr lang="en-US" dirty="0" smtClean="0"/>
            </a:br>
            <a:r>
              <a:rPr lang="en-US" dirty="0" smtClean="0"/>
              <a:t>&amp; second years post-transplant, 2008</a:t>
            </a:r>
            <a:br>
              <a:rPr lang="en-US" dirty="0" smtClean="0"/>
            </a:br>
            <a:r>
              <a:rPr lang="en-US" sz="1600" dirty="0" smtClean="0"/>
              <a:t>Figure 7.21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599478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transplanted in 2008; ref: transplant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2530" name="Picture 2" descr="\\LUKE\ADR Prepress\2012 atlas\12 figure PNGs\12 vol2 figure PNGs\vol2 ch07 pngs\2 ch07 fig 2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462" y="2057400"/>
            <a:ext cx="452907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Primary diagnoses of cardiac </a:t>
            </a:r>
            <a:br>
              <a:rPr lang="en-US" sz="2400" dirty="0" smtClean="0"/>
            </a:br>
            <a:r>
              <a:rPr lang="en-US" sz="2400" dirty="0" smtClean="0"/>
              <a:t>&amp; infectious hospitalizations in the </a:t>
            </a:r>
            <a:br>
              <a:rPr lang="en-US" sz="2400" dirty="0" smtClean="0"/>
            </a:br>
            <a:r>
              <a:rPr lang="en-US" sz="2400" dirty="0" smtClean="0"/>
              <a:t>first &amp; second years post-transplant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7.22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83471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with Medicare primary coverage, transplanted in 2006–2008.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\\LUKE\ADR Prepress\2012 atlas\12 figure PNGs\12 vol2 figure PNGs\vol2 ch07 pngs\2 ch07 fig 22-01.png"/>
          <p:cNvPicPr>
            <a:picLocks noChangeAspect="1" noChangeArrowheads="1"/>
          </p:cNvPicPr>
          <p:nvPr/>
        </p:nvPicPr>
        <p:blipFill>
          <a:blip r:embed="rId2" cstate="print"/>
          <a:srcRect l="17931"/>
          <a:stretch>
            <a:fillRect/>
          </a:stretch>
        </p:blipFill>
        <p:spPr bwMode="auto">
          <a:xfrm>
            <a:off x="809625" y="2057400"/>
            <a:ext cx="7485005" cy="314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Primary diagnoses of cardiac </a:t>
            </a:r>
            <a:br>
              <a:rPr lang="en-US" sz="2400" dirty="0" smtClean="0"/>
            </a:br>
            <a:r>
              <a:rPr lang="en-US" sz="2400" dirty="0" smtClean="0"/>
              <a:t>&amp; infectious hospitalizations in the </a:t>
            </a:r>
            <a:br>
              <a:rPr lang="en-US" sz="2400" dirty="0" smtClean="0"/>
            </a:br>
            <a:r>
              <a:rPr lang="en-US" sz="2400" dirty="0" smtClean="0"/>
              <a:t>first &amp; second years post-transplant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7.22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83471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with Medicare primary coverage, transplanted in 2006–2008.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\\LUKE\ADR Prepress\2012 atlas\12 figure PNGs\12 vol2 figure PNGs\vol2 ch07 pngs\2 ch07 fig 22-01.png"/>
          <p:cNvPicPr>
            <a:picLocks noChangeAspect="1" noChangeArrowheads="1"/>
          </p:cNvPicPr>
          <p:nvPr/>
        </p:nvPicPr>
        <p:blipFill>
          <a:blip r:embed="rId2" cstate="print"/>
          <a:srcRect l="17931"/>
          <a:stretch>
            <a:fillRect/>
          </a:stretch>
        </p:blipFill>
        <p:spPr bwMode="auto">
          <a:xfrm>
            <a:off x="809625" y="2057400"/>
            <a:ext cx="7485005" cy="314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Wait-list for kidney </a:t>
            </a:r>
            <a:br>
              <a:rPr lang="en-US" dirty="0" smtClean="0"/>
            </a:br>
            <a:r>
              <a:rPr lang="en-US" dirty="0" smtClean="0"/>
              <a:t>&amp; kidney/pancreas transplants, 2010</a:t>
            </a:r>
            <a:br>
              <a:rPr lang="en-US" dirty="0" smtClean="0"/>
            </a:br>
            <a:r>
              <a:rPr lang="en-US" sz="1600" dirty="0" smtClean="0"/>
              <a:t>Table </a:t>
            </a:r>
            <a:r>
              <a:rPr lang="en-US" sz="1600" dirty="0" err="1" smtClean="0"/>
              <a:t>p.a</a:t>
            </a:r>
            <a:r>
              <a:rPr lang="en-US" sz="1600" dirty="0" smtClean="0"/>
              <a:t> (continued; Volume 2)</a:t>
            </a:r>
            <a:endParaRPr lang="en-US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&amp; transplant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7" name="Picture 5" descr="\\LUKE\ADR Prepress\2012 atlas\12 figure PNGs\12 vol2 figure PNGs\vol2 precis pngs\v2 precis table a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888" y="432981"/>
            <a:ext cx="2876550" cy="599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incidence of post-transplant </a:t>
            </a:r>
            <a:r>
              <a:rPr lang="en-US" dirty="0" err="1" smtClean="0"/>
              <a:t>lymphoproliferative</a:t>
            </a:r>
            <a:r>
              <a:rPr lang="en-US" dirty="0" smtClean="0"/>
              <a:t> disorder (PTLD)</a:t>
            </a:r>
            <a:br>
              <a:rPr lang="en-US" dirty="0" smtClean="0"/>
            </a:br>
            <a:r>
              <a:rPr lang="en-US" sz="1600" dirty="0" smtClean="0"/>
              <a:t>Figure 7.23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37761"/>
            <a:ext cx="1641042" cy="10090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receiving a first-time, kidney-only transplant, 2003–2007 combined.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\\LUKE\ADR Prepress\2012 atlas\12 figure PNGs\12 vol2 figure PNGs\vol2 ch07 pngs\2 ch07 fig 2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303" y="2057400"/>
            <a:ext cx="460539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incidence of </a:t>
            </a:r>
            <a:br>
              <a:rPr lang="en-US" dirty="0" smtClean="0"/>
            </a:br>
            <a:r>
              <a:rPr lang="en-US" dirty="0" smtClean="0"/>
              <a:t>post-transplant diabetes</a:t>
            </a:r>
            <a:br>
              <a:rPr lang="en-US" dirty="0" smtClean="0"/>
            </a:br>
            <a:r>
              <a:rPr lang="en-US" sz="1600" dirty="0" smtClean="0"/>
              <a:t>Figure 7.24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607791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receiving a first-time, kidney-only transplant, 2003–2007 combined.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5602" name="Picture 2" descr="\\LUKE\ADR Prepress\2012 atlas\12 figure PNGs\12 vol2 figure PNGs\vol2 ch07 pngs\2 ch07 fig 2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303" y="2057400"/>
            <a:ext cx="460539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all-cause rehospitalization </a:t>
            </a:r>
            <a:br>
              <a:rPr lang="en-US" dirty="0" smtClean="0"/>
            </a:br>
            <a:r>
              <a:rPr lang="en-US" dirty="0" smtClean="0"/>
              <a:t>rates in pediatric patients 30 days </a:t>
            </a:r>
            <a:br>
              <a:rPr lang="en-US" dirty="0" smtClean="0"/>
            </a:br>
            <a:r>
              <a:rPr lang="en-US" dirty="0" smtClean="0"/>
              <a:t>after live hospital discharge</a:t>
            </a:r>
            <a:br>
              <a:rPr lang="en-US" dirty="0" smtClean="0"/>
            </a:br>
            <a:r>
              <a:rPr lang="en-US" sz="1600" dirty="0" smtClean="0"/>
              <a:t>Figure 8.1 (Volume 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362075" y="5946775"/>
            <a:ext cx="7781925" cy="454025"/>
          </a:xfrm>
        </p:spPr>
        <p:txBody>
          <a:bodyPr/>
          <a:lstStyle/>
          <a:p>
            <a:r>
              <a:rPr lang="en-US" dirty="0"/>
              <a:t> ESRD patients age 0–19. </a:t>
            </a:r>
            <a:r>
              <a:rPr lang="en-US" dirty="0" err="1"/>
              <a:t>Adj</a:t>
            </a:r>
            <a:r>
              <a:rPr lang="en-US" dirty="0"/>
              <a:t>: gender/race/primary diagnosis; ref: discharges in 2005.</a:t>
            </a:r>
          </a:p>
        </p:txBody>
      </p:sp>
      <p:pic>
        <p:nvPicPr>
          <p:cNvPr id="1026" name="Picture 2" descr="\\LUKE\ADR Prepress\2012 atlas\12 figure PNGs\12 vol2 figure PNGs\vol2 ch08 pngs\2 ch08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05802" cy="2753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Unadjusted rates of hospitalization for any infection, by modality, age, &amp; race, 2007–2010</a:t>
            </a:r>
            <a:br>
              <a:rPr lang="en-US" dirty="0" smtClean="0"/>
            </a:br>
            <a:r>
              <a:rPr lang="en-US" sz="1600" dirty="0" smtClean="0"/>
              <a:t>Figure 8.2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3593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 age 0–19, 2007-2010;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ch08 pngs\2 ch08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6774794" cy="261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vaccination rates in pediatric patients, by modality, age, &amp; race, 2007–2010</a:t>
            </a:r>
            <a:br>
              <a:rPr lang="en-US" dirty="0" smtClean="0"/>
            </a:br>
            <a:r>
              <a:rPr lang="en-US" sz="1600" dirty="0" smtClean="0"/>
              <a:t>Figure 8.7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7939" y="5946775"/>
            <a:ext cx="556577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ESRD patients age 0–19 prior to January 1 of the two year study period &amp; alive through December 31 of the second year, 2007–2008 &amp;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2 figure PNGs\vol2 ch08 pngs\2 ch08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6753955" cy="2634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all-cause </a:t>
            </a:r>
            <a:br>
              <a:rPr lang="en-US" dirty="0" smtClean="0"/>
            </a:br>
            <a:r>
              <a:rPr lang="en-US" dirty="0" smtClean="0"/>
              <a:t>hospitalization rates in pediatric patients </a:t>
            </a:r>
            <a:br>
              <a:rPr lang="en-US" dirty="0" smtClean="0"/>
            </a:br>
            <a:r>
              <a:rPr lang="en-US" dirty="0" smtClean="0"/>
              <a:t>(from day 90), by age &amp; modality</a:t>
            </a:r>
            <a:br>
              <a:rPr lang="en-US" dirty="0" smtClean="0"/>
            </a:br>
            <a:r>
              <a:rPr lang="en-US" sz="1600" dirty="0" smtClean="0"/>
              <a:t>Figure 8.10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Incident ESRD patients age 0–19, 2000–2009. Adjusted for gender, race, and primary diagnosis. Ref: incident ESRD patients age 0–19, 2004–2005. Included patients survived the first 90 days after ESRD initiation and are followed from day 90.</a:t>
            </a:r>
          </a:p>
        </p:txBody>
      </p:sp>
      <p:pic>
        <p:nvPicPr>
          <p:cNvPr id="14338" name="Picture 2" descr="\\LUKE\ADR Prepress\2012 atlas\12 figure PNGs\12 vol2 figure PNGs\vol2 ch08 pngs\2 ch08 fig 10-01.png"/>
          <p:cNvPicPr>
            <a:picLocks noChangeAspect="1" noChangeArrowheads="1"/>
          </p:cNvPicPr>
          <p:nvPr/>
        </p:nvPicPr>
        <p:blipFill>
          <a:blip r:embed="rId2" cstate="print"/>
          <a:srcRect r="35488" b="69491"/>
          <a:stretch>
            <a:fillRect/>
          </a:stretch>
        </p:blipFill>
        <p:spPr bwMode="auto">
          <a:xfrm>
            <a:off x="809625" y="2057400"/>
            <a:ext cx="6885688" cy="2548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all-cause </a:t>
            </a:r>
            <a:br>
              <a:rPr lang="en-US" dirty="0" smtClean="0"/>
            </a:br>
            <a:r>
              <a:rPr lang="en-US" dirty="0" smtClean="0"/>
              <a:t>mortality rates in pediatric patients </a:t>
            </a:r>
            <a:br>
              <a:rPr lang="en-US" dirty="0" smtClean="0"/>
            </a:br>
            <a:r>
              <a:rPr lang="en-US" dirty="0" smtClean="0"/>
              <a:t>(from day one), by age &amp; modality</a:t>
            </a:r>
            <a:br>
              <a:rPr lang="en-US" dirty="0" smtClean="0"/>
            </a:br>
            <a:r>
              <a:rPr lang="en-US" sz="1600" dirty="0" smtClean="0"/>
              <a:t>Figure 8.13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9254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Incident dialysis &amp; transplant pts defined on the onset of dialysis or transplant day without the 60-day rule; followed to December 31, 2010. Adjusted for age, gender, race, Hispanic ethnicity, &amp; primary diagnosis. Ref: incident ESRD patients age 0–19, 2004–2005.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8 pngs\2 ch08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2033588"/>
            <a:ext cx="6802438" cy="251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rates of ESRD in the </a:t>
            </a:r>
            <a:br>
              <a:rPr lang="en-US" dirty="0" smtClean="0"/>
            </a:br>
            <a:r>
              <a:rPr lang="en-US" dirty="0" smtClean="0"/>
              <a:t>United States &amp; Canada, by age </a:t>
            </a:r>
            <a:br>
              <a:rPr lang="en-US" dirty="0" smtClean="0"/>
            </a:br>
            <a:r>
              <a:rPr lang="en-US" sz="1600" dirty="0" smtClean="0"/>
              <a:t>Figure 8.17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age 0–19;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\\LUKE\ADR Prepress\2012 atlas\12 figure PNGs\12 vol2 figure PNGs\vol2 ch08 pngs\2 ch08 fig 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6840861" cy="361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Prevalent rates of ESRD in the </a:t>
            </a:r>
            <a:br>
              <a:rPr lang="en-US" dirty="0" smtClean="0"/>
            </a:br>
            <a:r>
              <a:rPr lang="en-US" dirty="0" smtClean="0"/>
              <a:t>United States &amp; Canada, by age </a:t>
            </a:r>
            <a:br>
              <a:rPr lang="en-US" dirty="0" smtClean="0"/>
            </a:br>
            <a:r>
              <a:rPr lang="en-US" sz="1600" dirty="0" smtClean="0"/>
              <a:t>Figure 8.22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age 0–19;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\\LUKE\ADR Prepress\2012 atlas\12 figure PNGs\12 vol2 figure PNGs\vol2 ch08 pngs\2 ch08 fig 2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6855863" cy="366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Prevalent rates of ESRD in the United States &amp; Canada, by primary cause of renal failure</a:t>
            </a:r>
            <a:br>
              <a:rPr lang="en-US" dirty="0" smtClean="0"/>
            </a:br>
            <a:r>
              <a:rPr lang="en-US" sz="1600" dirty="0" smtClean="0"/>
              <a:t>Figure 8.25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7607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age 0–19;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9698" name="Picture 2" descr="\\LUKE\ADR Prepress\2012 atlas\12 figure PNGs\12 vol2 figure PNGs\vol2 ch08 pngs\2 ch08 fig 2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6772794" cy="3582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&amp; </a:t>
            </a:r>
            <a:br>
              <a:rPr lang="en-US" dirty="0" smtClean="0"/>
            </a:br>
            <a:r>
              <a:rPr lang="en-US" dirty="0" smtClean="0"/>
              <a:t>non-Medicare spending, 2010</a:t>
            </a:r>
            <a:br>
              <a:rPr lang="en-US" dirty="0" smtClean="0"/>
            </a:br>
            <a:r>
              <a:rPr lang="en-US" sz="1600" dirty="0" smtClean="0"/>
              <a:t>Table </a:t>
            </a:r>
            <a:r>
              <a:rPr lang="en-US" sz="1600" dirty="0" err="1" smtClean="0"/>
              <a:t>p.a</a:t>
            </a:r>
            <a:r>
              <a:rPr lang="en-US" sz="1600" dirty="0" smtClean="0"/>
              <a:t> (continued; Volume 2)</a:t>
            </a:r>
            <a:endParaRPr lang="en-US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&amp; transplant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9" name="Picture 3" descr="\\LUKE\ADR Prepress\2012 atlas\12 figure PNGs\12 vol2 figure PNGs\vol2 precis pngs\v2 precis table a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623358"/>
            <a:ext cx="3754438" cy="5599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CDS participants</a:t>
            </a:r>
            <a:br>
              <a:rPr lang="en-US" dirty="0" smtClean="0"/>
            </a:br>
            <a:r>
              <a:rPr lang="en-US" sz="1600" dirty="0" smtClean="0"/>
              <a:t>Figure 9.1 (Volume 2)</a:t>
            </a:r>
            <a:endParaRPr lang="en-US" dirty="0"/>
          </a:p>
        </p:txBody>
      </p:sp>
      <p:pic>
        <p:nvPicPr>
          <p:cNvPr id="2" name="Picture 2" descr="\\LUKE\ADR Prepress\2012 atlas\12 figure PNGs\12 vol2 figure PNGs\vol2 ch09 pngs\2 ch09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349" y="2057400"/>
            <a:ext cx="6554632" cy="2960274"/>
          </a:xfrm>
          <a:prstGeom prst="rect">
            <a:avLst/>
          </a:prstGeom>
          <a:noFill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292481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CDS participants who started treatment between June 1, 2005, &amp; June 1, 2007.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Sociodemographic</a:t>
            </a:r>
            <a:r>
              <a:rPr lang="en-US" dirty="0" smtClean="0"/>
              <a:t> characteristics of Comprehensive Dialysis Study participants</a:t>
            </a:r>
            <a:br>
              <a:rPr lang="en-US" dirty="0" smtClean="0"/>
            </a:br>
            <a:r>
              <a:rPr lang="en-US" sz="1600" smtClean="0"/>
              <a:t>Table 9.b </a:t>
            </a:r>
            <a:r>
              <a:rPr lang="en-US" sz="1600" dirty="0" smtClean="0"/>
              <a:t>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5492750"/>
            <a:ext cx="3009900" cy="454025"/>
          </a:xfrm>
        </p:spPr>
        <p:txBody>
          <a:bodyPr/>
          <a:lstStyle/>
          <a:p>
            <a:pPr marL="0" indent="0"/>
            <a:r>
              <a:rPr lang="en-US" dirty="0"/>
              <a:t>CDS participants who started treatment between June 1, 2005, &amp; June 1, 2007.</a:t>
            </a:r>
          </a:p>
        </p:txBody>
      </p:sp>
      <p:pic>
        <p:nvPicPr>
          <p:cNvPr id="2050" name="Picture 2" descr="\\LUKE\ADR Prepress\2012 atlas\12 figure PNGs\12 vol2 figure PNGs\vol2 ch09 pngs\table 9.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244" y="2057400"/>
            <a:ext cx="5445512" cy="3052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wait listing in patients with early awareness of kidney transplant options</a:t>
            </a:r>
            <a:br>
              <a:rPr lang="en-US" dirty="0" smtClean="0"/>
            </a:br>
            <a:r>
              <a:rPr lang="en-US" sz="1600" dirty="0" smtClean="0"/>
              <a:t>Figure 9.8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5492750"/>
            <a:ext cx="3009900" cy="454025"/>
          </a:xfrm>
        </p:spPr>
        <p:txBody>
          <a:bodyPr/>
          <a:lstStyle/>
          <a:p>
            <a:pPr marL="0" indent="0"/>
            <a:r>
              <a:rPr lang="en-US" dirty="0"/>
              <a:t>Incident dialysis patients who started treatment June 1, 2005 to June 1, 2007.</a:t>
            </a:r>
          </a:p>
        </p:txBody>
      </p:sp>
      <p:pic>
        <p:nvPicPr>
          <p:cNvPr id="10242" name="Picture 2" descr="\\LUKE\ADR Prepress\2012 atlas\12 figure PNGs\12 vol2 figure PNGs\vol2 ch09 pngs\2 ch09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876" y="2057400"/>
            <a:ext cx="5675699" cy="317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CDS participants classified as frail, by age, gender, &amp; race</a:t>
            </a:r>
            <a:br>
              <a:rPr lang="en-US" dirty="0" smtClean="0"/>
            </a:br>
            <a:r>
              <a:rPr lang="en-US" sz="1600" dirty="0" smtClean="0"/>
              <a:t>Figure 9.10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5492750"/>
            <a:ext cx="6584950" cy="454025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Incident </a:t>
            </a:r>
            <a:r>
              <a:rPr lang="en-US" dirty="0"/>
              <a:t>dialysis patients who started treatment June 1, 2005 to June 1, 2007.</a:t>
            </a:r>
          </a:p>
        </p:txBody>
      </p:sp>
      <p:pic>
        <p:nvPicPr>
          <p:cNvPr id="16386" name="Picture 2" descr="\\LUKE\ADR Prepress\2012 atlas\12 figure PNGs\12 vol2 figure PNGs\vol2 ch09 pngs\2 ch09 fig 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6538239" cy="2529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of symptom </a:t>
            </a:r>
            <a:br>
              <a:rPr lang="en-US" dirty="0" smtClean="0"/>
            </a:br>
            <a:r>
              <a:rPr lang="en-US" dirty="0" smtClean="0"/>
              <a:t>complexes in CDS participants</a:t>
            </a:r>
            <a:br>
              <a:rPr lang="en-US" dirty="0" smtClean="0"/>
            </a:br>
            <a:r>
              <a:rPr lang="en-US" sz="1600" dirty="0" smtClean="0"/>
              <a:t>Figure 9.15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5492750"/>
            <a:ext cx="6584950" cy="454025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Incident </a:t>
            </a:r>
            <a:r>
              <a:rPr lang="en-US" dirty="0"/>
              <a:t>dialysis patients who started treatment June 1, 2005 to June 1, 2007.</a:t>
            </a:r>
          </a:p>
        </p:txBody>
      </p:sp>
      <p:pic>
        <p:nvPicPr>
          <p:cNvPr id="5" name="Picture 4" descr="2 ch09 fig 15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2942" y="2057400"/>
            <a:ext cx="30226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patients, </a:t>
            </a:r>
            <a:br>
              <a:rPr lang="en-US" dirty="0" smtClean="0"/>
            </a:br>
            <a:r>
              <a:rPr lang="en-US" dirty="0" smtClean="0"/>
              <a:t>by unit affiliation, 2010</a:t>
            </a:r>
            <a:br>
              <a:rPr lang="en-US" dirty="0" smtClean="0"/>
            </a:br>
            <a:r>
              <a:rPr lang="en-US" sz="1600" dirty="0" smtClean="0"/>
              <a:t>Figure 10.1 (Volume 2)</a:t>
            </a:r>
            <a:endParaRPr lang="en-US" dirty="0"/>
          </a:p>
        </p:txBody>
      </p:sp>
      <p:pic>
        <p:nvPicPr>
          <p:cNvPr id="5" name="Picture 4" descr="v2 ch10 fig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5" y="2057400"/>
            <a:ext cx="7874896" cy="301087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providers opting </a:t>
            </a:r>
            <a:br>
              <a:rPr lang="en-US" dirty="0" smtClean="0"/>
            </a:br>
            <a:r>
              <a:rPr lang="en-US" dirty="0" smtClean="0"/>
              <a:t>into the new dialysis composite rate</a:t>
            </a:r>
            <a:br>
              <a:rPr lang="en-US" dirty="0" smtClean="0"/>
            </a:br>
            <a:r>
              <a:rPr lang="en-US" sz="1600" dirty="0" smtClean="0"/>
              <a:t>Table 10.a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5492750"/>
            <a:ext cx="3962400" cy="454025"/>
          </a:xfrm>
        </p:spPr>
        <p:txBody>
          <a:bodyPr/>
          <a:lstStyle/>
          <a:p>
            <a:pPr marL="0" indent="0"/>
            <a:r>
              <a:rPr lang="en-US" dirty="0"/>
              <a:t>Point prevalent dialysis patients 2010–2011; </a:t>
            </a:r>
            <a:r>
              <a:rPr lang="en-US" dirty="0" smtClean="0"/>
              <a:t>only </a:t>
            </a:r>
            <a:r>
              <a:rPr lang="en-US" dirty="0"/>
              <a:t>facilities defined as opting in the new bundle are included.</a:t>
            </a:r>
          </a:p>
        </p:txBody>
      </p:sp>
      <p:pic>
        <p:nvPicPr>
          <p:cNvPr id="4098" name="Picture 2" descr="\\LUKE\ADR Prepress\2012 atlas\12 figure PNGs\12 vol2 figure PNGs\vol2 ch10 pngs\v2 ch10 table 10.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240478" cy="280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dollars spent </a:t>
            </a:r>
            <a:br>
              <a:rPr lang="en-US" dirty="0" smtClean="0"/>
            </a:br>
            <a:r>
              <a:rPr lang="en-US" dirty="0" smtClean="0"/>
              <a:t>on ESRD, by type of service</a:t>
            </a:r>
            <a:br>
              <a:rPr lang="en-US" dirty="0" smtClean="0"/>
            </a:br>
            <a:r>
              <a:rPr lang="en-US" sz="1600" dirty="0" smtClean="0"/>
              <a:t>Figure 11.5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45137"/>
            <a:ext cx="7967950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Total Medicare costs from claims data; include all Medicare as primary payor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claims as well as amounts paid by Medicare as secondary payor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2 figure PNGs\vol2 ch11 pngs\v2 ch11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148" y="2057400"/>
            <a:ext cx="5529703" cy="285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ESRD expenditures </a:t>
            </a:r>
            <a:br>
              <a:rPr lang="en-US" dirty="0" smtClean="0"/>
            </a:br>
            <a:r>
              <a:rPr lang="en-US" dirty="0" smtClean="0"/>
              <a:t>per person per year, by modality</a:t>
            </a:r>
            <a:br>
              <a:rPr lang="en-US" dirty="0" smtClean="0"/>
            </a:br>
            <a:r>
              <a:rPr lang="en-US" sz="1600" dirty="0" smtClean="0"/>
              <a:t>Figure 11.7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patients, patients with Medicare as secondary payor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2 figure PNGs\vol2 ch11 pngs\v2 ch11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200" y="2057400"/>
            <a:ext cx="5483599" cy="2853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spending for injectables</a:t>
            </a:r>
            <a:br>
              <a:rPr lang="en-US" dirty="0" smtClean="0"/>
            </a:br>
            <a:r>
              <a:rPr lang="en-US" sz="1600" dirty="0" smtClean="0"/>
              <a:t>Figure 11.9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11 pngs\v2 ch11 fig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3077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Counts of new &amp; returning dialysis patients</a:t>
            </a:r>
            <a:br>
              <a:rPr lang="en-US" dirty="0" smtClean="0"/>
            </a:br>
            <a:r>
              <a:rPr lang="en-US" sz="1600" dirty="0" smtClean="0"/>
              <a:t>Figure p.2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CMS Annual Facility Survey.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2 figure PNGs\vol2 precis pngs\v2 precis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2057399"/>
            <a:ext cx="8194818" cy="225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per person per year outpatient expenditures, </a:t>
            </a:r>
            <a:br>
              <a:rPr lang="en-US" dirty="0" smtClean="0"/>
            </a:br>
            <a:r>
              <a:rPr lang="en-US" dirty="0" smtClean="0"/>
              <a:t>by dialysis modality &amp; race, 2010</a:t>
            </a:r>
            <a:br>
              <a:rPr lang="en-US" dirty="0" smtClean="0"/>
            </a:br>
            <a:r>
              <a:rPr lang="en-US" sz="1600" dirty="0" smtClean="0"/>
              <a:t>Figure 11.19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545138"/>
            <a:ext cx="3762375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2 atlas\12 figure PNGs\12 vol2 figure PNGs\vol2 ch11 pngs\v2 ch11 fig 1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418" y="2057400"/>
            <a:ext cx="6507163" cy="331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per person per year Part D </a:t>
            </a:r>
            <a:br>
              <a:rPr lang="en-US" dirty="0" smtClean="0"/>
            </a:br>
            <a:r>
              <a:rPr lang="en-US" dirty="0" smtClean="0"/>
              <a:t>net &amp; out-of-pocket costs, 2010</a:t>
            </a:r>
            <a:br>
              <a:rPr lang="en-US" dirty="0" smtClean="0"/>
            </a:br>
            <a:r>
              <a:rPr lang="en-US" sz="1600" dirty="0" smtClean="0"/>
              <a:t>Figure 11.29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5545138"/>
            <a:ext cx="4784725" cy="401637"/>
          </a:xfrm>
        </p:spPr>
        <p:txBody>
          <a:bodyPr/>
          <a:lstStyle/>
          <a:p>
            <a:pPr marL="0" indent="0"/>
            <a:r>
              <a:rPr lang="en-US" dirty="0"/>
              <a:t>Part D-enrolled general Medicare patients from the 5 percent sample &amp; period prevalent dialysis &amp; transplant patients, 2010. Net pay is estimated as the sum of  Medicare covered amount &amp;  LIS amount. </a:t>
            </a:r>
          </a:p>
        </p:txBody>
      </p:sp>
      <p:pic>
        <p:nvPicPr>
          <p:cNvPr id="30722" name="Picture 2" descr="\\LUKE\ADR Prepress\2012 atlas\12 figure PNGs\12 vol2 figure PNGs\vol2 ch11 pngs\v2 ch11 fig 2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515251" cy="287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counts, by modality</a:t>
            </a:r>
            <a:br>
              <a:rPr lang="en-US" dirty="0" smtClean="0"/>
            </a:br>
            <a:r>
              <a:rPr lang="en-US" sz="1600" dirty="0" smtClean="0"/>
              <a:t>Figure p.3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solidFill>
                  <a:schemeClr val="tx2"/>
                </a:solidFill>
              </a:rPr>
              <a:t>Incident &amp; </a:t>
            </a:r>
            <a:r>
              <a:rPr lang="fr-FR" sz="1200" b="1" dirty="0" err="1" smtClean="0">
                <a:solidFill>
                  <a:schemeClr val="tx2"/>
                </a:solidFill>
              </a:rPr>
              <a:t>December</a:t>
            </a:r>
            <a:r>
              <a:rPr lang="fr-FR" sz="1200" b="1" dirty="0" smtClean="0">
                <a:solidFill>
                  <a:schemeClr val="tx2"/>
                </a:solidFill>
              </a:rPr>
              <a:t> 31 point </a:t>
            </a:r>
            <a:r>
              <a:rPr lang="fr-FR" sz="1200" b="1" dirty="0" err="1" smtClean="0">
                <a:solidFill>
                  <a:schemeClr val="tx2"/>
                </a:solidFill>
              </a:rPr>
              <a:t>prevalent</a:t>
            </a:r>
            <a:r>
              <a:rPr lang="fr-FR" sz="1200" b="1" dirty="0" smtClean="0">
                <a:solidFill>
                  <a:schemeClr val="tx2"/>
                </a:solidFill>
              </a:rPr>
              <a:t>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precis pngs\v2 precis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153" y="1828800"/>
            <a:ext cx="4435693" cy="411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incident rates of ESRD </a:t>
            </a:r>
            <a:br>
              <a:rPr lang="en-US" dirty="0" smtClean="0"/>
            </a:br>
            <a:r>
              <a:rPr lang="en-US" dirty="0" smtClean="0"/>
              <a:t>&amp; annual percent change</a:t>
            </a:r>
            <a:br>
              <a:rPr lang="en-US" dirty="0" smtClean="0"/>
            </a:br>
            <a:r>
              <a:rPr lang="en-US" sz="1600" dirty="0" smtClean="0"/>
              <a:t>Figure 1.2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5150600" cy="248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2005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1 pngs\2 ch01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050960"/>
            <a:ext cx="8241386" cy="303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13B27"/>
        </a:dk1>
        <a:lt1>
          <a:srgbClr val="FFFFFF"/>
        </a:lt1>
        <a:dk2>
          <a:srgbClr val="213B27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213B27"/>
        </a:dk1>
        <a:lt1>
          <a:srgbClr val="FFFFFF"/>
        </a:lt1>
        <a:dk2>
          <a:srgbClr val="006666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213B27"/>
        </a:dk1>
        <a:lt1>
          <a:srgbClr val="FFFFFF"/>
        </a:lt1>
        <a:dk2>
          <a:srgbClr val="008080"/>
        </a:dk2>
        <a:lt2>
          <a:srgbClr val="808080"/>
        </a:lt2>
        <a:accent1>
          <a:srgbClr val="006600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AB8AA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009999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008A8A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663300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5C2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13B27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422100"/>
        </a:accent2>
        <a:accent3>
          <a:srgbClr val="FFFFFF"/>
        </a:accent3>
        <a:accent4>
          <a:srgbClr val="1B3120"/>
        </a:accent4>
        <a:accent5>
          <a:srgbClr val="ACB4C2"/>
        </a:accent5>
        <a:accent6>
          <a:srgbClr val="3B1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1F00"/>
        </a:dk1>
        <a:lt1>
          <a:srgbClr val="FFFFFF"/>
        </a:lt1>
        <a:dk2>
          <a:srgbClr val="800000"/>
        </a:dk2>
        <a:lt2>
          <a:srgbClr val="808080"/>
        </a:lt2>
        <a:accent1>
          <a:srgbClr val="2C5884"/>
        </a:accent1>
        <a:accent2>
          <a:srgbClr val="422100"/>
        </a:accent2>
        <a:accent3>
          <a:srgbClr val="FFFFFF"/>
        </a:accent3>
        <a:accent4>
          <a:srgbClr val="341900"/>
        </a:accent4>
        <a:accent5>
          <a:srgbClr val="ACB4C2"/>
        </a:accent5>
        <a:accent6>
          <a:srgbClr val="3B1D00"/>
        </a:accent6>
        <a:hlink>
          <a:srgbClr val="000082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10237</TotalTime>
  <Words>2216</Words>
  <Application>Microsoft Office PowerPoint</Application>
  <PresentationFormat>On-screen Show (4:3)</PresentationFormat>
  <Paragraphs>144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Default Design</vt:lpstr>
      <vt:lpstr>ESRD: Precis An introduction to  end-stage renal  disease in the U.S.</vt:lpstr>
      <vt:lpstr>Distribution of general (fee-for-service)  Medicare patients &amp; costs for CKD, CHF,  diabetes, &amp; ESRD, 2000 &amp; 2010 Figure p.1 (Volume 2)</vt:lpstr>
      <vt:lpstr>Distribution of general (fee-for-service)  Medicare patients &amp; costs for CKD, CHF,  diabetes, &amp; ESRD, 2000 &amp; 2010 Figure p.1 continued (Volume 2)</vt:lpstr>
      <vt:lpstr>Summary statistics on reported ESRD therapy  in the United States, by age, race, ethnicity,  gender, &amp; primary diagnosis, 2010 Table p.a (Volume 2)</vt:lpstr>
      <vt:lpstr>Wait-list for kidney  &amp; kidney/pancreas transplants, 2010 Table p.a (continued; Volume 2)</vt:lpstr>
      <vt:lpstr>Medicare &amp;  non-Medicare spending, 2010 Table p.a (continued; Volume 2)</vt:lpstr>
      <vt:lpstr>Counts of new &amp; returning dialysis patients Figure p.2 (Volume 2)</vt:lpstr>
      <vt:lpstr>Patient counts, by modality Figure p.3 (Volume 2)</vt:lpstr>
      <vt:lpstr>Adjusted incident rates of ESRD  &amp; annual percent change Figure 1.2 (Volume 2)</vt:lpstr>
      <vt:lpstr>Adjusted prevalent rates of  ESRD &amp; annual percent change Figure 1.10 (Volume 2)</vt:lpstr>
      <vt:lpstr>Incident counts &amp; adjusted rates of ESRD, by race Figure 1.5 (Volume 2)</vt:lpstr>
      <vt:lpstr>Prevalent counts &amp; adjusted rates of ESRD, by race Figure 1.13 (Volume 2)</vt:lpstr>
      <vt:lpstr>Adjusted incident rates of ESRD due to diabetes, by age, race, &amp; ethnicity Figure 1.8 (Volume 2)</vt:lpstr>
      <vt:lpstr>Geographic variations in adjusted incident rates  of ESRD per million population, 2010, by HSA Figure 1.3 (Volume 2)</vt:lpstr>
      <vt:lpstr>Geographic variations in adjusted prevalent rates  of ESRD per million population, 2010, by HSA Figure 1.11 (Volume 2)</vt:lpstr>
      <vt:lpstr>Access use at first outpatient hemodialysis, by pre-ESRD nephrology care, 2010 Figure 1.19 (Volume 2)</vt:lpstr>
      <vt:lpstr>Mean hemoglobin at initiation,  by pre-ESRD ESA treatment Figure 1.20 (Volume 2)</vt:lpstr>
      <vt:lpstr>Patient distribution, by mean  monthly hemoglobin (g/dl) Figure 2.2 (Volume 2)</vt:lpstr>
      <vt:lpstr>Mean monthly hemoglobin  after initiation, by year Figure 2.4 (Volume 2)</vt:lpstr>
      <vt:lpstr>Geographic variations in the percent of hemodialysis patients using an internal  access at initiation, by HSA, 2010: whites Figure 2.14 (Volume 2)</vt:lpstr>
      <vt:lpstr>Geographic variations in the percent of hemodialysis pts using an internal access at initiation, by HSA, 2010: Blacks/African Americans Figure 2.14 (continued; Volume 2)</vt:lpstr>
      <vt:lpstr>Change in adjusted all-cause &amp; cause- specific hospitalization rates, by modality Figure 3.1 (Volume 2)</vt:lpstr>
      <vt:lpstr>Adjusted hospitalization rates,  by principal diagnosis &amp; modality Figure 3.3 (Volume 2)</vt:lpstr>
      <vt:lpstr>Annualized all-cause admission rates on different days of the dialysis week, by age Figure 3.11 (Volume 2)</vt:lpstr>
      <vt:lpstr>Annualized cardiovascular admission rates on different days of the dialysis week, by age Figure 3.12 (Volume 2)</vt:lpstr>
      <vt:lpstr>Annualized rates of admission for infection  on different days of the dialysis week, by age Figure 3.13 (Volume 2)</vt:lpstr>
      <vt:lpstr>Cause-specific rehospitalization in hemodialysis patients 30 days after live hospital discharge, by cause-specific index hospitalization, 2010 Figure 3.7 (Volume 2)</vt:lpstr>
      <vt:lpstr>Rates of sudden cardiac death  in prevalent dialysis patients Figure 4.2 (Volume 2)</vt:lpstr>
      <vt:lpstr>Rates of sudden cardiac death following initiation of treatment in incident dialysis patients Figure 4.7 (Volume 2)</vt:lpstr>
      <vt:lpstr>Cardiovascular disease &amp; pharmacological interventions in ESRD patients, by diagnosis &amp; modality (row %) Table 4.c (Volume 2)</vt:lpstr>
      <vt:lpstr>Cardiovascular disease &amp; pharmacological interventions in ESRD patients, by diagnosis &amp; modality (row %) Table 4.c (continued; Volume 2)</vt:lpstr>
      <vt:lpstr>Adjusted all-cause mortality rates (from  day 90), by modality &amp; year of treatment Figure 5.1 (Volume 2)</vt:lpstr>
      <vt:lpstr>Adjusted all-cause &amp; cause specific mortality (from day one) in the first year of hemodialysis Figure 5.3 (Volume 2)</vt:lpstr>
      <vt:lpstr>Annualized all-cause mortality rates  on different days of the dialysis week Figure 5.7 (Volume 2)</vt:lpstr>
      <vt:lpstr>Annualized cardiovascular mortality rates  on different days of the dialysis week Figure 5.8 (Volume 2)</vt:lpstr>
      <vt:lpstr>Annualized  rates of mortality due to infection on different days of the dialysis week Figure 5.9 (Volume 2)</vt:lpstr>
      <vt:lpstr>Sources of prescription drug coverage  in Medicare ESRD enrollees, 2010 Figure 6.2 (Volume 2)</vt:lpstr>
      <vt:lpstr>Patients enrolled in Part D, by dual eligibility  &amp; low income subsidy (LIS) status, 2010 Figure 6.5 (Volume 2)</vt:lpstr>
      <vt:lpstr>Top 15 drugs used by Part D-enrolled dialysis patients, by days supply &amp; net cost, 2010 Table 6.f (Volume 2)</vt:lpstr>
      <vt:lpstr>Top 15 drugs used by Part D-enrolled transplant patients, by days supply &amp; net cost, 2010 Table 6.g (Volume 2)</vt:lpstr>
      <vt:lpstr>Trends in transplantation: unadjusted rates, wait list, &amp; total &amp; functioning transplants, patients age 20 &amp; older Figure 7.1 (Volume 2)</vt:lpstr>
      <vt:lpstr>Outcomes for wait-listed adult patients  within three years of listing, by blood type Figure 7.4 (Volume 2)</vt:lpstr>
      <vt:lpstr>Deceased donor transplants,  by age, gender, race, &amp; primary diagnosis Figure 7.12 (Volume 2)</vt:lpstr>
      <vt:lpstr>Living donor transplants, by age,  gender, race, &amp; primary diagnosis Figure 7.14 (Volume 2)</vt:lpstr>
      <vt:lpstr>Adjusted transplant rates (per 100 dialysis patient years) by state of patient residence &amp; donor type, 2010: deceased donor Figure 7.16 (Volume 2)</vt:lpstr>
      <vt:lpstr>Adjusted transplant rates (per 100 dialysis patient years) by state of patient residence &amp; donor type, 2010: living donor Figure 7.16 (cont.; Volume 2)</vt:lpstr>
      <vt:lpstr>Hospitalization rates in the first  &amp; second years post-transplant, 2008 Figure 7.21 (Volume 2)</vt:lpstr>
      <vt:lpstr>Primary diagnoses of cardiac  &amp; infectious hospitalizations in the  first &amp; second years post-transplant Figure 7.22 (Volume 2)</vt:lpstr>
      <vt:lpstr>Primary diagnoses of cardiac  &amp; infectious hospitalizations in the  first &amp; second years post-transplant Figure 7.22 (Volume 2)</vt:lpstr>
      <vt:lpstr>Cumulative incidence of post-transplant lymphoproliferative disorder (PTLD) Figure 7.23 (Volume 2)</vt:lpstr>
      <vt:lpstr>Cumulative incidence of  post-transplant diabetes Figure 7.24 (Volume 2)</vt:lpstr>
      <vt:lpstr>Adjusted all-cause rehospitalization  rates in pediatric patients 30 days  after live hospital discharge Figure 8.1 (Volume 2)</vt:lpstr>
      <vt:lpstr>Unadjusted rates of hospitalization for any infection, by modality, age, &amp; race, 2007–2010 Figure 8.2 (Volume 2)</vt:lpstr>
      <vt:lpstr>Influenza vaccination rates in pediatric patients, by modality, age, &amp; race, 2007–2010 Figure 8.7 (Volume 2)</vt:lpstr>
      <vt:lpstr>One-year adjusted all-cause  hospitalization rates in pediatric patients  (from day 90), by age &amp; modality Figure 8.10 (Volume 2)</vt:lpstr>
      <vt:lpstr>One-year adjusted all-cause  mortality rates in pediatric patients  (from day one), by age &amp; modality Figure 8.13 (Volume 2)</vt:lpstr>
      <vt:lpstr>Incident rates of ESRD in the  United States &amp; Canada, by age  Figure 8.17 (Volume 2)</vt:lpstr>
      <vt:lpstr>Prevalent rates of ESRD in the  United States &amp; Canada, by age  Figure 8.22 (Volume 2)</vt:lpstr>
      <vt:lpstr>Prevalent rates of ESRD in the United States &amp; Canada, by primary cause of renal failure Figure 8.25 (Volume 2)</vt:lpstr>
      <vt:lpstr>Distribution of CDS participants Figure 9.1 (Volume 2)</vt:lpstr>
      <vt:lpstr>Sociodemographic characteristics of Comprehensive Dialysis Study participants Table 9.b (Volume 2)</vt:lpstr>
      <vt:lpstr>Time to wait listing in patients with early awareness of kidney transplant options Figure 9.8 (Volume 2)</vt:lpstr>
      <vt:lpstr>CDS participants classified as frail, by age, gender, &amp; race Figure 9.10 (Volume 2)</vt:lpstr>
      <vt:lpstr>Frequency of symptom  complexes in CDS participants Figure 9.15 (Volume 2)</vt:lpstr>
      <vt:lpstr>Distribution of patients,  by unit affiliation, 2010 Figure 10.1 (Volume 2)</vt:lpstr>
      <vt:lpstr>Distribution of providers opting  into the new dialysis composite rate Table 10.a (Volume 2)</vt:lpstr>
      <vt:lpstr>Total Medicare dollars spent  on ESRD, by type of service Figure 11.5 (Volume 2)</vt:lpstr>
      <vt:lpstr>Total Medicare ESRD expenditures  per person per year, by modality Figure 11.7 (Volume 2)</vt:lpstr>
      <vt:lpstr>Total Medicare spending for injectables Figure 11.9 (Volume 2)</vt:lpstr>
      <vt:lpstr>Total per person per year outpatient expenditures,  by dialysis modality &amp; race, 2010 Figure 11.19 (Volume 2)</vt:lpstr>
      <vt:lpstr>Total per person per year Part D  net &amp; out-of-pocket costs, 2010 Figure 11.29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260</cp:revision>
  <dcterms:created xsi:type="dcterms:W3CDTF">2000-03-17T15:11:00Z</dcterms:created>
  <dcterms:modified xsi:type="dcterms:W3CDTF">2012-11-06T17:11:13Z</dcterms:modified>
</cp:coreProperties>
</file>