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4"/>
  </p:handoutMasterIdLst>
  <p:sldIdLst>
    <p:sldId id="272" r:id="rId2"/>
    <p:sldId id="273" r:id="rId3"/>
    <p:sldId id="274" r:id="rId4"/>
    <p:sldId id="280" r:id="rId5"/>
    <p:sldId id="276" r:id="rId6"/>
    <p:sldId id="277" r:id="rId7"/>
    <p:sldId id="278" r:id="rId8"/>
    <p:sldId id="279" r:id="rId9"/>
    <p:sldId id="281" r:id="rId10"/>
    <p:sldId id="284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8" r:id="rId25"/>
    <p:sldId id="299" r:id="rId26"/>
    <p:sldId id="296" r:id="rId27"/>
    <p:sldId id="297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84"/>
      </p:cViewPr>
      <p:guideLst>
        <p:guide orient="horz" pos="1296"/>
        <p:guide orient="horz" pos="3746"/>
        <p:guide orient="horz" pos="2162"/>
        <p:guide orient="horz" pos="1019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4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b="1" dirty="0" smtClean="0"/>
              <a:t>CKD</a:t>
            </a:r>
            <a:r>
              <a:rPr lang="en-US" sz="1600" b="1" smtClean="0"/>
              <a:t>: </a:t>
            </a:r>
            <a:r>
              <a:rPr lang="en-US" sz="1600" b="1"/>
              <a:t>Précis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An introduction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chronic kidney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disease in the </a:t>
            </a:r>
            <a:r>
              <a:rPr lang="en-US" sz="3200" dirty="0" smtClean="0"/>
              <a:t>U.S.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4117975" cy="1887448"/>
          </a:xfrm>
        </p:spPr>
        <p:txBody>
          <a:bodyPr/>
          <a:lstStyle/>
          <a:p>
            <a:r>
              <a:rPr lang="en-US" sz="2400" dirty="0" smtClean="0"/>
              <a:t>Trends in CKD prevalence: Medicare patients age 65 &amp; older, by 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2.2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443329" y="5946774"/>
            <a:ext cx="2002810" cy="6163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patients surviving cohort year, without ESRD, age 65 &amp; older .</a:t>
            </a:r>
          </a:p>
        </p:txBody>
      </p:sp>
      <p:pic>
        <p:nvPicPr>
          <p:cNvPr id="8" name="Picture 7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599" y="3231001"/>
            <a:ext cx="2063500" cy="2715774"/>
          </a:xfrm>
          <a:prstGeom prst="rect">
            <a:avLst/>
          </a:prstGeom>
        </p:spPr>
      </p:pic>
      <p:pic>
        <p:nvPicPr>
          <p:cNvPr id="3074" name="Picture 2" descr="\\LUKE\ADR Prepress\2013 atlas\13 figure PNGs\v1 figure pngs 13\v1 ch02 pngs 13\1 ch02 fig 2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449"/>
            <a:ext cx="2973936" cy="61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1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Cumulative probability of a physician visit by month </a:t>
            </a:r>
            <a:br>
              <a:rPr lang="en-US" sz="2400" dirty="0" smtClean="0"/>
            </a:br>
            <a:r>
              <a:rPr lang="en-US" sz="2400" dirty="0" smtClean="0"/>
              <a:t>12 after CKD diagnosis in 2010, by demographic characteristics, physician specialty, &amp; dataset</a:t>
            </a:r>
            <a:br>
              <a:rPr lang="en-US" sz="2400" dirty="0" smtClean="0"/>
            </a:br>
            <a:r>
              <a:rPr lang="en-US" sz="1600" dirty="0" smtClean="0"/>
              <a:t>Table 2.g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57455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3 atlas\13 figure PNGs\v1 figure pngs 13\v1 ch02 pngs 13\1 ch02 table 2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4" y="1849437"/>
            <a:ext cx="7648511" cy="34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7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Cumulative probability of a physician visit by month 12 after a CKD diagnosis code of 585.3 or higher in 2010, by demographic characteristics, physician specialty, &amp; dataset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2.h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46648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4201" y="2203026"/>
            <a:ext cx="2063500" cy="2715774"/>
          </a:xfrm>
          <a:prstGeom prst="rect">
            <a:avLst/>
          </a:prstGeom>
        </p:spPr>
      </p:pic>
      <p:pic>
        <p:nvPicPr>
          <p:cNvPr id="17410" name="Picture 2" descr="\\LUKE\ADR Prepress\2013 atlas\13 figure PNGs\v1 figure pngs 13\v1 ch02 pngs 13\1 ch02 table 2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5" y="2057399"/>
            <a:ext cx="6014576" cy="27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2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urine albumin &amp; creatinine testing in Medicare patients at risk for CKD</a:t>
            </a:r>
            <a:br>
              <a:rPr lang="en-US" dirty="0" smtClean="0"/>
            </a:br>
            <a:r>
              <a:rPr lang="en-US" sz="1600" dirty="0" smtClean="0"/>
              <a:t>Figure 2.5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419143" y="5511338"/>
            <a:ext cx="190729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from the 5 percent sample, age 20 &amp; older, with Parts A &amp; B coverage in the prior year; patients diagnosed with CKD or ESRD during prior year are excluded. Tests tracked during each year.</a:t>
            </a:r>
          </a:p>
        </p:txBody>
      </p:sp>
      <p:pic>
        <p:nvPicPr>
          <p:cNvPr id="6146" name="Picture 2" descr="\\LUKE\ADR Prepress\2013 atlas\13 figure PNGs\v1 figure pngs 13\v1 ch02 pngs 13\1 ch02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49437"/>
            <a:ext cx="5172049" cy="4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3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4" y="274638"/>
            <a:ext cx="8507095" cy="133222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Adjusted odds ratio of a CKD diagnosis code in Medicare patients, by age, gender, &amp; race,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44985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older, alive &amp; eligible for all of 2011.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CKD claims as well as other diseases identified in 2011.</a:t>
            </a:r>
          </a:p>
        </p:txBody>
      </p:sp>
      <p:pic>
        <p:nvPicPr>
          <p:cNvPr id="12290" name="Picture 2" descr="\\LUKE\ADR Prepress\2013 atlas\13 figure PNGs\v1 figure pngs 13\v1 ch02 pngs 13\1 ch02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0" y="2057400"/>
            <a:ext cx="7043256" cy="27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7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odds ratio of a CKD diagnosis code in </a:t>
            </a:r>
            <a:r>
              <a:rPr lang="en-US" sz="2400" dirty="0" err="1" smtClean="0"/>
              <a:t>Truven</a:t>
            </a:r>
            <a:r>
              <a:rPr lang="en-US" sz="2400" dirty="0" smtClean="0"/>
              <a:t> Health </a:t>
            </a:r>
            <a:r>
              <a:rPr lang="en-US" sz="2400" dirty="0" err="1" smtClean="0"/>
              <a:t>MarketScan</a:t>
            </a:r>
            <a:r>
              <a:rPr lang="en-US" sz="2400" dirty="0" smtClean="0"/>
              <a:t> patients, by age &amp; gender,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27529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age 65 &amp; older &amp;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</a:t>
            </a:r>
            <a:r>
              <a:rPr lang="en-US" sz="1200" b="1" dirty="0" err="1">
                <a:solidFill>
                  <a:schemeClr val="tx2"/>
                </a:solidFill>
              </a:rPr>
              <a:t>MarketScan</a:t>
            </a:r>
            <a:r>
              <a:rPr lang="en-US" sz="1200" b="1" dirty="0">
                <a:solidFill>
                  <a:schemeClr val="tx2"/>
                </a:solidFill>
              </a:rPr>
              <a:t> patients age 50–64, alive &amp; eligible for all of 2011. CKD claims as well as other diseases identified in 2011.</a:t>
            </a:r>
          </a:p>
        </p:txBody>
      </p:sp>
      <p:pic>
        <p:nvPicPr>
          <p:cNvPr id="13314" name="Picture 2" descr="\\LUKE\ADR Prepress\2013 atlas\13 figure PNGs\v1 figure pngs 13\v1 ch02 pngs 13\1 ch02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97" y="1849438"/>
            <a:ext cx="7004406" cy="36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All-cause rehospitalization or death within 30 days after live hospital discharge, in the general Medicare (no CKD), CKD, &amp; hemodialysis populations, age 66+,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3593" y="5946775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2010, unadjusted. Includes live hospital discharges from January 1 to December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1 figure pngs 13\v1 ch03 pngs 13\1 ch03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31" y="1830387"/>
            <a:ext cx="7018137" cy="38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4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hospitalization rates in </a:t>
            </a:r>
            <a:br>
              <a:rPr lang="en-US" dirty="0" smtClean="0"/>
            </a:br>
            <a:r>
              <a:rPr lang="en-US" dirty="0" smtClean="0"/>
              <a:t>Medicare patients, by comorbidity </a:t>
            </a:r>
            <a:br>
              <a:rPr lang="en-US" dirty="0" smtClean="0"/>
            </a:br>
            <a:r>
              <a:rPr lang="en-US" dirty="0" smtClean="0"/>
              <a:t>&amp; CKD diagnosis code, 2011</a:t>
            </a:r>
            <a:br>
              <a:rPr lang="en-US" dirty="0" smtClean="0"/>
            </a:br>
            <a:r>
              <a:rPr lang="en-US" sz="1800" dirty="0" smtClean="0"/>
              <a:t>Figure 3.2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801849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hospitalization/comorbidity; rates by one factor are adjusted for the others. Ref: Medicare patients age 66 &amp; older,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74288"/>
            <a:ext cx="2063500" cy="2715774"/>
          </a:xfrm>
          <a:prstGeom prst="rect">
            <a:avLst/>
          </a:prstGeom>
        </p:spPr>
      </p:pic>
      <p:pic>
        <p:nvPicPr>
          <p:cNvPr id="2050" name="Picture 2" descr="\\LUKE\ADR Prepress\2013 atlas\13 figure PNGs\v1 figure pngs 13\v1 ch03 pngs 13\1 ch03 fig 2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7" y="2057399"/>
            <a:ext cx="6224045" cy="23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3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live hospital discharges in CKD</a:t>
            </a:r>
            <a:br>
              <a:rPr lang="en-US" dirty="0" smtClean="0"/>
            </a:br>
            <a:r>
              <a:rPr lang="en-US" dirty="0" smtClean="0"/>
              <a:t>patients with an all-cause rehospitalization </a:t>
            </a:r>
            <a:br>
              <a:rPr lang="en-US" dirty="0" smtClean="0"/>
            </a:br>
            <a:r>
              <a:rPr lang="en-US" dirty="0" smtClean="0"/>
              <a:t>within 30 days, 2011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/>
              <a:t>Table 3.b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196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37494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Medicare patients, age 66 &amp; older on December 31, 2010; unadjusted. Includes live hospital discharges from January 1 to December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1 figure pngs 13\v1 ch03 pngs 13\1 ch03 table 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5938113" cy="35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9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all-cause rehospitalization </a:t>
            </a:r>
            <a:br>
              <a:rPr lang="en-US" dirty="0" smtClean="0"/>
            </a:br>
            <a:r>
              <a:rPr lang="en-US" dirty="0" smtClean="0"/>
              <a:t>or death 30 days after live hospital </a:t>
            </a:r>
            <a:br>
              <a:rPr lang="en-US" dirty="0" smtClean="0"/>
            </a:br>
            <a:r>
              <a:rPr lang="en-US" dirty="0" smtClean="0"/>
              <a:t>discharge in CKD patients</a:t>
            </a:r>
            <a:br>
              <a:rPr lang="en-US" dirty="0" smtClean="0"/>
            </a:br>
            <a:r>
              <a:rPr lang="en-US" sz="1800" dirty="0" smtClean="0"/>
              <a:t>Figure 3.8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on January 1 of each year, age 66 &amp; older on December 31 of the prior year.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discharges in 2010. Includes discharges from January 1 to December 1 of each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3 atlas\13 figure PNGs\v1 figure pngs 13\v1 ch03 pngs 13\1 ch03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451623" cy="27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2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NHANES 2005–2010 participants </a:t>
            </a:r>
            <a:br>
              <a:rPr lang="en-US" dirty="0" smtClean="0"/>
            </a:br>
            <a:r>
              <a:rPr lang="en-US" dirty="0" smtClean="0"/>
              <a:t>with diabetes, cardiovascular disease, </a:t>
            </a:r>
            <a:br>
              <a:rPr lang="en-US" dirty="0" smtClean="0"/>
            </a:br>
            <a:r>
              <a:rPr lang="en-US" dirty="0" smtClean="0"/>
              <a:t>&amp; single-sample markers of CKD </a:t>
            </a:r>
            <a:br>
              <a:rPr lang="en-US" dirty="0" smtClean="0"/>
            </a:br>
            <a:r>
              <a:rPr lang="en-US" sz="1800" dirty="0" smtClean="0"/>
              <a:t>Figure 1.1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05591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participants 2005–2010, age 20 &amp; older; single-sample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&amp; ACR.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\\LUKE\ADR Prepress\2013 atlas\13 figure PNGs\v1 figure pngs 13\v1 ch01 pngs 13\1 ch01 fig1rc3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120679"/>
            <a:ext cx="7533580" cy="25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All-cause rehospitalization or death 30 days after </a:t>
            </a:r>
            <a:br>
              <a:rPr lang="en-US" sz="2400" dirty="0" smtClean="0"/>
            </a:br>
            <a:r>
              <a:rPr lang="en-US" sz="2400" dirty="0" smtClean="0"/>
              <a:t>live hospital discharge during the transition to ESRD, </a:t>
            </a:r>
            <a:br>
              <a:rPr lang="en-US" sz="2400" dirty="0" smtClean="0"/>
            </a:br>
            <a:r>
              <a:rPr lang="en-US" sz="2400" dirty="0" smtClean="0"/>
              <a:t>by cause-specific index hospitalization,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3.13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731213" y="5511338"/>
            <a:ext cx="207469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January 1 to October 1, 2011; age 67 or older, unadjusted.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3 atlas\13 figure PNGs\v1 figure pngs 13\v1 ch03 pngs 13\1 ch03 fig 13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5"/>
          <a:stretch/>
        </p:blipFill>
        <p:spPr bwMode="auto">
          <a:xfrm>
            <a:off x="1546538" y="2057400"/>
            <a:ext cx="513487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All-cause mortality rates in </a:t>
            </a:r>
            <a:br>
              <a:rPr lang="en-US" dirty="0" smtClean="0"/>
            </a:br>
            <a:r>
              <a:rPr lang="en-US" dirty="0" smtClean="0"/>
              <a:t>Medicare CKD &amp; non-CKD patients</a:t>
            </a:r>
            <a:br>
              <a:rPr lang="en-US" dirty="0" smtClean="0"/>
            </a:br>
            <a:r>
              <a:rPr lang="en-US" sz="1600" dirty="0" smtClean="0"/>
              <a:t>Table 3.14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79203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Medicare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2010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3 atlas\13 figure PNGs\v1 figure pngs 13\v1 ch03 pngs 13\1 ch03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8506"/>
            <a:ext cx="7523747" cy="29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8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33601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Adjusted mortality rates (per 1,000 </a:t>
            </a:r>
            <a:br>
              <a:rPr lang="en-US" dirty="0" smtClean="0"/>
            </a:br>
            <a:r>
              <a:rPr lang="en-US" dirty="0" smtClean="0"/>
              <a:t>patient years at risk) in Medicare </a:t>
            </a:r>
            <a:br>
              <a:rPr lang="en-US" dirty="0" smtClean="0"/>
            </a:br>
            <a:r>
              <a:rPr lang="en-US" dirty="0" smtClean="0"/>
              <a:t>patients, by CKD diagnosis code, 2011</a:t>
            </a:r>
            <a:br>
              <a:rPr lang="en-US" dirty="0" smtClean="0"/>
            </a:br>
            <a:r>
              <a:rPr lang="en-US" sz="1800" dirty="0" smtClean="0"/>
              <a:t>Table 3.c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26076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1, 2011 point prevalent patients age 66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age/gender/race/prior hospitalization/comorbidities. Ref: all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118"/>
            <a:ext cx="2063500" cy="2715774"/>
          </a:xfrm>
          <a:prstGeom prst="rect">
            <a:avLst/>
          </a:prstGeom>
        </p:spPr>
      </p:pic>
      <p:pic>
        <p:nvPicPr>
          <p:cNvPr id="18434" name="Picture 2" descr="\\LUKE\ADR Prepress\2013 atlas\13 figure PNGs\v1 figure pngs 13\v1 ch03 pngs 13\1 ch03 table 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4" y="2057118"/>
            <a:ext cx="5916006" cy="29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1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with </a:t>
            </a:r>
            <a:r>
              <a:rPr lang="en-US" dirty="0"/>
              <a:t>or without CKD,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600" dirty="0" smtClean="0"/>
              <a:t>Figure 4.1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December 31, 2011 point prevalent Medicare enrollees, age 66 &amp; older, with fee-for-service coverage for the entire calendar year. </a:t>
            </a:r>
          </a:p>
        </p:txBody>
      </p:sp>
      <p:pic>
        <p:nvPicPr>
          <p:cNvPr id="6" name="Picture 2" descr="\\LUKE\ADR Prepress\2013 atlas\13 figure PNGs\v1 figure pngs 13\v1 ch04 pngs 13\1 ch04 fig 1 ven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498020" cy="3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Cardiovascular disease &amp; pharmacological interventions (row percent), by </a:t>
            </a:r>
            <a:r>
              <a:rPr lang="en-US" sz="2400" dirty="0" smtClean="0"/>
              <a:t>CKD </a:t>
            </a:r>
            <a:r>
              <a:rPr lang="en-US" sz="2400" dirty="0"/>
              <a:t>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4.b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2011.</a:t>
            </a:r>
          </a:p>
          <a:p>
            <a:pPr>
              <a:spcBef>
                <a:spcPct val="20000"/>
              </a:spcBef>
            </a:pP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Z:\2013 atlas\13 figure PNGs\v1 figure pngs 13\v1 ch04 pngs 13\1 ch04 table 4b to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3"/>
          <a:stretch/>
        </p:blipFill>
        <p:spPr bwMode="auto">
          <a:xfrm>
            <a:off x="2095299" y="1825623"/>
            <a:ext cx="4925987" cy="39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Cardiovascular disease &amp; pharmacological interventions (row percent), by </a:t>
            </a:r>
            <a:r>
              <a:rPr lang="en-US" sz="2400" dirty="0" smtClean="0"/>
              <a:t>CKD </a:t>
            </a:r>
            <a:r>
              <a:rPr lang="en-US" sz="2400" dirty="0"/>
              <a:t>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4.b (continued; 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2011.</a:t>
            </a:r>
          </a:p>
          <a:p>
            <a:pPr>
              <a:spcBef>
                <a:spcPct val="20000"/>
              </a:spcBef>
            </a:pP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Z:\2013 atlas\13 figure PNGs\v1 figure pngs 13\v1 ch04 pngs 13\1 ch04 table 4b botto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"/>
          <a:stretch/>
        </p:blipFill>
        <p:spPr bwMode="auto">
          <a:xfrm>
            <a:off x="2296592" y="1617663"/>
            <a:ext cx="4496094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patients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heart </a:t>
            </a:r>
            <a:r>
              <a:rPr lang="en-US" dirty="0"/>
              <a:t>failure, by CKD status,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600" dirty="0" smtClean="0"/>
              <a:t>Table 4.c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patients </a:t>
            </a:r>
            <a:r>
              <a:rPr lang="en-US" sz="1200" b="1" dirty="0">
                <a:solidFill>
                  <a:schemeClr val="tx2"/>
                </a:solidFill>
              </a:rPr>
              <a:t>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enrollment</a:t>
            </a:r>
            <a:r>
              <a:rPr lang="en-US" sz="1200" b="1" dirty="0">
                <a:solidFill>
                  <a:schemeClr val="tx2"/>
                </a:solidFill>
              </a:rPr>
              <a:t>, 2011.</a:t>
            </a:r>
          </a:p>
        </p:txBody>
      </p:sp>
      <p:pic>
        <p:nvPicPr>
          <p:cNvPr id="9218" name="Picture 2" descr="Z:\2013 atlas\13 figure PNGs\v1 figure pngs 13\v1 ch04 pngs 13\1 ch04 table 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5" y="2057400"/>
            <a:ext cx="7859710" cy="26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in patients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or </a:t>
            </a:r>
            <a:r>
              <a:rPr lang="en-US" dirty="0"/>
              <a:t>without CKD,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37257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December 31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enrollment, </a:t>
            </a:r>
            <a:r>
              <a:rPr lang="en-US" sz="1200" b="1" dirty="0" smtClean="0">
                <a:solidFill>
                  <a:schemeClr val="tx2"/>
                </a:solidFill>
              </a:rPr>
              <a:t>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" y="2057400"/>
            <a:ext cx="5592906" cy="208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2" t="34466" r="35838" b="36478"/>
          <a:stretch/>
        </p:blipFill>
        <p:spPr>
          <a:xfrm>
            <a:off x="6761955" y="1934473"/>
            <a:ext cx="2246874" cy="27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drug classes used by Part D enrollees with CKD, by percent of patients &amp; drug class,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800" dirty="0" smtClean="0"/>
              <a:t>Figure 5.1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516813" cy="3763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CKD patients in the Medicare 5 percent sample.</a:t>
            </a:r>
          </a:p>
        </p:txBody>
      </p:sp>
      <p:pic>
        <p:nvPicPr>
          <p:cNvPr id="3" name="Picture 2" descr="\\LUKE\ADR Prepress\2013 atlas\13 figure PNGs\v1 figure pngs 13\v1 ch05 pngs 13\1 ch05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10" y="1825625"/>
            <a:ext cx="5228240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Medicare enrollees, by population, 2011</a:t>
            </a:r>
            <a:br>
              <a:rPr lang="en-US" dirty="0" smtClean="0"/>
            </a:br>
            <a:r>
              <a:rPr lang="en-US" sz="1600" dirty="0" smtClean="0"/>
              <a:t>Figure 5.2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Z:\2013 atlas\13 figure PNGs\v1 figure pngs 13\v1 ch05 pngs 13\1 ch05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25624"/>
            <a:ext cx="754354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Prevalence (%) of CKD in the NHANES </a:t>
            </a:r>
            <a:br>
              <a:rPr lang="en-US" dirty="0" smtClean="0"/>
            </a:br>
            <a:r>
              <a:rPr lang="en-US" dirty="0" smtClean="0"/>
              <a:t>population within age, gender, </a:t>
            </a:r>
            <a:br>
              <a:rPr lang="en-US" dirty="0" smtClean="0"/>
            </a:br>
            <a:r>
              <a:rPr lang="en-US" dirty="0" smtClean="0"/>
              <a:t>race/ethnicity, &amp; risk factor categories</a:t>
            </a:r>
            <a:br>
              <a:rPr lang="en-US" dirty="0" smtClean="0"/>
            </a:br>
            <a:r>
              <a:rPr lang="en-US" sz="1800" dirty="0" smtClean="0"/>
              <a:t>Table 1.a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529381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1988–1994 &amp; 2005–2010 participants age 20 &amp; older; single-sample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&amp; ACR.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calculated using the CKD-EPI equation.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calculated using the CKD-EPI equation.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1 figure pngs 13\v1 ch01 pngs 13\1 ch01 table 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1" y="1831974"/>
            <a:ext cx="6804678" cy="35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low income subsidy (LIS) </a:t>
            </a:r>
            <a:br>
              <a:rPr lang="en-US" dirty="0" smtClean="0"/>
            </a:br>
            <a:r>
              <a:rPr lang="en-US" dirty="0" smtClean="0"/>
              <a:t>categories in Part D general Medicare, </a:t>
            </a:r>
            <a:br>
              <a:rPr lang="en-US" dirty="0" smtClean="0"/>
            </a:br>
            <a:r>
              <a:rPr lang="en-US" dirty="0" smtClean="0"/>
              <a:t>CKD, &amp; ESRD patients, 2011</a:t>
            </a:r>
            <a:br>
              <a:rPr lang="en-US" dirty="0" smtClean="0"/>
            </a:br>
            <a:r>
              <a:rPr lang="en-US" sz="1800" dirty="0" smtClean="0"/>
              <a:t>Figure 5.5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Medicare enrollees alive on January 1, 2011.</a:t>
            </a:r>
          </a:p>
        </p:txBody>
      </p:sp>
      <p:pic>
        <p:nvPicPr>
          <p:cNvPr id="5122" name="Picture 2" descr="Z:\2013 atlas\13 figure PNGs\v1 figure pngs 13\v1 ch05 pngs 13\1 ch05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07" y="1825625"/>
            <a:ext cx="5560186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 non-LIS enrollees with </a:t>
            </a:r>
            <a:br>
              <a:rPr lang="en-US" dirty="0" smtClean="0"/>
            </a:br>
            <a:r>
              <a:rPr lang="en-US" dirty="0" smtClean="0"/>
              <a:t>specified monthly premium, 2006 &amp; 2011</a:t>
            </a:r>
            <a:br>
              <a:rPr lang="en-US" dirty="0" smtClean="0"/>
            </a:br>
            <a:r>
              <a:rPr lang="en-US" sz="1600" dirty="0" smtClean="0"/>
              <a:t>Figure 5.6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3593" y="5946775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enrollees alive on January 1, excluding those in Medicare Advantage Part D plans.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1 figure pngs 13\v1 ch05 pngs 13\1 ch05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96" y="1825624"/>
            <a:ext cx="686180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Unadjusted rates of first AKI within the cohort year among Medicare patients age 66 &amp; older, by 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Z:\2013 atlas\13 figure PNGs\v1 figure pngs 13\v1 ch06 pngs 13\1 ch06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507964" cy="27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46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</a:t>
            </a:r>
            <a:r>
              <a:rPr lang="en-US" dirty="0"/>
              <a:t>diagnosis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AKI </a:t>
            </a:r>
            <a:r>
              <a:rPr lang="en-US" dirty="0"/>
              <a:t>claim, by dataset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946775"/>
            <a:ext cx="795836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&amp; </a:t>
            </a:r>
            <a:r>
              <a:rPr lang="en-US" sz="1200" b="1" dirty="0" err="1" smtClean="0">
                <a:solidFill>
                  <a:schemeClr val="tx2"/>
                </a:solidFill>
              </a:rPr>
              <a:t>Truven</a:t>
            </a:r>
            <a:r>
              <a:rPr lang="en-US" sz="1200" b="1" dirty="0" smtClean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 smtClean="0">
                <a:solidFill>
                  <a:schemeClr val="tx2"/>
                </a:solidFill>
              </a:rPr>
              <a:t>Clinformatics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</a:rPr>
              <a:t>DataMart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AKI patients age 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Z:\2013 atlas\13 figure PNGs\v1 figure pngs 13\v1 ch06 pngs 13\1 ch06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7" y="2057400"/>
            <a:ext cx="7539731" cy="29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3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Probability of a recurrent AKI </a:t>
            </a:r>
            <a:br>
              <a:rPr lang="en-US" sz="2400" dirty="0" smtClean="0"/>
            </a:br>
            <a:r>
              <a:rPr lang="en-US" sz="2400" dirty="0" smtClean="0"/>
              <a:t>hospitalization in Medicare patients, </a:t>
            </a:r>
            <a:br>
              <a:rPr lang="en-US" sz="2400" dirty="0" smtClean="0"/>
            </a:br>
            <a:r>
              <a:rPr lang="en-US" sz="2400" dirty="0" smtClean="0"/>
              <a:t>by number of events &amp; race,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Z:\2013 atlas\13 figure PNGs\v1 figure pngs 13\v1 ch06 pngs 13\1 ch06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85222" cy="32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Outpatient physician visits following </a:t>
            </a:r>
            <a:br>
              <a:rPr lang="en-US" dirty="0" smtClean="0"/>
            </a:br>
            <a:r>
              <a:rPr lang="en-US" dirty="0" smtClean="0"/>
              <a:t>initial AKI discharge, 2010–2011</a:t>
            </a:r>
            <a:br>
              <a:rPr lang="en-US" dirty="0" smtClean="0"/>
            </a:br>
            <a:r>
              <a:rPr lang="en-US" sz="1600" dirty="0" smtClean="0"/>
              <a:t>Figure 6.13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2010-2011.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3 atlas\13 figure PNGs\v1 figure pngs 13\v1 ch06 pngs 13\1 ch06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60" y="2057399"/>
            <a:ext cx="6671880" cy="37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61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16510" cy="1332220"/>
          </a:xfrm>
        </p:spPr>
        <p:txBody>
          <a:bodyPr/>
          <a:lstStyle/>
          <a:p>
            <a:r>
              <a:rPr lang="en-US" dirty="0" smtClean="0"/>
              <a:t>Changes to CKD status following an </a:t>
            </a:r>
            <a:br>
              <a:rPr lang="en-US" dirty="0" smtClean="0"/>
            </a:br>
            <a:r>
              <a:rPr lang="en-US" dirty="0" smtClean="0"/>
              <a:t>AKI in Medicare patients, 2010-2011</a:t>
            </a:r>
            <a:br>
              <a:rPr lang="en-US" dirty="0" smtClean="0"/>
            </a:br>
            <a:r>
              <a:rPr lang="en-US" sz="1600" dirty="0" smtClean="0"/>
              <a:t>Figure 6.21 (Volume 1)</a:t>
            </a:r>
            <a:endParaRPr lang="en-US" dirty="0"/>
          </a:p>
        </p:txBody>
      </p:sp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2010–2011.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\\LUKE\ADR Prepress\2013 atlas\13 figure PNGs\v1 figure pngs 13\v1 ch06 pngs 13\1 ch06 fig 2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721470" cy="32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Point prevalent distribution &amp; annual costs of Medicare </a:t>
            </a:r>
            <a:br>
              <a:rPr lang="en-US" sz="2400" dirty="0" smtClean="0"/>
            </a:br>
            <a:r>
              <a:rPr lang="en-US" sz="2400" dirty="0" smtClean="0"/>
              <a:t>(fee-for-service) patients, age 65 &amp; older, with </a:t>
            </a:r>
            <a:br>
              <a:rPr lang="en-US" sz="2400" dirty="0" smtClean="0"/>
            </a:br>
            <a:r>
              <a:rPr lang="en-US" sz="2400" dirty="0" smtClean="0"/>
              <a:t>diagnosed diabetes, CHF, &amp; CKD,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800186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Populations estimated from the 5 percent Medicare sample using a point prevalent model. Population further restricted to patients age 65 &amp; older, without ESRD. Diabetes, CHF, &amp; CKD determined from claims; costs are for calendar year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\\LUKE\ADR Prepress\2013 atlas\13 figure PNGs\v1 figure pngs 13\v1 ch07 pngs 13\1 ch07 fig 1 ven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38" y="1827213"/>
            <a:ext cx="7438324" cy="40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29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PPPY costs in CKD patients, </a:t>
            </a:r>
            <a:br>
              <a:rPr lang="en-US" dirty="0" smtClean="0"/>
            </a:br>
            <a:r>
              <a:rPr lang="en-US" dirty="0" smtClean="0"/>
              <a:t>by CKD diagnosis code, dataset, &amp; year</a:t>
            </a:r>
            <a:br>
              <a:rPr lang="en-US" dirty="0" smtClean="0"/>
            </a:br>
            <a:r>
              <a:rPr lang="en-US" sz="1600" dirty="0" smtClean="0"/>
              <a:t>Figure 7.2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380548" y="5511338"/>
            <a:ext cx="221020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patients age 65 &amp; older (5 percent Medicare sample, 7.2–4) &amp; Truven Health MarketScan patients age 50–64 (7.2).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52" y="1617663"/>
            <a:ext cx="2822096" cy="4671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34898" r="35024" b="36234"/>
          <a:stretch/>
        </p:blipFill>
        <p:spPr>
          <a:xfrm>
            <a:off x="6547450" y="1928003"/>
            <a:ext cx="2353827" cy="27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00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per person per year (PPPY) Part D costs, by at-risk group, 2007 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3593" y="572905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2011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3 atlas\13 figure PNGs\v1 figure pngs 13\v1 ch07 pngs 13\1 ch07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66411"/>
            <a:ext cx="7532580" cy="27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5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Adjusted odds ratios of </a:t>
            </a:r>
            <a:r>
              <a:rPr lang="en-US" dirty="0" smtClean="0"/>
              <a:t>spot eGFR 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60 ml/min/1.73 m</a:t>
            </a:r>
            <a:r>
              <a:rPr lang="en-US" baseline="30000" dirty="0"/>
              <a:t>2</a:t>
            </a:r>
            <a:r>
              <a:rPr lang="en-US" dirty="0"/>
              <a:t> in NHANES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participants</a:t>
            </a:r>
            <a:r>
              <a:rPr lang="en-US" dirty="0"/>
              <a:t>, by risk </a:t>
            </a:r>
            <a:r>
              <a:rPr lang="en-US" dirty="0" smtClean="0"/>
              <a:t>factor</a:t>
            </a:r>
            <a:br>
              <a:rPr lang="en-US" dirty="0" smtClean="0"/>
            </a:br>
            <a:r>
              <a:rPr lang="en-US" sz="1800" dirty="0" smtClean="0"/>
              <a:t>Figure 1.5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1988-1994 &amp; 2005-2010 participants age 20&amp; older; single 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and ACR. Adjusted: age, gender, race;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calculated using CKD-EPI equation.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1 figure pngs 13\v1 ch01 pngs 13\1 ch01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0" y="2057400"/>
            <a:ext cx="7516193" cy="30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1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drug classes used by Part 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enrollees </a:t>
            </a:r>
            <a:r>
              <a:rPr lang="en-US" dirty="0"/>
              <a:t>with CKD, by percent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</a:t>
            </a:r>
            <a:r>
              <a:rPr lang="en-US" dirty="0"/>
              <a:t>&amp; drug class, </a:t>
            </a:r>
            <a:r>
              <a:rPr lang="en-US" dirty="0" smtClean="0"/>
              <a:t>2011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7.17 </a:t>
            </a:r>
            <a:r>
              <a:rPr lang="en-US" sz="1800" dirty="0"/>
              <a:t>(Volume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057400"/>
            <a:ext cx="5798786" cy="3377243"/>
          </a:xfrm>
          <a:prstGeom prst="rect">
            <a:avLst/>
          </a:prstGeom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</a:t>
            </a:r>
            <a:r>
              <a:rPr lang="en-US" sz="1200" b="1" dirty="0">
                <a:solidFill>
                  <a:schemeClr val="tx2"/>
                </a:solidFill>
              </a:rPr>
              <a:t>patients with CKD; costs scaled up by a factor of 20 to estimate totals.</a:t>
            </a:r>
          </a:p>
        </p:txBody>
      </p:sp>
      <p:pic>
        <p:nvPicPr>
          <p:cNvPr id="15363" name="Picture 3" descr="\\LUKE\ADR Prepress\2013 atlas\13 figure PNGs\v1 figure pngs 13\v1 ch07 pngs 13\1 ch07 fig 17-clas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45" y="1501922"/>
            <a:ext cx="1506893" cy="34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70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15 drugs used </a:t>
            </a:r>
            <a:r>
              <a:rPr lang="en-US" dirty="0" smtClean="0"/>
              <a:t>by </a:t>
            </a:r>
            <a:r>
              <a:rPr lang="en-US" dirty="0"/>
              <a:t>Part D enrollees with CKD, by percent of patients &amp; net cost, 2011</a:t>
            </a:r>
            <a:br>
              <a:rPr lang="en-US" dirty="0"/>
            </a:br>
            <a:r>
              <a:rPr lang="en-US" sz="1600" dirty="0"/>
              <a:t>Figure </a:t>
            </a:r>
            <a:r>
              <a:rPr lang="en-US" sz="1600" dirty="0" smtClean="0"/>
              <a:t>7.b </a:t>
            </a:r>
            <a:r>
              <a:rPr lang="en-US" sz="1600" dirty="0"/>
              <a:t>(Volume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37358" r="22164" b="37736"/>
          <a:stretch/>
        </p:blipFill>
        <p:spPr>
          <a:xfrm>
            <a:off x="1310928" y="1867619"/>
            <a:ext cx="6514201" cy="3706357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</a:t>
            </a:r>
            <a:r>
              <a:rPr lang="en-US" sz="1200" b="1" dirty="0">
                <a:solidFill>
                  <a:schemeClr val="tx2"/>
                </a:solidFill>
              </a:rPr>
              <a:t>patients with CKD; costs scaled up by a factor of 20 to estimate totals.</a:t>
            </a:r>
          </a:p>
        </p:txBody>
      </p:sp>
    </p:spTree>
    <p:extLst>
      <p:ext uri="{BB962C8B-B14F-4D97-AF65-F5344CB8AC3E}">
        <p14:creationId xmlns:p14="http://schemas.microsoft.com/office/powerpoint/2010/main" val="4010969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person per month (PPPM) expenditures during the transition to ESRD, by dataset, 2011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Figure </a:t>
            </a:r>
            <a:r>
              <a:rPr lang="en-US" sz="1600" dirty="0" smtClean="0"/>
              <a:t>7.19 </a:t>
            </a:r>
            <a:r>
              <a:rPr lang="en-US" sz="1600" dirty="0"/>
              <a:t>(Volume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63" y="2057399"/>
            <a:ext cx="5526134" cy="3095373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Medicare (age 67 &amp; older) &amp; Truven Health MarketScan (younger than 65) ESRD patients, </a:t>
            </a:r>
            <a:r>
              <a:rPr lang="en-US" sz="1200" b="1" dirty="0" smtClean="0">
                <a:solidFill>
                  <a:schemeClr val="tx2"/>
                </a:solidFill>
              </a:rPr>
              <a:t>initiating in 2008.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1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274638"/>
            <a:ext cx="7872412" cy="13322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Adjusted odds ratios of spot urine albumin/ </a:t>
            </a:r>
            <a:br>
              <a:rPr lang="en-US" sz="3100" dirty="0" smtClean="0"/>
            </a:br>
            <a:r>
              <a:rPr lang="en-US" sz="3100" dirty="0" smtClean="0"/>
              <a:t>creatinine ratio (ACR) ≥30 mg/g in </a:t>
            </a:r>
            <a:br>
              <a:rPr lang="en-US" sz="3100" dirty="0" smtClean="0"/>
            </a:br>
            <a:r>
              <a:rPr lang="en-US" sz="3100" dirty="0" smtClean="0"/>
              <a:t>NHANES participants, by risk factor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1988-1994 &amp; 2005-2010 participants age 20&amp;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and ACR. Adjusted: age, gender, race;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CKD-EPI equation.</a:t>
            </a:r>
          </a:p>
        </p:txBody>
      </p:sp>
      <p:pic>
        <p:nvPicPr>
          <p:cNvPr id="7170" name="Picture 2" descr="\\LUKE\ADR Prepress\2013 atlas\13 figure PNGs\v1 figure pngs 13\v1 ch01 pngs 13\1 ch01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494856" cy="30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7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NHANES participants</a:t>
            </a:r>
            <a:br>
              <a:rPr lang="en-US" dirty="0" smtClean="0"/>
            </a:br>
            <a:r>
              <a:rPr lang="en-US" dirty="0" smtClean="0"/>
              <a:t>at target blood pressure</a:t>
            </a:r>
            <a:br>
              <a:rPr lang="en-US" dirty="0" smtClean="0"/>
            </a:br>
            <a:r>
              <a:rPr lang="en-US" sz="1600" dirty="0" smtClean="0"/>
              <a:t>Figure 1.12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70282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ACR; dialysis patients excluded from NHANES 2005–2010.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 T</a:t>
            </a:r>
            <a:r>
              <a:rPr lang="en-US" sz="1200" b="1" dirty="0" smtClean="0">
                <a:solidFill>
                  <a:schemeClr val="tx2"/>
                </a:solidFill>
              </a:rPr>
              <a:t>his </a:t>
            </a:r>
            <a:r>
              <a:rPr lang="en-US" sz="1200" b="1" dirty="0">
                <a:solidFill>
                  <a:schemeClr val="tx2"/>
                </a:solidFill>
              </a:rPr>
              <a:t>figure cannot be directly compared to values in Table 1.b. The table represents NHANES participants who are classified as hypertensive (measured/treated) but some of those are at target blood pressure. R</a:t>
            </a:r>
            <a:r>
              <a:rPr lang="en-US" sz="1200" b="1" dirty="0" smtClean="0">
                <a:solidFill>
                  <a:schemeClr val="tx2"/>
                </a:solidFill>
              </a:rPr>
              <a:t>epresents </a:t>
            </a:r>
            <a:r>
              <a:rPr lang="en-US" sz="1200" b="1" dirty="0">
                <a:solidFill>
                  <a:schemeClr val="tx2"/>
                </a:solidFill>
              </a:rPr>
              <a:t>all </a:t>
            </a:r>
            <a:r>
              <a:rPr lang="en-US" sz="1200" b="1" dirty="0" err="1">
                <a:solidFill>
                  <a:schemeClr val="tx2"/>
                </a:solidFill>
              </a:rPr>
              <a:t>hypertensives</a:t>
            </a:r>
            <a:r>
              <a:rPr lang="en-US" sz="1200" b="1" dirty="0">
                <a:solidFill>
                  <a:schemeClr val="tx2"/>
                </a:solidFill>
              </a:rPr>
              <a:t> plus those </a:t>
            </a:r>
            <a:r>
              <a:rPr lang="en-US" sz="1200" b="1" dirty="0" err="1">
                <a:solidFill>
                  <a:schemeClr val="tx2"/>
                </a:solidFill>
              </a:rPr>
              <a:t>hypertensives</a:t>
            </a:r>
            <a:r>
              <a:rPr lang="en-US" sz="1200" b="1" dirty="0">
                <a:solidFill>
                  <a:schemeClr val="tx2"/>
                </a:solidFill>
              </a:rPr>
              <a:t> who are at target blood pressure probably due to medication.</a:t>
            </a:r>
          </a:p>
        </p:txBody>
      </p:sp>
      <p:pic>
        <p:nvPicPr>
          <p:cNvPr id="15362" name="Picture 2" descr="\\LUKE\ADR Prepress\2013 atlas\13 figure PNGs\v1 figure pngs 13\v1 ch01 pngs 13\1 ch01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59" y="1831975"/>
            <a:ext cx="6163743" cy="33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9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NHANES participants </a:t>
            </a:r>
            <a:br>
              <a:rPr lang="en-US" dirty="0" smtClean="0"/>
            </a:br>
            <a:r>
              <a:rPr lang="en-US" dirty="0" smtClean="0"/>
              <a:t>with glycohemoglobin &lt;7%</a:t>
            </a:r>
            <a:br>
              <a:rPr lang="en-US" dirty="0" smtClean="0"/>
            </a:br>
            <a:r>
              <a:rPr lang="en-US" sz="1600" dirty="0" smtClean="0"/>
              <a:t>Figure 1.15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ACR; dialysis patients excluded from NHANES 2005–2010.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 </a:t>
            </a:r>
          </a:p>
        </p:txBody>
      </p:sp>
      <p:pic>
        <p:nvPicPr>
          <p:cNvPr id="18434" name="Picture 2" descr="\\LUKE\ADR Prepress\2013 atlas\13 figure PNGs\v1 figure pngs 13\v1 ch01 pngs 13\1 ch01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07" y="1831975"/>
            <a:ext cx="6165385" cy="33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7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expectancy of NHANES participants </a:t>
            </a:r>
            <a:br>
              <a:rPr lang="en-US" dirty="0" smtClean="0"/>
            </a:br>
            <a:r>
              <a:rPr lang="en-US" dirty="0" smtClean="0"/>
              <a:t>with or without CKD, 1999–2004</a:t>
            </a:r>
            <a:br>
              <a:rPr lang="en-US" dirty="0" smtClean="0"/>
            </a:br>
            <a:r>
              <a:rPr lang="en-US" sz="1600" dirty="0" smtClean="0"/>
              <a:t>Figure 1.16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32287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1999–2004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19458" name="Picture 2" descr="\\LUKE\ADR Prepress\2013 atlas\13 figure PNGs\v1 figure pngs 13\v1 ch01 pngs 13\1 ch01 fig 1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16" y="1831975"/>
            <a:ext cx="6094767" cy="34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8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Distribution of point prevalent general Medicare (age 65 &amp; older) &amp; </a:t>
            </a:r>
            <a:r>
              <a:rPr lang="en-US" sz="2400" dirty="0" err="1"/>
              <a:t>Truven</a:t>
            </a:r>
            <a:r>
              <a:rPr lang="en-US" sz="2400" dirty="0"/>
              <a:t> Health </a:t>
            </a:r>
            <a:r>
              <a:rPr lang="en-US" sz="2400" dirty="0" err="1"/>
              <a:t>MarketScan</a:t>
            </a:r>
            <a:r>
              <a:rPr lang="en-US" sz="2400" dirty="0"/>
              <a:t> (age 50–64) patients with coded diabetes, CKD, CHF, &amp; CVA,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805924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general (fee-for-service) Medicare patients age 65 &amp; older; point prevalent </a:t>
            </a:r>
            <a:r>
              <a:rPr lang="en-US" sz="1200" b="1" dirty="0" err="1" smtClean="0">
                <a:solidFill>
                  <a:schemeClr val="tx2"/>
                </a:solidFill>
              </a:rPr>
              <a:t>Truven</a:t>
            </a:r>
            <a:r>
              <a:rPr lang="en-US" sz="1200" b="1" dirty="0" smtClean="0">
                <a:solidFill>
                  <a:schemeClr val="tx2"/>
                </a:solidFill>
              </a:rPr>
              <a:t> Health </a:t>
            </a:r>
            <a:r>
              <a:rPr lang="en-US" sz="1200" b="1" dirty="0" err="1" smtClean="0">
                <a:solidFill>
                  <a:schemeClr val="tx2"/>
                </a:solidFill>
              </a:rPr>
              <a:t>MarketScan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patients age 50–64. Diabetes, CKD, CHF, &amp; CVA determined from claims.</a:t>
            </a:r>
          </a:p>
        </p:txBody>
      </p:sp>
      <p:pic>
        <p:nvPicPr>
          <p:cNvPr id="6" name="Picture 2" descr="\\LUKE\ADR Prepress\2013 atlas\13 figure PNGs\v1 figure pngs 13\v1 ch02 pngs 13\1 ch02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50" y="1849437"/>
            <a:ext cx="6941299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37804"/>
      </p:ext>
    </p:extLst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31</TotalTime>
  <Words>1469</Words>
  <Application>Microsoft Office PowerPoint</Application>
  <PresentationFormat>On-screen Show (4:3)</PresentationFormat>
  <Paragraphs>85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usrds slide template 13</vt:lpstr>
      <vt:lpstr>PowerPoint Presentation</vt:lpstr>
      <vt:lpstr>Distribution of NHANES 2005–2010 participants  with diabetes, cardiovascular disease,  &amp; single-sample markers of CKD  Figure 1.1 (Volume 1)</vt:lpstr>
      <vt:lpstr>Prevalence (%) of CKD in the NHANES  population within age, gender,  race/ethnicity, &amp; risk factor categories Table 1.a (Volume 1)</vt:lpstr>
      <vt:lpstr>Adjusted odds ratios of spot eGFR  &lt;60 ml/min/1.73 m2 in NHANES  participants, by risk factor Figure 1.5 (Volume 1)</vt:lpstr>
      <vt:lpstr>Adjusted odds ratios of spot urine albumin/  creatinine ratio (ACR) ≥30 mg/g in  NHANES participants, by risk factor Figure 1.6 (Volume 1)</vt:lpstr>
      <vt:lpstr>NHANES participants at target blood pressure Figure 1.12 (Volume 1)</vt:lpstr>
      <vt:lpstr>NHANES participants  with glycohemoglobin &lt;7% Figure 1.15 (Volume 1)</vt:lpstr>
      <vt:lpstr>Life expectancy of NHANES participants  with or without CKD, 1999–2004 Figure 1.16 (Volume 1)</vt:lpstr>
      <vt:lpstr>Distribution of point prevalent general Medicare (age 65 &amp; older) &amp; Truven Health MarketScan (age 50–64) patients with coded diabetes, CKD, CHF, &amp; CVA, 2011 Figure 2.1 (Volume 1)</vt:lpstr>
      <vt:lpstr>Trends in CKD prevalence: Medicare patients age 65 &amp; older, by race Figure 2.2 (Volume 1)</vt:lpstr>
      <vt:lpstr>Cumulative probability of a physician visit by month  12 after CKD diagnosis in 2010, by demographic characteristics, physician specialty, &amp; dataset Table 2.g (Volume 1)</vt:lpstr>
      <vt:lpstr>Cumulative probability of a physician visit by month 12 after a CKD diagnosis code of 585.3 or higher in 2010, by demographic characteristics, physician specialty, &amp; dataset Table 2.h (Volume 1)</vt:lpstr>
      <vt:lpstr>Probability of urine albumin &amp; creatinine testing in Medicare patients at risk for CKD Figure 2.5 (Volume 1)</vt:lpstr>
      <vt:lpstr>Adjusted odds ratio of a CKD diagnosis code in Medicare patients, by age, gender, &amp; race, 2011 Figure 2.6 (Volume 1)</vt:lpstr>
      <vt:lpstr>Adjusted odds ratio of a CKD diagnosis code in Truven Health MarketScan patients, by age &amp; gender, 2011 Figure 2.7 (Volume 1)</vt:lpstr>
      <vt:lpstr>All-cause rehospitalization or death within 30 days after live hospital discharge, in the general Medicare (no CKD), CKD, &amp; hemodialysis populations, age 66+, 2011 Figure 3.1 (Volume 1)</vt:lpstr>
      <vt:lpstr>Adjusted hospitalization rates in  Medicare patients, by comorbidity  &amp; CKD diagnosis code, 2011 Figure 3.2 (Volume 1)</vt:lpstr>
      <vt:lpstr>Percent live hospital discharges in CKD patients with an all-cause rehospitalization  within 30 days, 2011 Table 3.b (Volume 1)</vt:lpstr>
      <vt:lpstr>Adjusted all-cause rehospitalization  or death 30 days after live hospital  discharge in CKD patients Figure 3.8 (Volume 1)</vt:lpstr>
      <vt:lpstr>All-cause rehospitalization or death 30 days after  live hospital discharge during the transition to ESRD,  by cause-specific index hospitalization, 2011 Table 3.13 (Volume 1)</vt:lpstr>
      <vt:lpstr>All-cause mortality rates in  Medicare CKD &amp; non-CKD patients Table 3.14 (Volume 1)</vt:lpstr>
      <vt:lpstr>Adjusted mortality rates (per 1,000  patient years at risk) in Medicare  patients, by CKD diagnosis code, 2011 Table 3.c (Volume 1)</vt:lpstr>
      <vt:lpstr>Cardiovascular disease in  patients with or without CKD, 2011 Figure 4.1 (Volume 1)</vt:lpstr>
      <vt:lpstr>Cardiovascular disease &amp; pharmacological interventions (row percent), by CKD status, 2011 Table 4.b (Volume 1)</vt:lpstr>
      <vt:lpstr>Cardiovascular disease &amp; pharmacological interventions (row percent), by CKD status, 2011 Table 4.b (continued; Volume 1)</vt:lpstr>
      <vt:lpstr>Characteristics of patients with  heart failure, by CKD status, 2011 Table 4.c (Volume 1)</vt:lpstr>
      <vt:lpstr>Heart failure in patients  with or without CKD, 2011 Figure 4.6 (Volume 1)</vt:lpstr>
      <vt:lpstr>Top 15 drug classes used by Part D enrollees with CKD, by percent of patients &amp; drug class, 2011 Figure 5.1 (Volume 1)</vt:lpstr>
      <vt:lpstr>Sources of prescription drug coverage  in Medicare enrollees, by population, 2011 Figure 5.2 (Volume 1)</vt:lpstr>
      <vt:lpstr>Distribution of low income subsidy (LIS)  categories in Part D general Medicare,  CKD, &amp; ESRD patients, 2011 Figure 5.5 (Volume 1)</vt:lpstr>
      <vt:lpstr>Part D non-LIS enrollees with  specified monthly premium, 2006 &amp; 2011 Figure 5.6 (Volume 1)</vt:lpstr>
      <vt:lpstr>Unadjusted rates of first AKI within the cohort year among Medicare patients age 66 &amp; older, by race Figure 6.4 (Volume 1)</vt:lpstr>
      <vt:lpstr>Principal diagnosis code  on AKI claim, by dataset Figure 6.6 (Volume 1)</vt:lpstr>
      <vt:lpstr>Probability of a recurrent AKI  hospitalization in Medicare patients,  by number of events &amp; race, 2010–2011 Figure 6.9 (Volume 1)</vt:lpstr>
      <vt:lpstr>Outpatient physician visits following  initial AKI discharge, 2010–2011 Figure 6.13 (Volume 1)</vt:lpstr>
      <vt:lpstr>Changes to CKD status following an  AKI in Medicare patients, 2010-2011 Figure 6.21 (Volume 1)</vt:lpstr>
      <vt:lpstr>Point prevalent distribution &amp; annual costs of Medicare  (fee-for-service) patients, age 65 &amp; older, with  diagnosed diabetes, CHF, &amp; CKD, 2011 Figure 7.1 (Volume 1)</vt:lpstr>
      <vt:lpstr>Overall PPPY costs in CKD patients,  by CKD diagnosis code, dataset, &amp; year Figure 7.2 (Volume 1)</vt:lpstr>
      <vt:lpstr>Total per person per year (PPPY) Part D costs, by at-risk group, 2007  &amp; 2011 Figure 7.13 (Volume 1)</vt:lpstr>
      <vt:lpstr>Top 15 drug classes used by Part D  enrollees with CKD, by percent of  patients &amp; drug class, 2011 Figure 7.17 (Volume 1)</vt:lpstr>
      <vt:lpstr>Top 15 drugs used by Part D enrollees with CKD, by percent of patients &amp; net cost, 2011 Figure 7.b (Volume 1)</vt:lpstr>
      <vt:lpstr>Per person per month (PPPM) expenditures during the transition to ESRD, by dataset, 2011 Figure 7.19 (Volume 1)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edward constantini</cp:lastModifiedBy>
  <cp:revision>16</cp:revision>
  <dcterms:created xsi:type="dcterms:W3CDTF">2013-01-30T17:45:14Z</dcterms:created>
  <dcterms:modified xsi:type="dcterms:W3CDTF">2013-09-12T13:30:57Z</dcterms:modified>
</cp:coreProperties>
</file>