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84"/>
      </p:cViewPr>
      <p:guideLst>
        <p:guide orient="horz" pos="1296"/>
        <p:guide orient="horz" pos="3746"/>
        <p:guide orient="horz" pos="2162"/>
        <p:guide orient="horz" pos="1019"/>
        <p:guide orient="horz" pos="1154"/>
        <p:guide pos="2880"/>
        <p:guide pos="510"/>
        <p:guide pos="5245"/>
        <p:guide pos="290"/>
        <p:guide pos="44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CKD: Chapter One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/>
              <a:t>CKD in </a:t>
            </a:r>
            <a:r>
              <a:rPr lang="en-US" smtClean="0"/>
              <a:t>the </a:t>
            </a:r>
            <a:br>
              <a:rPr lang="en-US" smtClean="0"/>
            </a:br>
            <a:r>
              <a:rPr lang="en-US" smtClean="0"/>
              <a:t>general population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NHANES participants with </a:t>
            </a:r>
            <a:br>
              <a:rPr lang="en-US" dirty="0" smtClean="0"/>
            </a:br>
            <a:r>
              <a:rPr lang="en-US" dirty="0" smtClean="0"/>
              <a:t>CKD, by age &amp; risk factor</a:t>
            </a:r>
            <a:br>
              <a:rPr lang="en-US" dirty="0" smtClean="0"/>
            </a:br>
            <a:r>
              <a:rPr lang="en-US" sz="1600" dirty="0" smtClean="0"/>
              <a:t>Figure 1.8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ACR. Diabetes defined as A1c &lt;7 percent, self-reported (SR), or currently taking glucose-lowering medications. Hypertension defined as BP ≥130/≥80 for those with diabetes or CKD, otherwise BP ≥140/≥90, or taking medication for hypertension.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</a:t>
            </a:r>
          </a:p>
        </p:txBody>
      </p:sp>
      <p:pic>
        <p:nvPicPr>
          <p:cNvPr id="9218" name="Picture 2" descr="\\LUKE\ADR Prepress\2013 atlas\13 figure PNGs\v1 figure pngs 13\v1 ch01 pngs 13\1 ch01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399"/>
            <a:ext cx="7509007" cy="27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6229273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NHANES participants with </a:t>
            </a:r>
            <a:br>
              <a:rPr lang="en-US" dirty="0" smtClean="0"/>
            </a:br>
            <a:r>
              <a:rPr lang="en-US" dirty="0" smtClean="0"/>
              <a:t>spot eGFR &lt; 60 ml/min/1.73 m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by age &amp; risk factor</a:t>
            </a:r>
            <a:br>
              <a:rPr lang="en-US" dirty="0" smtClean="0"/>
            </a:br>
            <a:r>
              <a:rPr lang="en-US" sz="1800" dirty="0" smtClean="0"/>
              <a:t>Figure 1.9 (Volume 1)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ACR. Diabetes defined as A1c &lt;7 percent, self-reported (SR), or currently taking glucose-lowering medications. Hypertension defined as BP ≥130/≥80 for those with diabetes or CKD, otherwise BP ≥140/≥90, or taking medication for hypertension.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</a:t>
            </a:r>
          </a:p>
        </p:txBody>
      </p:sp>
      <p:pic>
        <p:nvPicPr>
          <p:cNvPr id="10242" name="Picture 2" descr="\\LUKE\ADR Prepress\2013 atlas\13 figure PNGs\v1 figure pngs 13\v1 ch01 pngs 13\1 ch01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9" y="2057399"/>
            <a:ext cx="7509007" cy="27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6229273" cy="1332220"/>
          </a:xfrm>
        </p:spPr>
        <p:txBody>
          <a:bodyPr>
            <a:normAutofit fontScale="90000"/>
          </a:bodyPr>
          <a:lstStyle/>
          <a:p>
            <a:r>
              <a:rPr lang="en-US" dirty="0"/>
              <a:t>NHANES participants with </a:t>
            </a:r>
            <a:r>
              <a:rPr lang="en-US" dirty="0" smtClean="0"/>
              <a:t>spot urine albumin/creatinine </a:t>
            </a:r>
            <a:r>
              <a:rPr lang="en-US" dirty="0"/>
              <a:t>ratio (ACR)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≥</a:t>
            </a:r>
            <a:r>
              <a:rPr lang="en-US" dirty="0"/>
              <a:t>30 mg/g, by age &amp; risk factor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1.10 (Volume 1)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ACR. Diabetes defined as A1c &lt;7 percent, self-reported (SR), or currently taking glucose-lowering medications. Hypertension defined as BP ≥130/≥80 for those with diabetes or CKD, otherwise BP ≥140/≥90, or taking medication for hypertension.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</a:t>
            </a:r>
          </a:p>
        </p:txBody>
      </p:sp>
      <p:pic>
        <p:nvPicPr>
          <p:cNvPr id="11266" name="Picture 2" descr="\\LUKE\ADR Prepress\2013 atlas\13 figure PNGs\v1 figure pngs 13\v1 ch01 pngs 13\1 ch01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5493"/>
            <a:ext cx="7514129" cy="27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3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markers of CKD in </a:t>
            </a:r>
            <a:br>
              <a:rPr lang="en-US" dirty="0" smtClean="0"/>
            </a:br>
            <a:r>
              <a:rPr lang="en-US" dirty="0" smtClean="0"/>
              <a:t>NHANES participants with diabetes </a:t>
            </a:r>
            <a:br>
              <a:rPr lang="en-US" dirty="0" smtClean="0"/>
            </a:br>
            <a:r>
              <a:rPr lang="en-US" dirty="0" smtClean="0"/>
              <a:t>&amp; hypertension, 2005–2010</a:t>
            </a:r>
            <a:br>
              <a:rPr lang="en-US" dirty="0" smtClean="0"/>
            </a:br>
            <a:r>
              <a:rPr lang="en-US" sz="1800" dirty="0" smtClean="0"/>
              <a:t>Figure 1.11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818585"/>
            <a:ext cx="6853534" cy="537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</a:t>
            </a:r>
          </a:p>
        </p:txBody>
      </p:sp>
      <p:pic>
        <p:nvPicPr>
          <p:cNvPr id="2050" name="Picture 2" descr="\\LUKE\ADR Prepress\2013 atlas\13 figure PNGs\v1 figure pngs 13\v1 ch01 pngs 13\1 ch01 fig 11 dm h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4" y="1831486"/>
            <a:ext cx="7530364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markers of CKD in </a:t>
            </a:r>
            <a:br>
              <a:rPr lang="en-US" dirty="0" smtClean="0"/>
            </a:br>
            <a:r>
              <a:rPr lang="en-US" dirty="0" smtClean="0"/>
              <a:t>NHANES participants with cardiovascular </a:t>
            </a:r>
            <a:br>
              <a:rPr lang="en-US" dirty="0" smtClean="0"/>
            </a:br>
            <a:r>
              <a:rPr lang="en-US" dirty="0" smtClean="0"/>
              <a:t>disease &amp; obesity, 2005–2010</a:t>
            </a:r>
            <a:br>
              <a:rPr lang="en-US" dirty="0" smtClean="0"/>
            </a:br>
            <a:r>
              <a:rPr lang="en-US" sz="1800" dirty="0" smtClean="0"/>
              <a:t>Figure 1.11 (continued, Volume 1)</a:t>
            </a:r>
            <a:endParaRPr lang="en-US" sz="31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818585"/>
            <a:ext cx="6853534" cy="5372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</a:t>
            </a:r>
          </a:p>
        </p:txBody>
      </p:sp>
      <p:pic>
        <p:nvPicPr>
          <p:cNvPr id="3074" name="Picture 2" descr="\\LUKE\ADR Prepress\2013 atlas\13 figure PNGs\v1 figure pngs 13\v1 ch01 pngs 13\1 ch01 fig 11 cvd b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4" y="1831975"/>
            <a:ext cx="744263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Awareness, treatment, &amp; control </a:t>
            </a:r>
            <a:br>
              <a:rPr lang="en-US" dirty="0" smtClean="0"/>
            </a:br>
            <a:r>
              <a:rPr lang="en-US" dirty="0" smtClean="0"/>
              <a:t>of hypertension, hyperlipidemia,</a:t>
            </a:r>
            <a:br>
              <a:rPr lang="en-US" dirty="0" smtClean="0"/>
            </a:br>
            <a:r>
              <a:rPr lang="en-US" dirty="0" smtClean="0"/>
              <a:t>HDL, total cholesterol, &amp; diabetes</a:t>
            </a:r>
            <a:br>
              <a:rPr lang="en-US" dirty="0" smtClean="0"/>
            </a:br>
            <a:r>
              <a:rPr lang="en-US" sz="1800" dirty="0" smtClean="0"/>
              <a:t>Table 1.b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06105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</a:t>
            </a:r>
          </a:p>
        </p:txBody>
      </p:sp>
      <p:pic>
        <p:nvPicPr>
          <p:cNvPr id="13316" name="Picture 4" descr="\\LUKE\ADR Prepress\2012 atlas\12 figure PNGs\12 vol1 figure PNGs\vol1 ch01 pngs\1 ch01 analysis def-01.png"/>
          <p:cNvPicPr>
            <a:picLocks noChangeAspect="1" noChangeArrowheads="1"/>
          </p:cNvPicPr>
          <p:nvPr/>
        </p:nvPicPr>
        <p:blipFill>
          <a:blip r:embed="rId2" cstate="print"/>
          <a:srcRect l="35032" t="28853" r="36061" b="30033"/>
          <a:stretch>
            <a:fillRect/>
          </a:stretch>
        </p:blipFill>
        <p:spPr bwMode="auto">
          <a:xfrm>
            <a:off x="6609806" y="1682593"/>
            <a:ext cx="2246811" cy="4135392"/>
          </a:xfrm>
          <a:prstGeom prst="rect">
            <a:avLst/>
          </a:prstGeom>
          <a:noFill/>
        </p:spPr>
      </p:pic>
      <p:pic>
        <p:nvPicPr>
          <p:cNvPr id="14338" name="Picture 2" descr="\\LUKE\ADR Prepress\2013 atlas\13 figure PNGs\v1 figure pngs 13\v1 ch01 pngs 13\1 ch01 table 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28740"/>
            <a:ext cx="5618802" cy="38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NHANES participants</a:t>
            </a:r>
            <a:br>
              <a:rPr lang="en-US" dirty="0" smtClean="0"/>
            </a:br>
            <a:r>
              <a:rPr lang="en-US" dirty="0" smtClean="0"/>
              <a:t>at target blood pressure</a:t>
            </a:r>
            <a:br>
              <a:rPr lang="en-US" dirty="0" smtClean="0"/>
            </a:br>
            <a:r>
              <a:rPr lang="en-US" sz="1600" dirty="0" smtClean="0"/>
              <a:t>Figure 1.12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770282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ACR; dialysis patients excluded from NHANES 2005–2010.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 T</a:t>
            </a:r>
            <a:r>
              <a:rPr lang="en-US" sz="1200" b="1" dirty="0" smtClean="0">
                <a:solidFill>
                  <a:schemeClr val="tx2"/>
                </a:solidFill>
              </a:rPr>
              <a:t>his </a:t>
            </a:r>
            <a:r>
              <a:rPr lang="en-US" sz="1200" b="1" dirty="0">
                <a:solidFill>
                  <a:schemeClr val="tx2"/>
                </a:solidFill>
              </a:rPr>
              <a:t>figure cannot be directly compared to values in Table 1.b. The table represents NHANES participants who are classified as hypertensive (measured/treated) but some of those are at target blood pressure. R</a:t>
            </a:r>
            <a:r>
              <a:rPr lang="en-US" sz="1200" b="1" dirty="0" smtClean="0">
                <a:solidFill>
                  <a:schemeClr val="tx2"/>
                </a:solidFill>
              </a:rPr>
              <a:t>epresents </a:t>
            </a:r>
            <a:r>
              <a:rPr lang="en-US" sz="1200" b="1" dirty="0">
                <a:solidFill>
                  <a:schemeClr val="tx2"/>
                </a:solidFill>
              </a:rPr>
              <a:t>all </a:t>
            </a:r>
            <a:r>
              <a:rPr lang="en-US" sz="1200" b="1" dirty="0" err="1">
                <a:solidFill>
                  <a:schemeClr val="tx2"/>
                </a:solidFill>
              </a:rPr>
              <a:t>hypertensives</a:t>
            </a:r>
            <a:r>
              <a:rPr lang="en-US" sz="1200" b="1" dirty="0">
                <a:solidFill>
                  <a:schemeClr val="tx2"/>
                </a:solidFill>
              </a:rPr>
              <a:t> plus those </a:t>
            </a:r>
            <a:r>
              <a:rPr lang="en-US" sz="1200" b="1" dirty="0" err="1">
                <a:solidFill>
                  <a:schemeClr val="tx2"/>
                </a:solidFill>
              </a:rPr>
              <a:t>hypertensives</a:t>
            </a:r>
            <a:r>
              <a:rPr lang="en-US" sz="1200" b="1" dirty="0">
                <a:solidFill>
                  <a:schemeClr val="tx2"/>
                </a:solidFill>
              </a:rPr>
              <a:t> who are at target blood pressure probably due to medication.</a:t>
            </a:r>
          </a:p>
        </p:txBody>
      </p:sp>
      <p:pic>
        <p:nvPicPr>
          <p:cNvPr id="15362" name="Picture 2" descr="\\LUKE\ADR Prepress\2013 atlas\13 figure PNGs\v1 figure pngs 13\v1 ch01 pngs 13\1 ch01 fig 1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59" y="1831975"/>
            <a:ext cx="6163743" cy="33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NHANES participants within </a:t>
            </a:r>
            <a:br>
              <a:rPr lang="en-US" dirty="0" smtClean="0"/>
            </a:br>
            <a:r>
              <a:rPr lang="en-US" dirty="0" smtClean="0"/>
              <a:t>LDL cholesterol target range</a:t>
            </a:r>
            <a:br>
              <a:rPr lang="en-US" dirty="0" smtClean="0"/>
            </a:br>
            <a:r>
              <a:rPr lang="en-US" sz="1600" dirty="0" smtClean="0"/>
              <a:t>Figure 1.13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&amp; ACR; dialysis patients excluded from NHANES 2005–2010.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calculated using the CKD-EPI equation.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3 atlas\13 figure PNGs\v1 figure pngs 13\v1 ch01 pngs 13\1 ch01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99" y="1831975"/>
            <a:ext cx="6181268" cy="332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NHANES participants within </a:t>
            </a:r>
            <a:br>
              <a:rPr lang="en-US" dirty="0" smtClean="0"/>
            </a:br>
            <a:r>
              <a:rPr lang="en-US" dirty="0" smtClean="0"/>
              <a:t>HDL cholesterol target range</a:t>
            </a:r>
            <a:br>
              <a:rPr lang="en-US" dirty="0" smtClean="0"/>
            </a:br>
            <a:r>
              <a:rPr lang="en-US" sz="1600" dirty="0" smtClean="0"/>
              <a:t>Figure 1.14 (Volume 1)</a:t>
            </a:r>
            <a:endParaRPr lang="en-US" dirty="0"/>
          </a:p>
        </p:txBody>
      </p:sp>
      <p:pic>
        <p:nvPicPr>
          <p:cNvPr id="17410" name="Picture 2" descr="\\LUKE\ADR Prepress\2013 atlas\13 figure PNGs\v1 figure pngs 13\v1 ch01 pngs 13\1 ch01 fig 1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05" y="1831975"/>
            <a:ext cx="6165389" cy="33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ACR; dialysis patients excluded from NHANES 2005–2010.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NHANES participants </a:t>
            </a:r>
            <a:br>
              <a:rPr lang="en-US" dirty="0" smtClean="0"/>
            </a:br>
            <a:r>
              <a:rPr lang="en-US" dirty="0" smtClean="0"/>
              <a:t>with glycohemoglobin &lt;7%</a:t>
            </a:r>
            <a:br>
              <a:rPr lang="en-US" dirty="0" smtClean="0"/>
            </a:br>
            <a:r>
              <a:rPr lang="en-US" sz="1600" dirty="0" smtClean="0"/>
              <a:t>Figure 1.15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ACR; dialysis patients excluded from NHANES 2005–2010.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 </a:t>
            </a:r>
          </a:p>
        </p:txBody>
      </p:sp>
      <p:pic>
        <p:nvPicPr>
          <p:cNvPr id="18434" name="Picture 2" descr="\\LUKE\ADR Prepress\2013 atlas\13 figure PNGs\v1 figure pngs 13\v1 ch01 pngs 13\1 ch01 fig 1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07" y="1831975"/>
            <a:ext cx="6165385" cy="33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NHANES 2005–2010 participants </a:t>
            </a:r>
            <a:br>
              <a:rPr lang="en-US" dirty="0" smtClean="0"/>
            </a:br>
            <a:r>
              <a:rPr lang="en-US" dirty="0" smtClean="0"/>
              <a:t>with diabetes, </a:t>
            </a:r>
            <a:r>
              <a:rPr lang="en-US" smtClean="0"/>
              <a:t>cardiovascular disease,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single-sample markers of CKD </a:t>
            </a:r>
            <a:br>
              <a:rPr lang="en-US" dirty="0" smtClean="0"/>
            </a:br>
            <a:r>
              <a:rPr lang="en-US" sz="1600" dirty="0" smtClean="0"/>
              <a:t>Figure 1.1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505591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participants 2005–2010, age 20 &amp; older; single-sample estimates of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&amp; ACR.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\\LUKE\ADR Prepress\2013 atlas\13 figure PNGs\v1 figure pngs 13\v1 ch01 pngs 13\1 ch01 fig1rc3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120679"/>
            <a:ext cx="7533580" cy="258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expectancy of NHANES participants </a:t>
            </a:r>
            <a:br>
              <a:rPr lang="en-US" dirty="0" smtClean="0"/>
            </a:br>
            <a:r>
              <a:rPr lang="en-US" dirty="0" smtClean="0"/>
              <a:t>with or without CKD, 1999–2004</a:t>
            </a:r>
            <a:br>
              <a:rPr lang="en-US" dirty="0" smtClean="0"/>
            </a:br>
            <a:r>
              <a:rPr lang="en-US" sz="1600" dirty="0" smtClean="0"/>
              <a:t>Figure 1.16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32287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1999–2004 participants age 20 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&amp; ACR.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</a:t>
            </a:r>
          </a:p>
        </p:txBody>
      </p:sp>
      <p:pic>
        <p:nvPicPr>
          <p:cNvPr id="19458" name="Picture 2" descr="\\LUKE\ADR Prepress\2013 atlas\13 figure PNGs\v1 figure pngs 13\v1 ch01 pngs 13\1 ch01 fig 1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16" y="1831975"/>
            <a:ext cx="6094767" cy="34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Prevalence (%) of CKD in the NHANES </a:t>
            </a:r>
            <a:br>
              <a:rPr lang="en-US" dirty="0" smtClean="0"/>
            </a:br>
            <a:r>
              <a:rPr lang="en-US" dirty="0" smtClean="0"/>
              <a:t>population within age, gender, </a:t>
            </a:r>
            <a:br>
              <a:rPr lang="en-US" dirty="0" smtClean="0"/>
            </a:br>
            <a:r>
              <a:rPr lang="en-US" dirty="0" smtClean="0"/>
              <a:t>race/ethnicity, &amp; risk factor categories</a:t>
            </a:r>
            <a:br>
              <a:rPr lang="en-US" dirty="0" smtClean="0"/>
            </a:br>
            <a:r>
              <a:rPr lang="en-US" sz="1600" dirty="0" smtClean="0"/>
              <a:t>Table 1.a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529381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1988–1994 &amp; 2005–2010 participants age 20 &amp; older; single-sample estimates of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&amp; ACR.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calculated using the CKD-EPI equation.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calculated using the CKD-EPI equation.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1 figure pngs 13\v1 ch01 pngs 13\1 ch01 table 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61" y="1831974"/>
            <a:ext cx="6804678" cy="356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eGFR distribution curves </a:t>
            </a:r>
            <a:br>
              <a:rPr lang="en-US" dirty="0" smtClean="0"/>
            </a:br>
            <a:r>
              <a:rPr lang="en-US" dirty="0" smtClean="0"/>
              <a:t>of NHANES participants</a:t>
            </a:r>
            <a:br>
              <a:rPr lang="en-US" dirty="0" smtClean="0"/>
            </a:br>
            <a:r>
              <a:rPr lang="en-US" sz="1600" dirty="0" smtClean="0"/>
              <a:t>Figure 1.2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single-sample estimates of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the CKD-EPI equation.</a:t>
            </a:r>
          </a:p>
        </p:txBody>
      </p:sp>
      <p:pic>
        <p:nvPicPr>
          <p:cNvPr id="3074" name="Picture 2" descr="\\LUKE\ADR Prepress\2013 atlas\13 figure PNGs\v1 figure pngs 13\v1 ch01 pngs 13\1 ch01 fig 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655017" cy="31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Cumulative urine albumin/creatinine </a:t>
            </a:r>
            <a:br>
              <a:rPr lang="en-US" sz="3100" dirty="0" smtClean="0"/>
            </a:br>
            <a:r>
              <a:rPr lang="en-US" sz="3100" dirty="0" smtClean="0"/>
              <a:t>ratio (ACR) distribution curves of </a:t>
            </a:r>
            <a:br>
              <a:rPr lang="en-US" sz="3100" dirty="0" smtClean="0"/>
            </a:br>
            <a:r>
              <a:rPr lang="en-US" sz="3100" dirty="0" smtClean="0"/>
              <a:t>NHANES participants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1.3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1988–1994 &amp; 2005–2010 participants age 20 &amp; older; single-sample estimates </a:t>
            </a:r>
            <a:r>
              <a:rPr lang="en-US" sz="1200" b="1" dirty="0" smtClean="0">
                <a:solidFill>
                  <a:schemeClr val="tx2"/>
                </a:solidFill>
              </a:rPr>
              <a:t>of ACR</a:t>
            </a:r>
            <a:r>
              <a:rPr lang="en-US" sz="1200" b="1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4098" name="Picture 2" descr="\\LUKE\ADR Prepress\2013 atlas\13 figure PNGs\v1 figure pngs 13\v1 ch01 pngs 13\1 ch01 fig 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633268" cy="31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odds ratios of CKD in </a:t>
            </a:r>
            <a:br>
              <a:rPr lang="en-US" dirty="0" smtClean="0"/>
            </a:br>
            <a:r>
              <a:rPr lang="en-US" dirty="0" smtClean="0"/>
              <a:t>NHANES participants, by risk factor</a:t>
            </a:r>
            <a:br>
              <a:rPr lang="en-US" dirty="0" smtClean="0"/>
            </a:br>
            <a:r>
              <a:rPr lang="en-US" sz="1600" dirty="0" smtClean="0"/>
              <a:t>Figure 1.4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1988-1994 &amp; 2005-2010 participants age 20&amp;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and ACR. Adjusted: age, gender, race;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CKD-EPI equation.</a:t>
            </a:r>
          </a:p>
        </p:txBody>
      </p:sp>
      <p:pic>
        <p:nvPicPr>
          <p:cNvPr id="5122" name="Picture 2" descr="\\LUKE\ADR Prepress\2013 atlas\13 figure PNGs\v1 figure pngs 13\v1 ch01 pngs 13\1 ch01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16195" cy="30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Adjusted odds ratios of </a:t>
            </a:r>
            <a:r>
              <a:rPr lang="en-US" dirty="0" smtClean="0"/>
              <a:t>spot eGFR 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/>
              <a:t>60 ml/min/1.73 m</a:t>
            </a:r>
            <a:r>
              <a:rPr lang="en-US" baseline="30000" dirty="0"/>
              <a:t>2</a:t>
            </a:r>
            <a:r>
              <a:rPr lang="en-US" dirty="0"/>
              <a:t> in NHANES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participants</a:t>
            </a:r>
            <a:r>
              <a:rPr lang="en-US" dirty="0"/>
              <a:t>, by risk </a:t>
            </a:r>
            <a:r>
              <a:rPr lang="en-US" dirty="0" smtClean="0"/>
              <a:t>factor</a:t>
            </a:r>
            <a:br>
              <a:rPr lang="en-US" dirty="0" smtClean="0"/>
            </a:br>
            <a:r>
              <a:rPr lang="en-US" sz="1600" dirty="0" smtClean="0"/>
              <a:t>Figure 1.5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1988-1994 &amp; 2005-2010 participants age 20&amp; older; single sample estimates of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and ACR. Adjusted: age, gender, race;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calculated using CKD-EPI equation.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1 figure pngs 13\v1 ch01 pngs 13\1 ch01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10" y="2057400"/>
            <a:ext cx="7516193" cy="30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274638"/>
            <a:ext cx="7872412" cy="133222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Adjusted odds ratios of spot urine albumin/ </a:t>
            </a:r>
            <a:br>
              <a:rPr lang="en-US" sz="3100" dirty="0" smtClean="0"/>
            </a:br>
            <a:r>
              <a:rPr lang="en-US" sz="3100" dirty="0" smtClean="0"/>
              <a:t>creatinine ratio (ACR) ≥30 mg/g in </a:t>
            </a:r>
            <a:br>
              <a:rPr lang="en-US" sz="3100" dirty="0" smtClean="0"/>
            </a:br>
            <a:r>
              <a:rPr lang="en-US" sz="3100" dirty="0" smtClean="0"/>
              <a:t>NHANES participants, by risk factor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1.6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NHANES 1988-1994 &amp; 2005-2010 participants age 20&amp; older; single sample estimates of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and ACR. Adjusted: age, gender, race; </a:t>
            </a:r>
            <a:r>
              <a:rPr lang="en-US" sz="1200" b="1" dirty="0" err="1">
                <a:solidFill>
                  <a:schemeClr val="tx2"/>
                </a:solidFill>
              </a:rPr>
              <a:t>eGFR</a:t>
            </a:r>
            <a:r>
              <a:rPr lang="en-US" sz="1200" b="1" dirty="0">
                <a:solidFill>
                  <a:schemeClr val="tx2"/>
                </a:solidFill>
              </a:rPr>
              <a:t> calculated using CKD-EPI equation.</a:t>
            </a:r>
          </a:p>
        </p:txBody>
      </p:sp>
      <p:pic>
        <p:nvPicPr>
          <p:cNvPr id="7170" name="Picture 2" descr="\\LUKE\ADR Prepress\2013 atlas\13 figure PNGs\v1 figure pngs 13\v1 ch01 pngs 13\1 ch01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494856" cy="30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NHANES participants with spot urine albumin/creatinine ratio (ACR) </a:t>
            </a:r>
            <a:br>
              <a:rPr lang="en-US" sz="3100" dirty="0" smtClean="0"/>
            </a:br>
            <a:r>
              <a:rPr lang="en-US" sz="3100" dirty="0" smtClean="0"/>
              <a:t>≥ 30 mg/g, by spot eGFR range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1.7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NHANES 1988–1994 &amp; 2005–2010 participants age 20 &amp; older; single sample estimates of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&amp; ACR.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1 figure pngs 13\v1 ch01 pngs 13\1 ch01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398"/>
            <a:ext cx="7485926" cy="29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297</TotalTime>
  <Words>813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usrds slide template 13</vt:lpstr>
      <vt:lpstr>PowerPoint Presentation</vt:lpstr>
      <vt:lpstr>Distribution of NHANES 2005–2010 participants  with diabetes, cardiovascular disease,  &amp; single-sample markers of CKD  Figure 1.1 (Volume 1)</vt:lpstr>
      <vt:lpstr>Prevalence (%) of CKD in the NHANES  population within age, gender,  race/ethnicity, &amp; risk factor categories Table 1.a (Volume 1)</vt:lpstr>
      <vt:lpstr>Cumulative eGFR distribution curves  of NHANES participants Figure 1.2 (Volume 1)</vt:lpstr>
      <vt:lpstr>Cumulative urine albumin/creatinine  ratio (ACR) distribution curves of  NHANES participants  Figure 1.3 (Volume 1)</vt:lpstr>
      <vt:lpstr>Adjusted odds ratios of CKD in  NHANES participants, by risk factor Figure 1.4 (Volume 1)</vt:lpstr>
      <vt:lpstr>Adjusted odds ratios of spot eGFR  &lt;60 ml/min/1.73 m2 in NHANES  participants, by risk factor Figure 1.5 (Volume 1)</vt:lpstr>
      <vt:lpstr>Adjusted odds ratios of spot urine albumin/  creatinine ratio (ACR) ≥30 mg/g in  NHANES participants, by risk factor Figure 1.6 (Volume 1)</vt:lpstr>
      <vt:lpstr>NHANES participants with spot urine albumin/creatinine ratio (ACR)  ≥ 30 mg/g, by spot eGFR range Figure 1.7 (Volume 1)</vt:lpstr>
      <vt:lpstr>NHANES participants with  CKD, by age &amp; risk factor Figure 1.8 (Volume 1)</vt:lpstr>
      <vt:lpstr>NHANES participants with  spot eGFR &lt; 60 ml/min/1.73 m2,  by age &amp; risk factor Figure 1.9 (Volume 1)</vt:lpstr>
      <vt:lpstr>NHANES participants with spot urine albumin/creatinine ratio (ACR)  ≥30 mg/g, by age &amp; risk factor Figure 1.10 (Volume 1)</vt:lpstr>
      <vt:lpstr>Distribution of markers of CKD in  NHANES participants with diabetes  &amp; hypertension, 2005–2010 Figure 1.11 (Volume 1)</vt:lpstr>
      <vt:lpstr>Distribution of markers of CKD in  NHANES participants with cardiovascular  disease &amp; obesity, 2005–2010 Figure 1.11 (continued, Volume 1)</vt:lpstr>
      <vt:lpstr>Awareness, treatment, &amp; control  of hypertension, hyperlipidemia, HDL, total cholesterol, &amp; diabetes Table 1.b (Volume 1)</vt:lpstr>
      <vt:lpstr>NHANES participants at target blood pressure Figure 1.12 (Volume 1)</vt:lpstr>
      <vt:lpstr>NHANES participants within  LDL cholesterol target range Figure 1.13 (Volume 1)</vt:lpstr>
      <vt:lpstr>NHANES participants within  HDL cholesterol target range Figure 1.14 (Volume 1)</vt:lpstr>
      <vt:lpstr>NHANES participants  with glycohemoglobin &lt;7% Figure 1.15 (Volume 1)</vt:lpstr>
      <vt:lpstr>Life expectancy of NHANES participants  with or without CKD, 1999–2004 Figure 1.16 (Volume 1)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edward constantini</cp:lastModifiedBy>
  <cp:revision>41</cp:revision>
  <dcterms:created xsi:type="dcterms:W3CDTF">2013-01-31T15:57:14Z</dcterms:created>
  <dcterms:modified xsi:type="dcterms:W3CDTF">2013-09-12T13:30:46Z</dcterms:modified>
</cp:coreProperties>
</file>