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5"/>
  </p:handoutMasterIdLst>
  <p:sldIdLst>
    <p:sldId id="272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97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-1530" y="-84"/>
      </p:cViewPr>
      <p:guideLst>
        <p:guide orient="horz" pos="1296"/>
        <p:guide orient="horz" pos="3746"/>
        <p:guide orient="horz" pos="2162"/>
        <p:guide orient="horz" pos="1019"/>
        <p:guide orient="horz" pos="1165"/>
        <p:guide pos="2880"/>
        <p:guide pos="510"/>
        <p:guide pos="5245"/>
        <p:guide pos="290"/>
        <p:guide pos="49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7737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Two</a:t>
            </a:r>
            <a:r>
              <a:rPr lang="en-US" sz="2000"/>
              <a:t/>
            </a:r>
            <a:br>
              <a:rPr lang="en-US" sz="2000"/>
            </a:br>
            <a:r>
              <a:rPr lang="en-US" smtClean="0"/>
              <a:t>Identification &amp; care of patients with CKD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Probability of laboratory testing </a:t>
            </a:r>
            <a:br>
              <a:rPr lang="en-US" sz="3100" dirty="0" smtClean="0"/>
            </a:br>
            <a:r>
              <a:rPr lang="en-US" sz="3100" dirty="0" smtClean="0"/>
              <a:t>in patients at risk for CKD, by </a:t>
            </a:r>
            <a:br>
              <a:rPr lang="en-US" sz="3100" dirty="0" smtClean="0"/>
            </a:br>
            <a:r>
              <a:rPr lang="en-US" sz="3100" dirty="0" smtClean="0"/>
              <a:t>demographic characteristics, 2011</a:t>
            </a:r>
            <a:br>
              <a:rPr lang="en-US" sz="3100" dirty="0" smtClean="0"/>
            </a:br>
            <a:r>
              <a:rPr lang="en-US" sz="1800" dirty="0" smtClean="0"/>
              <a:t>Table 2.c (continued; 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4493992"/>
            <a:ext cx="2087400" cy="14527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from the 5 percent sample, age 20 &amp; older, with Parts A &amp; </a:t>
            </a:r>
            <a:r>
              <a:rPr lang="en-US" sz="1200" b="1" dirty="0" smtClean="0">
                <a:solidFill>
                  <a:schemeClr val="tx2"/>
                </a:solidFill>
              </a:rPr>
              <a:t>B </a:t>
            </a:r>
            <a:r>
              <a:rPr lang="en-US" sz="1200" b="1" dirty="0">
                <a:solidFill>
                  <a:schemeClr val="tx2"/>
                </a:solidFill>
              </a:rPr>
              <a:t>coverage in 2010; patients diagnosed with CKD or ESRD during 2010 are excluded; category “Other” includes Hispanics.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7" y="1614625"/>
            <a:ext cx="5272757" cy="47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92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Percent of patients with CKD, by demographic characteristics, comorbidity, &amp; dataset, 2011</a:t>
            </a:r>
            <a:br>
              <a:rPr lang="en-US" dirty="0" smtClean="0"/>
            </a:br>
            <a:r>
              <a:rPr lang="en-US" sz="1600" dirty="0" smtClean="0"/>
              <a:t>Table 2.d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39692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patients age </a:t>
            </a:r>
            <a:r>
              <a:rPr lang="en-US" sz="1200" b="1" dirty="0" smtClean="0">
                <a:solidFill>
                  <a:schemeClr val="tx2"/>
                </a:solidFill>
              </a:rPr>
              <a:t>50–64, alive </a:t>
            </a:r>
            <a:r>
              <a:rPr lang="en-US" sz="1200" b="1" dirty="0">
                <a:solidFill>
                  <a:schemeClr val="tx2"/>
                </a:solidFill>
              </a:rPr>
              <a:t>&amp; eligible for all of 2011. CKD claims as well as other diseases identified in 2011. NHANES 2005–2010 participants, age 20 &amp; older; eGFR estimated by CKD-EPI equation.</a:t>
            </a:r>
          </a:p>
        </p:txBody>
      </p:sp>
      <p:pic>
        <p:nvPicPr>
          <p:cNvPr id="9218" name="Picture 2" descr="\\LUKE\ADR Prepress\2013 atlas\13 figure PNGs\v1 figure pngs 13\v1 ch02 pngs 13\1 ch02 table 2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7" y="1849438"/>
            <a:ext cx="6992685" cy="363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Percent of patients with a CKD diagnosis </a:t>
            </a:r>
            <a:br>
              <a:rPr lang="en-US" dirty="0" smtClean="0"/>
            </a:br>
            <a:r>
              <a:rPr lang="en-US" dirty="0" smtClean="0"/>
              <a:t>code of 585.3 or higher, by demographic characteristics, comorbidity, &amp; dataset, 2011</a:t>
            </a:r>
            <a:br>
              <a:rPr lang="en-US" dirty="0" smtClean="0"/>
            </a:br>
            <a:r>
              <a:rPr lang="en-US" sz="1600" dirty="0" smtClean="0"/>
              <a:t>Table 2.e (Volume 1)</a:t>
            </a:r>
            <a:endParaRPr lang="en-US" dirty="0"/>
          </a:p>
        </p:txBody>
      </p:sp>
      <p:pic>
        <p:nvPicPr>
          <p:cNvPr id="10242" name="Picture 2" descr="\\LUKE\ADR Prepress\2013 atlas\13 figure PNGs\v1 figure pngs 13\v1 ch02 pngs 13\1 ch02 table 2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22" y="1849438"/>
            <a:ext cx="7162617" cy="389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739692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patients age 50–64, alive &amp; eligible for all of 2011. CKD claims as well as other diseases identified in 2011. NHANES 2005–2010 participants, age 20 &amp; older; eGFR estimated by CKD-EPI equation.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Adjusted odds ratio of a CKD diagnosis code, by demographic, comorbidity, &amp; dataset, 2011</a:t>
            </a:r>
            <a:br>
              <a:rPr lang="en-US" dirty="0" smtClean="0"/>
            </a:br>
            <a:r>
              <a:rPr lang="en-US" sz="1600" dirty="0" smtClean="0"/>
              <a:t>Table 2.f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patients age 50–64, alive &amp; eligible for all of 2011. CKD claims as well as other diseases identified in 2011. </a:t>
            </a:r>
          </a:p>
        </p:txBody>
      </p:sp>
      <p:pic>
        <p:nvPicPr>
          <p:cNvPr id="11266" name="Picture 2" descr="\\LUKE\ADR Prepress\2013 atlas\13 figure PNGs\v1 figure pngs 13\v1 ch02 pngs 13\1 ch02 table 2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25" y="1849436"/>
            <a:ext cx="5585349" cy="431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4" y="274638"/>
            <a:ext cx="8507095" cy="133222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Adjusted odds ratio of a CKD diagnosis code in Medicare patients, by age, gender,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Figure 2.6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44985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Medicare patients age 65 &amp; older, alive &amp; eligible for all of 2011. </a:t>
            </a:r>
            <a:br>
              <a:rPr lang="en-US" sz="1200" b="1" dirty="0" smtClean="0">
                <a:solidFill>
                  <a:schemeClr val="tx2"/>
                </a:solidFill>
              </a:rPr>
            </a:br>
            <a:r>
              <a:rPr lang="en-US" sz="1200" b="1" dirty="0" smtClean="0">
                <a:solidFill>
                  <a:schemeClr val="tx2"/>
                </a:solidFill>
              </a:rPr>
              <a:t>CKD claims as well as other diseases identified in 2011.</a:t>
            </a:r>
          </a:p>
        </p:txBody>
      </p:sp>
      <p:pic>
        <p:nvPicPr>
          <p:cNvPr id="12290" name="Picture 2" descr="\\LUKE\ADR Prepress\2013 atlas\13 figure PNGs\v1 figure pngs 13\v1 ch02 pngs 13\1 ch02 fig 6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0" y="2057400"/>
            <a:ext cx="7043256" cy="2770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Adjusted odds ratio of a CKD diagnosis code in </a:t>
            </a:r>
            <a:r>
              <a:rPr lang="en-US" sz="2400" dirty="0" err="1" smtClean="0"/>
              <a:t>Truven</a:t>
            </a:r>
            <a:r>
              <a:rPr lang="en-US" sz="2400" dirty="0" smtClean="0"/>
              <a:t> Health </a:t>
            </a:r>
            <a:r>
              <a:rPr lang="en-US" sz="2400" dirty="0" err="1" smtClean="0"/>
              <a:t>MarketScan</a:t>
            </a:r>
            <a:r>
              <a:rPr lang="en-US" sz="2400" dirty="0" smtClean="0"/>
              <a:t> patients, by age &amp; gender,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2.7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27529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</a:t>
            </a:r>
            <a:r>
              <a:rPr lang="en-US" sz="1200" b="1" dirty="0" err="1">
                <a:solidFill>
                  <a:schemeClr val="tx2"/>
                </a:solidFill>
              </a:rPr>
              <a:t>MarketScan</a:t>
            </a:r>
            <a:r>
              <a:rPr lang="en-US" sz="1200" b="1" dirty="0">
                <a:solidFill>
                  <a:schemeClr val="tx2"/>
                </a:solidFill>
              </a:rPr>
              <a:t> patients age 50–64, alive &amp; eligible for all of 2011. CKD claims as well as other diseases identified in 2011.</a:t>
            </a:r>
          </a:p>
        </p:txBody>
      </p:sp>
      <p:pic>
        <p:nvPicPr>
          <p:cNvPr id="13314" name="Picture 2" descr="\\LUKE\ADR Prepress\2013 atlas\13 figure PNGs\v1 figure pngs 13\v1 ch02 pngs 13\1 ch02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97" y="1849438"/>
            <a:ext cx="7004406" cy="361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Adjusted odds ratio of a CKD </a:t>
            </a:r>
            <a:br>
              <a:rPr lang="en-US" dirty="0" smtClean="0"/>
            </a:br>
            <a:r>
              <a:rPr lang="en-US" dirty="0" smtClean="0"/>
              <a:t>diagnosis code, by dataset &amp; comorbidity, 2011</a:t>
            </a:r>
            <a:br>
              <a:rPr lang="en-US" dirty="0" smtClean="0"/>
            </a:br>
            <a:r>
              <a:rPr lang="en-US" sz="1600" dirty="0" smtClean="0"/>
              <a:t>Figure 2.8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86464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age 65 &amp; older &amp; 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</a:t>
            </a:r>
            <a:r>
              <a:rPr lang="en-US" sz="1200" b="1" dirty="0" smtClean="0">
                <a:solidFill>
                  <a:schemeClr val="tx2"/>
                </a:solidFill>
              </a:rPr>
              <a:t>patients </a:t>
            </a:r>
            <a:r>
              <a:rPr lang="en-US" sz="1200" b="1" dirty="0">
                <a:solidFill>
                  <a:schemeClr val="tx2"/>
                </a:solidFill>
              </a:rPr>
              <a:t>age 50–64, alive &amp; eligible for all of 2011. CKD claims as well as other diseases identified in 2011.</a:t>
            </a:r>
          </a:p>
        </p:txBody>
      </p:sp>
      <p:pic>
        <p:nvPicPr>
          <p:cNvPr id="14338" name="Picture 2" descr="\\LUKE\ADR Prepress\2013 atlas\13 figure PNGs\v1 figure pngs 13\v1 ch02 pngs 13\1 ch02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416" y="1843757"/>
            <a:ext cx="6981167" cy="3599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Cumulative probability of a physician </a:t>
            </a:r>
            <a:br>
              <a:rPr lang="en-US" dirty="0" smtClean="0"/>
            </a:br>
            <a:r>
              <a:rPr lang="en-US" dirty="0" smtClean="0"/>
              <a:t>visit by month 12 after CKD diagnosis in 2010, </a:t>
            </a:r>
            <a:br>
              <a:rPr lang="en-US" dirty="0" smtClean="0"/>
            </a:br>
            <a:r>
              <a:rPr lang="en-US" dirty="0" smtClean="0"/>
              <a:t>by dataset &amp; physician specialty</a:t>
            </a:r>
            <a:br>
              <a:rPr lang="en-US" dirty="0" smtClean="0"/>
            </a:br>
            <a:r>
              <a:rPr lang="en-US" sz="1600" dirty="0" smtClean="0"/>
              <a:t>Table 2.9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582191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the 12 months following that date.</a:t>
            </a:r>
          </a:p>
        </p:txBody>
      </p:sp>
      <p:pic>
        <p:nvPicPr>
          <p:cNvPr id="15362" name="Picture 2" descr="\\LUKE\ADR Prepress\2013 atlas\13 figure PNGs\v1 figure pngs 13\v1 ch02 pngs 13\1 ch02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49438"/>
            <a:ext cx="7004050" cy="361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Cumulative probability of a physician visit by month </a:t>
            </a:r>
            <a:br>
              <a:rPr lang="en-US" sz="2400" dirty="0" smtClean="0"/>
            </a:br>
            <a:r>
              <a:rPr lang="en-US" sz="2400" dirty="0" smtClean="0"/>
              <a:t>12 after CKD diagnosis in 2010, by demographic characteristics, physician specialty, &amp; dataset</a:t>
            </a:r>
            <a:br>
              <a:rPr lang="en-US" sz="2400" dirty="0" smtClean="0"/>
            </a:br>
            <a:r>
              <a:rPr lang="en-US" sz="1600" dirty="0" smtClean="0"/>
              <a:t>Table 2.g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574551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6386" name="Picture 2" descr="\\LUKE\ADR Prepress\2013 atlas\13 figure PNGs\v1 figure pngs 13\v1 ch02 pngs 13\1 ch02 table 2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44" y="1849437"/>
            <a:ext cx="7648511" cy="348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Cumulative probability of a physician visit by month 12 after a CKD diagnosis code of 585.3 or higher in 2010, by demographic characteristics, physician specialty, &amp; 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2.h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546648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7410" name="Picture 2" descr="\\LUKE\ADR Prepress\2013 atlas\13 figure PNGs\v1 figure pngs 13\v1 ch02 pngs 13\1 ch02 table 2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65" y="2057399"/>
            <a:ext cx="6014576" cy="2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LUKE\ADR Prepress\2013 atlas\13 figure PNGs\v1 figure pngs 13\ICD 9 codes-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34517" r="35971" b="36698"/>
          <a:stretch/>
        </p:blipFill>
        <p:spPr bwMode="auto">
          <a:xfrm>
            <a:off x="6831593" y="1983663"/>
            <a:ext cx="2105430" cy="25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Distribution of point prevalent general Medicare (age 65 &amp; older) &amp; </a:t>
            </a:r>
            <a:r>
              <a:rPr lang="en-US" sz="2400" dirty="0" err="1"/>
              <a:t>Truven</a:t>
            </a:r>
            <a:r>
              <a:rPr lang="en-US" sz="2400" dirty="0"/>
              <a:t> Health </a:t>
            </a:r>
            <a:r>
              <a:rPr lang="en-US" sz="2400" dirty="0" err="1"/>
              <a:t>MarketScan</a:t>
            </a:r>
            <a:r>
              <a:rPr lang="en-US" sz="2400" dirty="0"/>
              <a:t> (age 50–64) patients with coded diabetes, CKD, CHF, &amp; CVA,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8059246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Point prevalent general (fee-for-service) Medicare patients age 65 &amp; older; point prevalent </a:t>
            </a:r>
            <a:r>
              <a:rPr lang="en-US" sz="1200" b="1" dirty="0" err="1" smtClean="0">
                <a:solidFill>
                  <a:schemeClr val="tx2"/>
                </a:solidFill>
              </a:rPr>
              <a:t>Truven</a:t>
            </a:r>
            <a:r>
              <a:rPr lang="en-US" sz="1200" b="1" dirty="0" smtClean="0">
                <a:solidFill>
                  <a:schemeClr val="tx2"/>
                </a:solidFill>
              </a:rPr>
              <a:t> Health </a:t>
            </a:r>
            <a:r>
              <a:rPr lang="en-US" sz="1200" b="1" dirty="0" err="1" smtClean="0">
                <a:solidFill>
                  <a:schemeClr val="tx2"/>
                </a:solidFill>
              </a:rPr>
              <a:t>MarketScan</a:t>
            </a:r>
            <a:r>
              <a:rPr lang="en-US" sz="1200" b="1" dirty="0" smtClean="0">
                <a:solidFill>
                  <a:schemeClr val="tx2"/>
                </a:solidFill>
              </a:rPr>
              <a:t> </a:t>
            </a:r>
            <a:r>
              <a:rPr lang="en-US" sz="1200" b="1" dirty="0">
                <a:solidFill>
                  <a:schemeClr val="tx2"/>
                </a:solidFill>
              </a:rPr>
              <a:t>patients age 50–64. Diabetes, CKD, CHF, &amp; CVA determined from claims.</a:t>
            </a:r>
          </a:p>
        </p:txBody>
      </p:sp>
      <p:pic>
        <p:nvPicPr>
          <p:cNvPr id="1026" name="Picture 2" descr="\\LUKE\ADR Prepress\2013 atlas\13 figure PNGs\v1 figure pngs 13\v1 ch02 pngs 13\1 ch02 fig 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50" y="1849437"/>
            <a:ext cx="6941299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Likelihood of seeing a nephrologist 12 months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after </a:t>
            </a:r>
            <a:r>
              <a:rPr lang="en-US" sz="2400" dirty="0"/>
              <a:t>CKD diagnosis in 2010, by demographics, comorbidity, CKD stage, &amp; </a:t>
            </a:r>
            <a:r>
              <a:rPr lang="en-US" sz="2400" dirty="0" smtClean="0"/>
              <a:t>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2.i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the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8434" name="Picture 2" descr="\\LUKE\ADR Prepress\2013 atlas\13 figure PNGs\v1 figure pngs 13\v1 ch02 pngs 13\1 ch02 table 2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67" y="1617663"/>
            <a:ext cx="5707066" cy="440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Likelihood of Medicare patients (age 65+) seeing a nephrologist 12 months after CKD diagnosis in 2010,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by </a:t>
            </a:r>
            <a:r>
              <a:rPr lang="en-US" sz="2400" dirty="0"/>
              <a:t>age, gender, &amp; </a:t>
            </a:r>
            <a:r>
              <a:rPr lang="en-US" sz="2400" dirty="0" smtClean="0"/>
              <a:t>race</a:t>
            </a:r>
            <a:br>
              <a:rPr lang="en-US" sz="2400" dirty="0" smtClean="0"/>
            </a:br>
            <a:r>
              <a:rPr lang="en-US" sz="1600" dirty="0" smtClean="0"/>
              <a:t>Figure 2.10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the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9458" name="Picture 2" descr="\\LUKE\ADR Prepress\2013 atlas\13 figure PNGs\v1 figure pngs 13\v1 ch02 pngs 13\1 ch02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849438"/>
            <a:ext cx="7004050" cy="383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Likelihood of Truven Health MarketScan </a:t>
            </a:r>
            <a:r>
              <a:rPr lang="en-US" sz="2400" dirty="0" smtClean="0"/>
              <a:t>patients 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age 50–64) seeing a nephrologist 12 months after CKD diagnosis, by age &amp; </a:t>
            </a:r>
            <a:r>
              <a:rPr lang="en-US" sz="2400" dirty="0" smtClean="0"/>
              <a:t>gender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the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0482" name="Picture 2" descr="\\LUKE\ADR Prepress\2013 atlas\13 figure PNGs\v1 figure pngs 13\v1 ch02 pngs 13\1 ch02 fig 11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212" y="1849438"/>
            <a:ext cx="6997576" cy="36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Likelihood of patients seeing a nephrologist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12 </a:t>
            </a:r>
            <a:r>
              <a:rPr lang="en-US" sz="2400" dirty="0"/>
              <a:t>months after CKD diagnosis in 2010, by comorbidity, CKD stage, </a:t>
            </a:r>
            <a:r>
              <a:rPr lang="en-US" sz="2400"/>
              <a:t>&amp; </a:t>
            </a:r>
            <a:r>
              <a:rPr lang="en-US" sz="2400" smtClean="0"/>
              <a:t>dataset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2.12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5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Patients alive &amp; eligible all of 2010. CKD diagnosis represents date of first CKD claim during 2010; physician claims searched during the 12 months following that date.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2 pngs 13\1 ch02 fig 12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099" y="1849438"/>
            <a:ext cx="6505575" cy="359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Descriptive parameters of CKD </a:t>
            </a:r>
            <a:br>
              <a:rPr lang="en-US" dirty="0" smtClean="0"/>
            </a:br>
            <a:r>
              <a:rPr lang="en-US" dirty="0" smtClean="0"/>
              <a:t>datasets, by age, gender, race, </a:t>
            </a:r>
            <a:br>
              <a:rPr lang="en-US" dirty="0" smtClean="0"/>
            </a:br>
            <a:r>
              <a:rPr lang="en-US" dirty="0" smtClean="0"/>
              <a:t>&amp; coded comorbidity, 2011</a:t>
            </a:r>
            <a:br>
              <a:rPr lang="en-US" dirty="0" smtClean="0"/>
            </a:br>
            <a:r>
              <a:rPr lang="en-US" sz="1600" dirty="0" smtClean="0"/>
              <a:t>Table 2.a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5625359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Period prevalent patients, 2011, without ESRD, age 65 &amp; older (Medicare) &amp; &lt;65 (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).</a:t>
            </a:r>
          </a:p>
        </p:txBody>
      </p:sp>
      <p:pic>
        <p:nvPicPr>
          <p:cNvPr id="1026" name="Picture 2" descr="\\LUKE\ADR Prepress\2013 atlas\13 figure PNGs\v1 figure pngs 13\v1 ch02 pngs 13\1 ch02 table 2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2057400"/>
            <a:ext cx="75251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Prevalence (%) of recognized </a:t>
            </a:r>
            <a:br>
              <a:rPr lang="en-US" dirty="0" smtClean="0"/>
            </a:br>
            <a:r>
              <a:rPr lang="en-US" dirty="0" smtClean="0"/>
              <a:t>CKD, by dataset &amp; age</a:t>
            </a:r>
            <a:br>
              <a:rPr lang="en-US" dirty="0" smtClean="0"/>
            </a:br>
            <a:r>
              <a:rPr lang="en-US" sz="1600" dirty="0" smtClean="0"/>
              <a:t>Table 2.b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6571715" y="5050564"/>
            <a:ext cx="2230453" cy="89621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Prevalent patients surviving cohort year without ESRD, age 65 &amp; older (Medicare) &amp; age &lt;65 (</a:t>
            </a:r>
            <a:r>
              <a:rPr lang="en-US" sz="1200" b="1" dirty="0" err="1">
                <a:solidFill>
                  <a:schemeClr val="tx2"/>
                </a:solidFill>
              </a:rPr>
              <a:t>Truven</a:t>
            </a:r>
            <a:r>
              <a:rPr lang="en-US" sz="1200" b="1" dirty="0">
                <a:solidFill>
                  <a:schemeClr val="tx2"/>
                </a:solidFill>
              </a:rPr>
              <a:t> Health MarketScan &amp; </a:t>
            </a:r>
            <a:r>
              <a:rPr lang="en-US" sz="1200" b="1" dirty="0" err="1">
                <a:solidFill>
                  <a:schemeClr val="tx2"/>
                </a:solidFill>
              </a:rPr>
              <a:t>Clinformatics</a:t>
            </a:r>
            <a:r>
              <a:rPr lang="en-US" sz="1200" b="1" dirty="0">
                <a:solidFill>
                  <a:schemeClr val="tx2"/>
                </a:solidFill>
              </a:rPr>
              <a:t> </a:t>
            </a:r>
            <a:r>
              <a:rPr lang="en-US" sz="1200" b="1" dirty="0" err="1">
                <a:solidFill>
                  <a:schemeClr val="tx2"/>
                </a:solidFill>
              </a:rPr>
              <a:t>DataMart</a:t>
            </a:r>
            <a:r>
              <a:rPr lang="en-US" sz="1200" b="1" dirty="0">
                <a:solidFill>
                  <a:schemeClr val="tx2"/>
                </a:solidFill>
              </a:rPr>
              <a:t>). </a:t>
            </a:r>
            <a:endParaRPr lang="en-US" sz="1200" b="1" dirty="0" smtClean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4" t="35598" r="35513" b="36730"/>
          <a:stretch/>
        </p:blipFill>
        <p:spPr>
          <a:xfrm>
            <a:off x="2725947" y="1827953"/>
            <a:ext cx="3692106" cy="44876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4117975" cy="1887448"/>
          </a:xfrm>
        </p:spPr>
        <p:txBody>
          <a:bodyPr/>
          <a:lstStyle/>
          <a:p>
            <a:r>
              <a:rPr lang="en-US" sz="2400" dirty="0" smtClean="0"/>
              <a:t>Trends in CKD prevalence: Medicare patients age 65 &amp; older, by race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2.2 (Volume 1)</a:t>
            </a:r>
            <a:endParaRPr lang="en-US" dirty="0"/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443329" y="5946774"/>
            <a:ext cx="2002810" cy="61639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Prevalent patients surviving cohort year, without ESRD, age 65 &amp; older .</a:t>
            </a:r>
          </a:p>
        </p:txBody>
      </p:sp>
      <p:pic>
        <p:nvPicPr>
          <p:cNvPr id="3074" name="Picture 2" descr="\\LUKE\ADR Prepress\2013 atlas\13 figure PNGs\v1 figure pngs 13\v1 ch02 pngs 13\1 ch02 fig 2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449"/>
            <a:ext cx="2973936" cy="61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\\LUKE\ADR Prepress\2013 atlas\13 figure PNGs\v1 figure pngs 13\ICD 9 codes-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34517" r="35971" b="36698"/>
          <a:stretch/>
        </p:blipFill>
        <p:spPr bwMode="auto">
          <a:xfrm>
            <a:off x="2575788" y="3496268"/>
            <a:ext cx="2105430" cy="25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CKD prevalence: </a:t>
            </a:r>
            <a:br>
              <a:rPr lang="en-US" dirty="0" smtClean="0"/>
            </a:br>
            <a:r>
              <a:rPr lang="en-US" dirty="0" err="1" smtClean="0"/>
              <a:t>Truven</a:t>
            </a:r>
            <a:r>
              <a:rPr lang="en-US" dirty="0" smtClean="0"/>
              <a:t> Health MarketScan patients age 20–64</a:t>
            </a:r>
            <a:br>
              <a:rPr lang="en-US" dirty="0" smtClean="0"/>
            </a:br>
            <a:r>
              <a:rPr lang="en-US" sz="1600" dirty="0" smtClean="0"/>
              <a:t>Figure 2.3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3" y="5946776"/>
            <a:ext cx="4634047" cy="2177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Prevalent patients surviving cohort year, without ESRD, age </a:t>
            </a:r>
            <a:r>
              <a:rPr lang="en-US" sz="1200" b="1" dirty="0" smtClean="0">
                <a:solidFill>
                  <a:schemeClr val="tx2"/>
                </a:solidFill>
              </a:rPr>
              <a:t>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\\LUKE\ADR Prepress\2013 atlas\13 figure PNGs\v1 figure pngs 13\v1 ch02 pngs 13\1 ch02 fig 3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3" y="2057400"/>
            <a:ext cx="5712981" cy="2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LUKE\ADR Prepress\2013 atlas\13 figure PNGs\v1 figure pngs 13\ICD 9 codes-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34517" r="35971" b="36698"/>
          <a:stretch/>
        </p:blipFill>
        <p:spPr bwMode="auto">
          <a:xfrm>
            <a:off x="6831593" y="1983663"/>
            <a:ext cx="2105430" cy="25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CKD prevalence: </a:t>
            </a:r>
            <a:r>
              <a:rPr lang="en-US" dirty="0" err="1"/>
              <a:t>Clinformatics</a:t>
            </a:r>
            <a:r>
              <a:rPr lang="en-US" dirty="0"/>
              <a:t> </a:t>
            </a:r>
            <a:r>
              <a:rPr lang="en-US" dirty="0" err="1"/>
              <a:t>DataMart</a:t>
            </a:r>
            <a:r>
              <a:rPr lang="en-US" dirty="0"/>
              <a:t> patients age 20–64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2.4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3" y="5946776"/>
            <a:ext cx="4634047" cy="21771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Prevalent patients surviving cohort year, without ESRD, age </a:t>
            </a:r>
            <a:r>
              <a:rPr lang="en-US" sz="1200" b="1" dirty="0" smtClean="0">
                <a:solidFill>
                  <a:schemeClr val="tx2"/>
                </a:solidFill>
              </a:rPr>
              <a:t>20–64.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\\LUKE\ADR Prepress\2013 atlas\13 figure PNGs\v1 figure pngs 13\v1 ch02 pngs 13\1 ch02 fig 4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2" y="2057400"/>
            <a:ext cx="5712977" cy="294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LUKE\ADR Prepress\2013 atlas\13 figure PNGs\v1 figure pngs 13\ICD 9 codes-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06" t="34517" r="35971" b="36698"/>
          <a:stretch/>
        </p:blipFill>
        <p:spPr bwMode="auto">
          <a:xfrm>
            <a:off x="6831593" y="1983663"/>
            <a:ext cx="2105430" cy="25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of urine albumin &amp; creatinine testing in Medicare patients at risk for CKD</a:t>
            </a:r>
            <a:br>
              <a:rPr lang="en-US" dirty="0" smtClean="0"/>
            </a:br>
            <a:r>
              <a:rPr lang="en-US" sz="1600" dirty="0" smtClean="0"/>
              <a:t>Figure 2.5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6419143" y="5511338"/>
            <a:ext cx="1907295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from the 5 percent sample, age 20 &amp; older, with Parts A &amp; B coverage in the prior year; patients diagnosed with CKD or ESRD during prior year are excluded. Tests tracked during each year.</a:t>
            </a:r>
          </a:p>
        </p:txBody>
      </p:sp>
      <p:pic>
        <p:nvPicPr>
          <p:cNvPr id="6146" name="Picture 2" descr="\\LUKE\ADR Prepress\2013 atlas\13 figure PNGs\v1 figure pngs 13\v1 ch02 pngs 13\1 ch02 fig 5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49437"/>
            <a:ext cx="5172049" cy="40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Probability of laboratory testing </a:t>
            </a:r>
            <a:br>
              <a:rPr lang="en-US" sz="3100" dirty="0" smtClean="0"/>
            </a:br>
            <a:r>
              <a:rPr lang="en-US" sz="3100" dirty="0" smtClean="0"/>
              <a:t>in patients at risk for CKD, by </a:t>
            </a:r>
            <a:br>
              <a:rPr lang="en-US" sz="3100" dirty="0" smtClean="0"/>
            </a:br>
            <a:r>
              <a:rPr lang="en-US" sz="3100" dirty="0" smtClean="0"/>
              <a:t>demographic characteristics, 2011</a:t>
            </a:r>
            <a:br>
              <a:rPr lang="en-US" sz="3100" dirty="0" smtClean="0"/>
            </a:br>
            <a:r>
              <a:rPr lang="en-US" sz="1800" dirty="0" smtClean="0"/>
              <a:t>Table 2.c (Volume 1)</a:t>
            </a:r>
            <a:endParaRPr lang="en-US" dirty="0"/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09624" y="4493992"/>
            <a:ext cx="2087400" cy="145278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b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patients from the 5 percent sample, age 20 &amp; older, with Parts A &amp; </a:t>
            </a:r>
            <a:r>
              <a:rPr lang="en-US" sz="1200" b="1" dirty="0" smtClean="0">
                <a:solidFill>
                  <a:schemeClr val="tx2"/>
                </a:solidFill>
              </a:rPr>
              <a:t>B </a:t>
            </a:r>
            <a:r>
              <a:rPr lang="en-US" sz="1200" b="1" dirty="0">
                <a:solidFill>
                  <a:schemeClr val="tx2"/>
                </a:solidFill>
              </a:rPr>
              <a:t>coverage in 2010; patients diagnosed with CKD or ESRD during 2010 are excluded; category “Other” includes Hispanics.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48" y="1608059"/>
            <a:ext cx="5332784" cy="48525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192</TotalTime>
  <Words>940</Words>
  <Application>Microsoft Office PowerPoint</Application>
  <PresentationFormat>On-screen Show (4:3)</PresentationFormat>
  <Paragraphs>47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usrds slide template 13</vt:lpstr>
      <vt:lpstr>PowerPoint Presentation</vt:lpstr>
      <vt:lpstr>Distribution of point prevalent general Medicare (age 65 &amp; older) &amp; Truven Health MarketScan (age 50–64) patients with coded diabetes, CKD, CHF, &amp; CVA, 2011 Figure 2.1 (Volume 1)</vt:lpstr>
      <vt:lpstr>Descriptive parameters of CKD  datasets, by age, gender, race,  &amp; coded comorbidity, 2011 Table 2.a (Volume 1)</vt:lpstr>
      <vt:lpstr>Prevalence (%) of recognized  CKD, by dataset &amp; age Table 2.b (Volume 1)</vt:lpstr>
      <vt:lpstr>Trends in CKD prevalence: Medicare patients age 65 &amp; older, by race Figure 2.2 (Volume 1)</vt:lpstr>
      <vt:lpstr>Trends in CKD prevalence:  Truven Health MarketScan patients age 20–64 Figure 2.3 (Volume 1)</vt:lpstr>
      <vt:lpstr>Trends in CKD prevalence: Clinformatics DataMart patients age 20–64 Figure 2.4 (Volume 1)</vt:lpstr>
      <vt:lpstr>Probability of urine albumin &amp; creatinine testing in Medicare patients at risk for CKD Figure 2.5 (Volume 1)</vt:lpstr>
      <vt:lpstr>Probability of laboratory testing  in patients at risk for CKD, by  demographic characteristics, 2011 Table 2.c (Volume 1)</vt:lpstr>
      <vt:lpstr>Probability of laboratory testing  in patients at risk for CKD, by  demographic characteristics, 2011 Table 2.c (continued; Volume 1)</vt:lpstr>
      <vt:lpstr>Percent of patients with CKD, by demographic characteristics, comorbidity, &amp; dataset, 2011 Table 2.d (Volume 1)</vt:lpstr>
      <vt:lpstr>Percent of patients with a CKD diagnosis  code of 585.3 or higher, by demographic characteristics, comorbidity, &amp; dataset, 2011 Table 2.e (Volume 1)</vt:lpstr>
      <vt:lpstr>Adjusted odds ratio of a CKD diagnosis code, by demographic, comorbidity, &amp; dataset, 2011 Table 2.f (Volume 1)</vt:lpstr>
      <vt:lpstr>Adjusted odds ratio of a CKD diagnosis code in Medicare patients, by age, gender, &amp; race, 2011 Figure 2.6 (Volume 1)</vt:lpstr>
      <vt:lpstr>Adjusted odds ratio of a CKD diagnosis code in Truven Health MarketScan patients, by age &amp; gender, 2011 Figure 2.7 (Volume 1)</vt:lpstr>
      <vt:lpstr>Adjusted odds ratio of a CKD  diagnosis code, by dataset &amp; comorbidity, 2011 Figure 2.8 (Volume 1)</vt:lpstr>
      <vt:lpstr>Cumulative probability of a physician  visit by month 12 after CKD diagnosis in 2010,  by dataset &amp; physician specialty Table 2.9 (Volume 1)</vt:lpstr>
      <vt:lpstr>Cumulative probability of a physician visit by month  12 after CKD diagnosis in 2010, by demographic characteristics, physician specialty, &amp; dataset Table 2.g (Volume 1)</vt:lpstr>
      <vt:lpstr>Cumulative probability of a physician visit by month 12 after a CKD diagnosis code of 585.3 or higher in 2010, by demographic characteristics, physician specialty, &amp; dataset Table 2.h (Volume 1)</vt:lpstr>
      <vt:lpstr>Likelihood of seeing a nephrologist 12 months  after CKD diagnosis in 2010, by demographics, comorbidity, CKD stage, &amp; dataset Table 2.i (Volume 1)</vt:lpstr>
      <vt:lpstr>Likelihood of Medicare patients (age 65+) seeing a nephrologist 12 months after CKD diagnosis in 2010,  by age, gender, &amp; race Figure 2.10 (Volume 1)</vt:lpstr>
      <vt:lpstr>Likelihood of Truven Health MarketScan patients  (age 50–64) seeing a nephrologist 12 months after CKD diagnosis, by age &amp; gender Figure 2.11 (Volume 1)</vt:lpstr>
      <vt:lpstr>Likelihood of patients seeing a nephrologist  12 months after CKD diagnosis in 2010, by comorbidity, CKD stage, &amp; dataset Figure 2.12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edward constantini</cp:lastModifiedBy>
  <cp:revision>34</cp:revision>
  <dcterms:created xsi:type="dcterms:W3CDTF">2013-01-31T15:57:14Z</dcterms:created>
  <dcterms:modified xsi:type="dcterms:W3CDTF">2013-09-12T14:10:38Z</dcterms:modified>
</cp:coreProperties>
</file>