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3"/>
  </p:handoutMasterIdLst>
  <p:sldIdLst>
    <p:sldId id="272" r:id="rId2"/>
    <p:sldId id="276" r:id="rId3"/>
    <p:sldId id="278" r:id="rId4"/>
    <p:sldId id="279" r:id="rId5"/>
    <p:sldId id="277" r:id="rId6"/>
    <p:sldId id="280" r:id="rId7"/>
    <p:sldId id="281" r:id="rId8"/>
    <p:sldId id="282" r:id="rId9"/>
    <p:sldId id="283" r:id="rId10"/>
    <p:sldId id="284" r:id="rId11"/>
    <p:sldId id="286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30" y="-84"/>
      </p:cViewPr>
      <p:guideLst>
        <p:guide orient="horz" pos="1296"/>
        <p:guide orient="horz" pos="3746"/>
        <p:guide orient="horz" pos="2162"/>
        <p:guide orient="horz" pos="1019"/>
        <p:guide orient="horz" pos="1153"/>
        <p:guide pos="2880"/>
        <p:guide pos="510"/>
        <p:guide pos="5245"/>
        <p:guide pos="290"/>
        <p:guide pos="4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8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CKD: Chapter Three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smtClean="0"/>
              <a:t>Morbidity &amp; mortality in patients </a:t>
            </a:r>
            <a:r>
              <a:rPr lang="en-US" smtClean="0"/>
              <a:t>with CKD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Adjusted all-cause rehospitalization </a:t>
            </a:r>
            <a:br>
              <a:rPr lang="en-US" dirty="0" smtClean="0"/>
            </a:br>
            <a:r>
              <a:rPr lang="en-US" dirty="0" smtClean="0"/>
              <a:t>or death 30 days after live hospital </a:t>
            </a:r>
            <a:br>
              <a:rPr lang="en-US" dirty="0" smtClean="0"/>
            </a:br>
            <a:r>
              <a:rPr lang="en-US" dirty="0" smtClean="0"/>
              <a:t>discharge in CKD patients</a:t>
            </a:r>
            <a:br>
              <a:rPr lang="en-US" dirty="0" smtClean="0"/>
            </a:br>
            <a:r>
              <a:rPr lang="en-US" sz="1600" dirty="0" smtClean="0"/>
              <a:t>Figure 3.8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on January 1 of each year, age 66 &amp; older on December 31 of the prior year.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discharges in 2010. Includes discharges from January 1 to December 1 of each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3 atlas\13 figure PNGs\v1 figure pngs 13\v1 ch03 pngs 13\1 ch03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451623" cy="27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All-cause rehospitalization or death </a:t>
            </a:r>
            <a:br>
              <a:rPr lang="en-US" dirty="0" smtClean="0"/>
            </a:br>
            <a:r>
              <a:rPr lang="en-US" dirty="0" smtClean="0"/>
              <a:t>within 30 days after discharge from all-cause index hospitalization, by CKD stage, 2011</a:t>
            </a:r>
            <a:br>
              <a:rPr lang="en-US" dirty="0" smtClean="0"/>
            </a:br>
            <a:r>
              <a:rPr lang="en-US" sz="1600" dirty="0" smtClean="0"/>
              <a:t>Figure 3.9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637494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Medicare patients, age 66 &amp; older on December 31, 2010; unadjusted. Includes live hospital discharges from January 1 to December 1,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196"/>
            <a:ext cx="2063500" cy="2715774"/>
          </a:xfrm>
          <a:prstGeom prst="rect">
            <a:avLst/>
          </a:prstGeom>
        </p:spPr>
      </p:pic>
      <p:pic>
        <p:nvPicPr>
          <p:cNvPr id="1027" name="Picture 3" descr="\\LUKE\ADR Prepress\2013 atlas\13 figure PNGs\v1 figure pngs 13\v1 ch03 pngs 13\1 ch03 fig 9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196"/>
            <a:ext cx="5820314" cy="291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live hospital discharges in CKD</a:t>
            </a:r>
            <a:br>
              <a:rPr lang="en-US" dirty="0" smtClean="0"/>
            </a:br>
            <a:r>
              <a:rPr lang="en-US" dirty="0" smtClean="0"/>
              <a:t>patients with an all-cause rehospitalization </a:t>
            </a:r>
            <a:br>
              <a:rPr lang="en-US" dirty="0" smtClean="0"/>
            </a:br>
            <a:r>
              <a:rPr lang="en-US" dirty="0" smtClean="0"/>
              <a:t>within 30 days, 2011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600" dirty="0" smtClean="0"/>
              <a:t>Table 3.b (Volume 1)</a:t>
            </a:r>
            <a:endParaRPr lang="en-US" dirty="0"/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196"/>
            <a:ext cx="2063500" cy="2715774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637494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Medicare patients, age 66 &amp; older on December 31, 2010; unadjusted. Includes live hospital discharges from January 1 to December 1,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1 figure pngs 13\v1 ch03 pngs 13\1 ch03 table 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5938113" cy="35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All-cause rehospitalization or death within 30 days after discharge from cardiovascular index hospitalization, by CKD stage,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3.10 (Volume 1)</a:t>
            </a:r>
            <a:endParaRPr lang="en-US" dirty="0"/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400"/>
            <a:ext cx="2063500" cy="2715774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637494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Medicare patients, age 66 &amp; older on December 31, 2010; unadjusted. Includes live hospital discharges from January 1 to December 1,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1" name="Picture 3" descr="\\LUKE\ADR Prepress\2013 atlas\13 figure PNGs\v1 figure pngs 13\v1 ch03 pngs 13\1 ch03 fig 10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5862230" cy="2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All-cause rehospitalization or death 30 days after live hospital discharge in Medicare patients, by age &amp; CKD diagnosis code, 2011</a:t>
            </a:r>
            <a:br>
              <a:rPr lang="en-US" dirty="0" smtClean="0"/>
            </a:br>
            <a:r>
              <a:rPr lang="en-US" sz="1600" dirty="0" smtClean="0"/>
              <a:t>Figure 3.11 (Volume 1)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2608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Medicare patients, age 66 &amp; older on December 31, 2010;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399"/>
            <a:ext cx="2063500" cy="2715774"/>
          </a:xfrm>
          <a:prstGeom prst="rect">
            <a:avLst/>
          </a:prstGeom>
        </p:spPr>
      </p:pic>
      <p:pic>
        <p:nvPicPr>
          <p:cNvPr id="13314" name="Picture 2" descr="\\LUKE\ADR Prepress\2013 atlas\13 figure PNGs\v1 figure pngs 13\v1 ch03 pngs 13\1 ch03 fig 1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53" y="2057400"/>
            <a:ext cx="5772410" cy="233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All-cause rehospitalization or death 30 days after live hospital discharge in Medicare patients, by race &amp; CKD diagnosis code, 2011</a:t>
            </a:r>
            <a:br>
              <a:rPr lang="en-US" dirty="0" smtClean="0"/>
            </a:br>
            <a:r>
              <a:rPr lang="en-US" sz="1600" dirty="0" smtClean="0"/>
              <a:t>Figure 3.12 (Volume 1)</a:t>
            </a:r>
            <a:endParaRPr lang="en-US" dirty="0"/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400"/>
            <a:ext cx="2063500" cy="2715774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2608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Medicare patients, age 66 &amp; older on December 31, 2010;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3 atlas\13 figure PNGs\v1 figure pngs 13\v1 ch03 pngs 13\1 ch03 fig 12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5788731" cy="23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All-cause rehospitalization or death 30 days after </a:t>
            </a:r>
            <a:br>
              <a:rPr lang="en-US" sz="2400" dirty="0" smtClean="0"/>
            </a:br>
            <a:r>
              <a:rPr lang="en-US" sz="2400" dirty="0" smtClean="0"/>
              <a:t>live hospital discharge during the transition to ESRD, </a:t>
            </a:r>
            <a:br>
              <a:rPr lang="en-US" sz="2400" dirty="0" smtClean="0"/>
            </a:br>
            <a:r>
              <a:rPr lang="en-US" sz="2400" dirty="0" smtClean="0"/>
              <a:t>by cause-specific index hospitalization,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3.13 (Volume 1)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731213" y="5511338"/>
            <a:ext cx="207469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patients, January 1 to October 1, 2011; age 67 or older, unadjusted.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3 atlas\13 figure PNGs\v1 figure pngs 13\v1 ch03 pngs 13\1 ch03 fig 13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5"/>
          <a:stretch/>
        </p:blipFill>
        <p:spPr bwMode="auto">
          <a:xfrm>
            <a:off x="1546538" y="2057400"/>
            <a:ext cx="513487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All-cause mortality rates in </a:t>
            </a:r>
            <a:br>
              <a:rPr lang="en-US" dirty="0" smtClean="0"/>
            </a:br>
            <a:r>
              <a:rPr lang="en-US" dirty="0" smtClean="0"/>
              <a:t>Medicare CKD &amp; non-CKD patients</a:t>
            </a:r>
            <a:br>
              <a:rPr lang="en-US" dirty="0" smtClean="0"/>
            </a:br>
            <a:r>
              <a:rPr lang="en-US" sz="1600" dirty="0" smtClean="0"/>
              <a:t>Table 3.14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79203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Medicare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hospitalization/comorbidities. Ref: 2010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3 atlas\13 figure PNGs\v1 figure pngs 13\v1 ch03 pngs 13\1 ch03 fig 1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8506"/>
            <a:ext cx="7523747" cy="29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All-cause mortality rates in Medicare </a:t>
            </a:r>
            <a:br>
              <a:rPr lang="en-US" dirty="0" smtClean="0"/>
            </a:br>
            <a:r>
              <a:rPr lang="en-US" dirty="0" smtClean="0"/>
              <a:t>CKD &amp; non-CKD patients, by CKD </a:t>
            </a:r>
            <a:br>
              <a:rPr lang="en-US" dirty="0" smtClean="0"/>
            </a:br>
            <a:r>
              <a:rPr lang="en-US" dirty="0" smtClean="0"/>
              <a:t>diagnosis code, 2011</a:t>
            </a:r>
            <a:br>
              <a:rPr lang="en-US" dirty="0" smtClean="0"/>
            </a:br>
            <a:r>
              <a:rPr lang="en-US" sz="1600" dirty="0" smtClean="0"/>
              <a:t>Figure 3.15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3" y="5511338"/>
            <a:ext cx="47151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hospitalization/comorbidities. Ref: 2011, all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400"/>
            <a:ext cx="2063500" cy="2715774"/>
          </a:xfrm>
          <a:prstGeom prst="rect">
            <a:avLst/>
          </a:prstGeom>
        </p:spPr>
      </p:pic>
      <p:pic>
        <p:nvPicPr>
          <p:cNvPr id="17410" name="Picture 2" descr="\\LUKE\ADR Prepress\2013 atlas\13 figure PNGs\v1 figure pngs 13\v1 ch03 pngs 13\1 ch03 fig 15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2057400"/>
            <a:ext cx="5768649" cy="21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33601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Adjusted mortality rates (per 1,000 </a:t>
            </a:r>
            <a:br>
              <a:rPr lang="en-US" dirty="0" smtClean="0"/>
            </a:br>
            <a:r>
              <a:rPr lang="en-US" dirty="0" smtClean="0"/>
              <a:t>patient years at risk) in Medicare </a:t>
            </a:r>
            <a:br>
              <a:rPr lang="en-US" dirty="0" smtClean="0"/>
            </a:br>
            <a:r>
              <a:rPr lang="en-US" dirty="0" smtClean="0"/>
              <a:t>patients, by CKD diagnosis code, 2011</a:t>
            </a:r>
            <a:br>
              <a:rPr lang="en-US" dirty="0" smtClean="0"/>
            </a:br>
            <a:r>
              <a:rPr lang="en-US" sz="1600" dirty="0" smtClean="0"/>
              <a:t>Table 3.c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26076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hospitalization/comorbidities. Ref: all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118"/>
            <a:ext cx="2063500" cy="2715774"/>
          </a:xfrm>
          <a:prstGeom prst="rect">
            <a:avLst/>
          </a:prstGeom>
        </p:spPr>
      </p:pic>
      <p:pic>
        <p:nvPicPr>
          <p:cNvPr id="18434" name="Picture 2" descr="\\LUKE\ADR Prepress\2013 atlas\13 figure PNGs\v1 figure pngs 13\v1 ch03 pngs 13\1 ch03 table 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4" y="2057118"/>
            <a:ext cx="5916006" cy="290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All-cause rehospitalization or death within 30 days after live hospital discharge, in the general Medicare (no CKD), CKD, &amp; hemodialysis populations, age 66+,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13593" y="5946775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Medicare patients, age 66 &amp; older on December 31, 2010, unadjusted. Includes live hospital discharges from January 1 to December 1,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1 figure pngs 13\v1 ch03 pngs 13\1 ch03 fig 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31" y="1830387"/>
            <a:ext cx="7018137" cy="380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mortality rates in Medicare patients, by comorbidity &amp; CKD diagnosis code, 2011</a:t>
            </a:r>
            <a:br>
              <a:rPr lang="en-US" dirty="0" smtClean="0"/>
            </a:br>
            <a:r>
              <a:rPr lang="en-US" sz="1600" dirty="0" smtClean="0"/>
              <a:t>Figure 3.16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176238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hospitalization/comorbidities. Ref: </a:t>
            </a:r>
            <a:r>
              <a:rPr lang="en-US" sz="1200" b="1" dirty="0">
                <a:solidFill>
                  <a:schemeClr val="tx2"/>
                </a:solidFill>
              </a:rPr>
              <a:t>all patients, 2011.</a:t>
            </a: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196"/>
            <a:ext cx="2063500" cy="2715774"/>
          </a:xfrm>
          <a:prstGeom prst="rect">
            <a:avLst/>
          </a:prstGeom>
        </p:spPr>
      </p:pic>
      <p:pic>
        <p:nvPicPr>
          <p:cNvPr id="1026" name="Picture 2" descr="\\LUKE\ADR Prepress\2013 atlas\13 figure PNGs\v1 figure pngs 13\v1 ch03 pngs 13\1 ch03 fig 16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2057400"/>
            <a:ext cx="5791481" cy="21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mortality rates in Medicare patients, </a:t>
            </a:r>
            <a:br>
              <a:rPr lang="en-US" dirty="0" smtClean="0"/>
            </a:br>
            <a:r>
              <a:rPr lang="en-US" dirty="0" smtClean="0"/>
              <a:t>by race &amp; CKD diagnosis code, 2011</a:t>
            </a:r>
            <a:br>
              <a:rPr lang="en-US" dirty="0" smtClean="0"/>
            </a:br>
            <a:r>
              <a:rPr lang="en-US" sz="1600" dirty="0" smtClean="0"/>
              <a:t>Figure 3.17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4594889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age/gender/prior hospitalization/comorbidities. Ref</a:t>
            </a:r>
            <a:r>
              <a:rPr lang="en-US" sz="1200" b="1" dirty="0">
                <a:solidFill>
                  <a:schemeClr val="tx2"/>
                </a:solidFill>
              </a:rPr>
              <a:t>: all patients, </a:t>
            </a:r>
            <a:r>
              <a:rPr lang="en-US" sz="1200" b="1" dirty="0" smtClean="0">
                <a:solidFill>
                  <a:schemeClr val="tx2"/>
                </a:solidFill>
              </a:rPr>
              <a:t>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400"/>
            <a:ext cx="2063500" cy="2715774"/>
          </a:xfrm>
          <a:prstGeom prst="rect">
            <a:avLst/>
          </a:prstGeom>
        </p:spPr>
      </p:pic>
      <p:pic>
        <p:nvPicPr>
          <p:cNvPr id="20482" name="Picture 2" descr="\\LUKE\ADR Prepress\2013 atlas\13 figure PNGs\v1 figure pngs 13\v1 ch03 pngs 13\1 ch03 fig 17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6999"/>
            <a:ext cx="5796178" cy="21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Adjusted hospitalization rates in </a:t>
            </a:r>
            <a:br>
              <a:rPr lang="en-US" dirty="0" smtClean="0"/>
            </a:br>
            <a:r>
              <a:rPr lang="en-US" dirty="0" smtClean="0"/>
              <a:t>Medicare patients, by comorbidity </a:t>
            </a:r>
            <a:br>
              <a:rPr lang="en-US" dirty="0" smtClean="0"/>
            </a:br>
            <a:r>
              <a:rPr lang="en-US" dirty="0" smtClean="0"/>
              <a:t>&amp; CKD diagnosis code, 2011</a:t>
            </a:r>
            <a:br>
              <a:rPr lang="en-US" dirty="0" smtClean="0"/>
            </a:br>
            <a:r>
              <a:rPr lang="en-US" sz="1600" dirty="0" smtClean="0"/>
              <a:t>Figure 3.2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801849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Medicare patients, age 66 &amp; older on December 31, 2010.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hospitalization/comorbidity; rates by one factor are adjusted for the others. Ref: Medicare patients age 66 &amp; older,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74288"/>
            <a:ext cx="2063500" cy="2715774"/>
          </a:xfrm>
          <a:prstGeom prst="rect">
            <a:avLst/>
          </a:prstGeom>
        </p:spPr>
      </p:pic>
      <p:pic>
        <p:nvPicPr>
          <p:cNvPr id="2050" name="Picture 2" descr="\\LUKE\ADR Prepress\2013 atlas\13 figure PNGs\v1 figure pngs 13\v1 ch03 pngs 13\1 ch03 fig 2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7" y="2057399"/>
            <a:ext cx="6224045" cy="23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hospitalization rates in Medicare patients, by race &amp; CKD diagnosis code, 2011</a:t>
            </a:r>
            <a:br>
              <a:rPr lang="en-US" dirty="0" smtClean="0"/>
            </a:br>
            <a:r>
              <a:rPr lang="en-US" sz="1600" dirty="0" smtClean="0"/>
              <a:t>Figure 3.3 (Volume 1)</a:t>
            </a:r>
            <a:endParaRPr lang="en-US" dirty="0"/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74288"/>
            <a:ext cx="2063500" cy="2715774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801849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Medicare patients, age 66 &amp; older on December 31, 2010.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hospitalization/comorbidity; rates by one factor are adjusted for the others. Ref: Medicare patients age 66 &amp; older,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1 figure pngs 13\v1 ch03 pngs 13\1 ch03 fig 3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5712981" cy="2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Adjusted hospitalization rates </a:t>
            </a:r>
            <a:br>
              <a:rPr lang="en-US" dirty="0" smtClean="0"/>
            </a:br>
            <a:r>
              <a:rPr lang="en-US" dirty="0" smtClean="0"/>
              <a:t>(per 1,000 patient years) in Medicare </a:t>
            </a:r>
            <a:br>
              <a:rPr lang="en-US" dirty="0" smtClean="0"/>
            </a:br>
            <a:r>
              <a:rPr lang="en-US" dirty="0" smtClean="0"/>
              <a:t>patients, by CKD diagnosis code, 2011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600" dirty="0" smtClean="0"/>
              <a:t>Table 3.a (Volume 1)</a:t>
            </a:r>
            <a:endParaRPr lang="en-US" dirty="0"/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6846"/>
            <a:ext cx="2063500" cy="2715774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801849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Medicare patients, age 66 &amp; older on December 31, 2010.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hospitalization/comorbidity; rates by one factor are adjusted for the others. Ref: Medicare patients age 66 &amp; older,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1 figure pngs 13\v1 ch03 pngs 13\1 ch03 table 3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7" y="2058983"/>
            <a:ext cx="5868542" cy="28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hospitalization rates, </a:t>
            </a:r>
            <a:br>
              <a:rPr lang="en-US" dirty="0" smtClean="0"/>
            </a:br>
            <a:r>
              <a:rPr lang="en-US" dirty="0" smtClean="0"/>
              <a:t>by dataset &amp; CKD diagnosis code, 2011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600" dirty="0" smtClean="0"/>
              <a:t>Figure 3.4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Medicare: point prevalent patients on January 1, 2011, age 66 &amp; older on December 31, 2010. </a:t>
            </a:r>
            <a:r>
              <a:rPr lang="en-US" sz="1200" b="1" dirty="0" err="1">
                <a:solidFill>
                  <a:schemeClr val="tx2"/>
                </a:solidFill>
              </a:rPr>
              <a:t>Truven</a:t>
            </a:r>
            <a:r>
              <a:rPr lang="en-US" sz="1200" b="1" dirty="0">
                <a:solidFill>
                  <a:schemeClr val="tx2"/>
                </a:solidFill>
              </a:rPr>
              <a:t> Health MarketScan &amp; </a:t>
            </a:r>
            <a:r>
              <a:rPr lang="en-US" sz="1200" b="1" dirty="0" err="1">
                <a:solidFill>
                  <a:schemeClr val="tx2"/>
                </a:solidFill>
              </a:rPr>
              <a:t>Clinformatics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DataMart</a:t>
            </a:r>
            <a:r>
              <a:rPr lang="en-US" sz="1200" b="1" dirty="0">
                <a:solidFill>
                  <a:schemeClr val="tx2"/>
                </a:solidFill>
              </a:rPr>
              <a:t>: point prevalent patients on January 1, 2011, age 50–64 on December 31, 2010.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gender/prior hospitalization/comorbidity; ref: Medicare patients age 66 &amp; older, 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196"/>
            <a:ext cx="2063500" cy="2715774"/>
          </a:xfrm>
          <a:prstGeom prst="rect">
            <a:avLst/>
          </a:prstGeom>
        </p:spPr>
      </p:pic>
      <p:pic>
        <p:nvPicPr>
          <p:cNvPr id="5122" name="Picture 2" descr="\\LUKE\ADR Prepress\2013 atlas\13 figure PNGs\v1 figure pngs 13\v1 ch03 pngs 13\1 ch03 fig 4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5863238" cy="219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Adjusted rates of hospitalization for cardiovascular disease, by dataset </a:t>
            </a:r>
            <a:br>
              <a:rPr lang="en-US" dirty="0" smtClean="0"/>
            </a:br>
            <a:r>
              <a:rPr lang="en-US" dirty="0" smtClean="0"/>
              <a:t>&amp; CKD diagnosis code, 2011</a:t>
            </a:r>
            <a:br>
              <a:rPr lang="en-US" dirty="0" smtClean="0"/>
            </a:br>
            <a:r>
              <a:rPr lang="en-US" sz="1600" dirty="0" smtClean="0"/>
              <a:t>Figure 3.5 (Volume 1)</a:t>
            </a:r>
            <a:endParaRPr lang="en-US" dirty="0"/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400"/>
            <a:ext cx="2063500" cy="2715774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Medicare: point prevalent patients on January 1, 2011, age 66 &amp; older on December 31, 2010. </a:t>
            </a:r>
            <a:r>
              <a:rPr lang="en-US" sz="1200" b="1" dirty="0" err="1">
                <a:solidFill>
                  <a:schemeClr val="tx2"/>
                </a:solidFill>
              </a:rPr>
              <a:t>Truven</a:t>
            </a:r>
            <a:r>
              <a:rPr lang="en-US" sz="1200" b="1" dirty="0">
                <a:solidFill>
                  <a:schemeClr val="tx2"/>
                </a:solidFill>
              </a:rPr>
              <a:t> Health MarketScan &amp; </a:t>
            </a:r>
            <a:r>
              <a:rPr lang="en-US" sz="1200" b="1" dirty="0" err="1">
                <a:solidFill>
                  <a:schemeClr val="tx2"/>
                </a:solidFill>
              </a:rPr>
              <a:t>Clinformatics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DataMart</a:t>
            </a:r>
            <a:r>
              <a:rPr lang="en-US" sz="1200" b="1" dirty="0">
                <a:solidFill>
                  <a:schemeClr val="tx2"/>
                </a:solidFill>
              </a:rPr>
              <a:t>: point prevalent patients on January 1, 2011, age 50–64 on December 31, 2010.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gender/prior hospitalization/comorbidity; ref: Medicare patients age 66 &amp; older, 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3 atlas\13 figure PNGs\v1 figure pngs 13\v1 ch03 pngs 13\1 ch03 fig 5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5817653" cy="21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rates of hospitalization for infection, </a:t>
            </a:r>
            <a:br>
              <a:rPr lang="en-US" dirty="0" smtClean="0"/>
            </a:br>
            <a:r>
              <a:rPr lang="en-US" dirty="0" smtClean="0"/>
              <a:t>by dataset &amp; CKD diagnosis code, 2011</a:t>
            </a:r>
            <a:br>
              <a:rPr lang="en-US" dirty="0" smtClean="0"/>
            </a:br>
            <a:r>
              <a:rPr lang="en-US" sz="1600" dirty="0" smtClean="0"/>
              <a:t>Figure 3.6 (Volume 1)</a:t>
            </a:r>
            <a:endParaRPr lang="en-US" dirty="0"/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196"/>
            <a:ext cx="2063500" cy="2715774"/>
          </a:xfrm>
          <a:prstGeom prst="rect">
            <a:avLst/>
          </a:prstGeom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Medicare: point prevalent patients on January 1, 2011, age 66 &amp; older on December 31, 2010. </a:t>
            </a:r>
            <a:r>
              <a:rPr lang="en-US" sz="1200" b="1" dirty="0" err="1">
                <a:solidFill>
                  <a:schemeClr val="tx2"/>
                </a:solidFill>
              </a:rPr>
              <a:t>Truven</a:t>
            </a:r>
            <a:r>
              <a:rPr lang="en-US" sz="1200" b="1" dirty="0">
                <a:solidFill>
                  <a:schemeClr val="tx2"/>
                </a:solidFill>
              </a:rPr>
              <a:t> Health MarketScan &amp; </a:t>
            </a:r>
            <a:r>
              <a:rPr lang="en-US" sz="1200" b="1" dirty="0" err="1">
                <a:solidFill>
                  <a:schemeClr val="tx2"/>
                </a:solidFill>
              </a:rPr>
              <a:t>Clinformatics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DataMart</a:t>
            </a:r>
            <a:r>
              <a:rPr lang="en-US" sz="1200" b="1" dirty="0">
                <a:solidFill>
                  <a:schemeClr val="tx2"/>
                </a:solidFill>
              </a:rPr>
              <a:t>: point prevalent patients on January 1, 2011, age 50–64 on December 31, 2010.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gender/prior hospitalization/comorbidity; ref: Medicare patients age 66 &amp; older, 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3 atlas\13 figure PNGs\v1 figure pngs 13\v1 ch03 pngs 13\1 ch03 fig 6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6" y="2057163"/>
            <a:ext cx="5886660" cy="22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02612" cy="1332220"/>
          </a:xfrm>
        </p:spPr>
        <p:txBody>
          <a:bodyPr/>
          <a:lstStyle/>
          <a:p>
            <a:r>
              <a:rPr lang="en-US" dirty="0" smtClean="0"/>
              <a:t>Adjusted rates of hospitalization for other causes, by dataset &amp; CKD diagnosis code, 2011</a:t>
            </a:r>
            <a:br>
              <a:rPr lang="en-US" dirty="0" smtClean="0"/>
            </a:br>
            <a:r>
              <a:rPr lang="en-US" sz="1600" dirty="0" smtClean="0"/>
              <a:t>Figure 3.7 (Volume 1)</a:t>
            </a:r>
            <a:endParaRPr lang="en-US" dirty="0"/>
          </a:p>
        </p:txBody>
      </p:sp>
      <p:pic>
        <p:nvPicPr>
          <p:cNvPr id="8" name="Picture 7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399"/>
            <a:ext cx="2063500" cy="2715774"/>
          </a:xfrm>
          <a:prstGeom prst="rect">
            <a:avLst/>
          </a:prstGeom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Medicare: point prevalent patients on January 1, 2011, age 66 &amp; older on December 31, 2010. </a:t>
            </a:r>
            <a:r>
              <a:rPr lang="en-US" sz="1200" b="1" dirty="0" err="1">
                <a:solidFill>
                  <a:schemeClr val="tx2"/>
                </a:solidFill>
              </a:rPr>
              <a:t>Truven</a:t>
            </a:r>
            <a:r>
              <a:rPr lang="en-US" sz="1200" b="1" dirty="0">
                <a:solidFill>
                  <a:schemeClr val="tx2"/>
                </a:solidFill>
              </a:rPr>
              <a:t> Health MarketScan &amp; </a:t>
            </a:r>
            <a:r>
              <a:rPr lang="en-US" sz="1200" b="1" dirty="0" err="1">
                <a:solidFill>
                  <a:schemeClr val="tx2"/>
                </a:solidFill>
              </a:rPr>
              <a:t>Clinformatics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DataMart</a:t>
            </a:r>
            <a:r>
              <a:rPr lang="en-US" sz="1200" b="1" dirty="0">
                <a:solidFill>
                  <a:schemeClr val="tx2"/>
                </a:solidFill>
              </a:rPr>
              <a:t>: point prevalent patients on January 1, 2011, age 50–64 on December 31, 2010.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gender/prior hospitalization/comorbidity; ref: Medicare patients age 66 &amp; older, 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3 atlas\13 figure PNGs\v1 figure pngs 13\v1 ch03 pngs 13\1 ch03 fig 7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399"/>
            <a:ext cx="5886027" cy="220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103</TotalTime>
  <Words>962</Words>
  <Application>Microsoft Office PowerPoint</Application>
  <PresentationFormat>On-screen Show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usrds slide template 13</vt:lpstr>
      <vt:lpstr>PowerPoint Presentation</vt:lpstr>
      <vt:lpstr>All-cause rehospitalization or death within 30 days after live hospital discharge, in the general Medicare (no CKD), CKD, &amp; hemodialysis populations, age 66+, 2011 Figure 3.1 (Volume 1)</vt:lpstr>
      <vt:lpstr>Adjusted hospitalization rates in  Medicare patients, by comorbidity  &amp; CKD diagnosis code, 2011 Figure 3.2 (Volume 1)</vt:lpstr>
      <vt:lpstr>Adjusted hospitalization rates in Medicare patients, by race &amp; CKD diagnosis code, 2011 Figure 3.3 (Volume 1)</vt:lpstr>
      <vt:lpstr>Adjusted hospitalization rates  (per 1,000 patient years) in Medicare  patients, by CKD diagnosis code, 2011 Table 3.a (Volume 1)</vt:lpstr>
      <vt:lpstr>Adjusted all-cause hospitalization rates,  by dataset &amp; CKD diagnosis code, 2011 Figure 3.4 (Volume 1)</vt:lpstr>
      <vt:lpstr>Adjusted rates of hospitalization for cardiovascular disease, by dataset  &amp; CKD diagnosis code, 2011 Figure 3.5 (Volume 1)</vt:lpstr>
      <vt:lpstr>Adjusted rates of hospitalization for infection,  by dataset &amp; CKD diagnosis code, 2011 Figure 3.6 (Volume 1)</vt:lpstr>
      <vt:lpstr>Adjusted rates of hospitalization for other causes, by dataset &amp; CKD diagnosis code, 2011 Figure 3.7 (Volume 1)</vt:lpstr>
      <vt:lpstr>Adjusted all-cause rehospitalization  or death 30 days after live hospital  discharge in CKD patients Figure 3.8 (Volume 1)</vt:lpstr>
      <vt:lpstr>All-cause rehospitalization or death  within 30 days after discharge from all-cause index hospitalization, by CKD stage, 2011 Figure 3.9 (Volume 1)</vt:lpstr>
      <vt:lpstr>Percent live hospital discharges in CKD patients with an all-cause rehospitalization  within 30 days, 2011 Table 3.b (Volume 1)</vt:lpstr>
      <vt:lpstr>All-cause rehospitalization or death within 30 days after discharge from cardiovascular index hospitalization, by CKD stage, 2011 Figure 3.10 (Volume 1)</vt:lpstr>
      <vt:lpstr>All-cause rehospitalization or death 30 days after live hospital discharge in Medicare patients, by age &amp; CKD diagnosis code, 2011 Figure 3.11 (Volume 1)</vt:lpstr>
      <vt:lpstr>All-cause rehospitalization or death 30 days after live hospital discharge in Medicare patients, by race &amp; CKD diagnosis code, 2011 Figure 3.12 (Volume 1)</vt:lpstr>
      <vt:lpstr>All-cause rehospitalization or death 30 days after  live hospital discharge during the transition to ESRD,  by cause-specific index hospitalization, 2011 Table 3.13 (Volume 1)</vt:lpstr>
      <vt:lpstr>All-cause mortality rates in  Medicare CKD &amp; non-CKD patients Table 3.14 (Volume 1)</vt:lpstr>
      <vt:lpstr>All-cause mortality rates in Medicare  CKD &amp; non-CKD patients, by CKD  diagnosis code, 2011 Figure 3.15 (Volume 1)</vt:lpstr>
      <vt:lpstr>Adjusted mortality rates (per 1,000  patient years at risk) in Medicare  patients, by CKD diagnosis code, 2011 Table 3.c (Volume 1)</vt:lpstr>
      <vt:lpstr>Adjusted mortality rates in Medicare patients, by comorbidity &amp; CKD diagnosis code, 2011 Figure 3.16 (Volume 1)</vt:lpstr>
      <vt:lpstr>Adjusted mortality rates in Medicare patients,  by race &amp; CKD diagnosis code, 2011 Figure 3.17 (Volume 1)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severson</cp:lastModifiedBy>
  <cp:revision>19</cp:revision>
  <dcterms:created xsi:type="dcterms:W3CDTF">2013-01-31T15:57:14Z</dcterms:created>
  <dcterms:modified xsi:type="dcterms:W3CDTF">2013-08-06T18:32:58Z</dcterms:modified>
</cp:coreProperties>
</file>