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9"/>
  </p:handoutMasterIdLst>
  <p:sldIdLst>
    <p:sldId id="272" r:id="rId2"/>
    <p:sldId id="286" r:id="rId3"/>
    <p:sldId id="287" r:id="rId4"/>
    <p:sldId id="295" r:id="rId5"/>
    <p:sldId id="288" r:id="rId6"/>
    <p:sldId id="289" r:id="rId7"/>
    <p:sldId id="296" r:id="rId8"/>
    <p:sldId id="290" r:id="rId9"/>
    <p:sldId id="291" r:id="rId10"/>
    <p:sldId id="292" r:id="rId11"/>
    <p:sldId id="293" r:id="rId12"/>
    <p:sldId id="297" r:id="rId13"/>
    <p:sldId id="302" r:id="rId14"/>
    <p:sldId id="298" r:id="rId15"/>
    <p:sldId id="299" r:id="rId16"/>
    <p:sldId id="300" r:id="rId17"/>
    <p:sldId id="301" r:id="rId18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D7A"/>
    <a:srgbClr val="7D9CFF"/>
    <a:srgbClr val="6B8EFF"/>
    <a:srgbClr val="2929FF"/>
    <a:srgbClr val="FFFFE1"/>
    <a:srgbClr val="FFEAD5"/>
    <a:srgbClr val="96969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-1050" y="-84"/>
      </p:cViewPr>
      <p:guideLst>
        <p:guide orient="horz" pos="1296"/>
        <p:guide orient="horz" pos="3746"/>
        <p:guide orient="horz" pos="2162"/>
        <p:guide orient="horz" pos="1019"/>
        <p:guide orient="horz" pos="1150"/>
        <p:guide pos="2880"/>
        <p:guide pos="510"/>
        <p:guide pos="5245"/>
        <p:guide pos="29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37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371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371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defTabSz="9286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371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6" tIns="46529" rIns="93056" bIns="46529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/>
            </a:lvl1pPr>
          </a:lstStyle>
          <a:p>
            <a:pPr>
              <a:defRPr/>
            </a:pPr>
            <a:fld id="{543A418A-9854-4CE2-9DED-F0098933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7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epress redux\posters &amp; slides\13 usrds posters &amp; slides\usrds slides 13\usrds title slide bg 13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  <a:prstGeom prst="rect">
            <a:avLst/>
          </a:prstGeom>
        </p:spPr>
        <p:txBody>
          <a:bodyPr anchor="b" anchorCtr="0"/>
          <a:lstStyle>
            <a:lvl1pPr marL="0" indent="0">
              <a:buNone/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1pPr>
            <a:lvl2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2pPr>
            <a:lvl3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3pPr>
            <a:lvl4pPr>
              <a:def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4pPr>
            <a:lvl5pPr>
              <a:def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025" y="1784412"/>
            <a:ext cx="8232775" cy="43417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2400" b="1">
                <a:solidFill>
                  <a:schemeClr val="accent2"/>
                </a:solidFill>
                <a:latin typeface="Century Gothic" pitchFamily="34" charset="0"/>
              </a:defRPr>
            </a:lvl1pPr>
            <a:lvl2pPr>
              <a:spcBef>
                <a:spcPts val="0"/>
              </a:spcBef>
              <a:buSzPct val="75000"/>
              <a:buFont typeface="Wingdings" pitchFamily="2" charset="2"/>
              <a:buChar char="§"/>
              <a:defRPr sz="2400" b="1">
                <a:solidFill>
                  <a:schemeClr val="accent2"/>
                </a:solidFill>
                <a:latin typeface="Century Gothic" pitchFamily="34" charset="0"/>
              </a:defRPr>
            </a:lvl2pPr>
            <a:lvl3pPr>
              <a:spcBef>
                <a:spcPts val="0"/>
              </a:spcBef>
              <a:defRPr sz="2000" b="1">
                <a:solidFill>
                  <a:schemeClr val="accent2"/>
                </a:solidFill>
                <a:latin typeface="Century Gothic" pitchFamily="34" charset="0"/>
              </a:defRPr>
            </a:lvl3pPr>
            <a:lvl4pPr>
              <a:spcBef>
                <a:spcPts val="0"/>
              </a:spcBef>
              <a:buSzPct val="75000"/>
              <a:buFont typeface="Wingdings" pitchFamily="2" charset="2"/>
              <a:buChar char="§"/>
              <a:defRPr sz="1600" b="1">
                <a:solidFill>
                  <a:schemeClr val="accent2"/>
                </a:solidFill>
                <a:latin typeface="Century Gothic" pitchFamily="34" charset="0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4025" y="274638"/>
            <a:ext cx="8232775" cy="133222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2800" b="1" kern="1200" dirty="0">
                <a:solidFill>
                  <a:schemeClr val="accent6"/>
                </a:solidFill>
                <a:latin typeface="Century Gothic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usrds logo whit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208" y="6139393"/>
            <a:ext cx="1203325" cy="464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Z:\prepress redux\posters &amp; slides\13 usrds posters &amp; slides\usrds slides 13\usrds main slide bg 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4025" y="6400800"/>
            <a:ext cx="25537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  <a:latin typeface="Trebuchet MS" pitchFamily="34" charset="0"/>
              </a:rPr>
              <a:t>USRDS 2013 </a:t>
            </a:r>
            <a:r>
              <a:rPr lang="en-US" sz="900" b="1" baseline="0" dirty="0" smtClean="0">
                <a:solidFill>
                  <a:schemeClr val="accent6"/>
                </a:solidFill>
                <a:latin typeface="Trebuchet MS" pitchFamily="34" charset="0"/>
              </a:rPr>
              <a:t>ADR</a:t>
            </a:r>
            <a:endParaRPr lang="en-US" sz="9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4"/>
          <p:cNvSpPr txBox="1">
            <a:spLocks noChangeArrowheads="1"/>
          </p:cNvSpPr>
          <p:nvPr/>
        </p:nvSpPr>
        <p:spPr bwMode="auto">
          <a:xfrm>
            <a:off x="3484563" y="3429000"/>
            <a:ext cx="3684587" cy="2546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United States Renal Data System</a:t>
            </a:r>
          </a:p>
          <a:p>
            <a:pPr lvl="0">
              <a:defRPr/>
            </a:pPr>
            <a:r>
              <a:rPr lang="en-US" sz="1600" kern="0" dirty="0" smtClean="0">
                <a:solidFill>
                  <a:schemeClr val="accent6"/>
                </a:solidFill>
                <a:latin typeface="Century Gothic" pitchFamily="34" charset="0"/>
              </a:rPr>
              <a:t>2013 Annual Data Report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484563" y="658813"/>
            <a:ext cx="4841875" cy="1398587"/>
          </a:xfrm>
        </p:spPr>
        <p:txBody>
          <a:bodyPr/>
          <a:lstStyle/>
          <a:p>
            <a:r>
              <a:rPr lang="en-US" sz="1600" b="1" dirty="0" smtClean="0"/>
              <a:t>CKD: Chapter Four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3200" dirty="0" smtClean="0"/>
              <a:t>Cardiovascular disease patients with CKD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 therapy in patients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atrial </a:t>
            </a:r>
            <a:r>
              <a:rPr lang="en-US" dirty="0"/>
              <a:t>fibrillation, by CKD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4.5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Z:\2013 atlas\13 figure PNGs\v1 figure pngs 13\v1 ch04 pngs 13\1 ch04 fig 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6" y="2057400"/>
            <a:ext cx="7853985" cy="2027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9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patients with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heart </a:t>
            </a:r>
            <a:r>
              <a:rPr lang="en-US" dirty="0"/>
              <a:t>failure, by CKD status,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Table 4.c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patients </a:t>
            </a:r>
            <a:r>
              <a:rPr lang="en-US" sz="1200" b="1" dirty="0">
                <a:solidFill>
                  <a:schemeClr val="tx2"/>
                </a:solidFill>
              </a:rPr>
              <a:t>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enrollment</a:t>
            </a:r>
            <a:r>
              <a:rPr lang="en-US" sz="1200" b="1" dirty="0">
                <a:solidFill>
                  <a:schemeClr val="tx2"/>
                </a:solidFill>
              </a:rPr>
              <a:t>, 2011.</a:t>
            </a:r>
          </a:p>
        </p:txBody>
      </p:sp>
      <p:pic>
        <p:nvPicPr>
          <p:cNvPr id="9218" name="Picture 2" descr="Z:\2013 atlas\13 figure PNGs\v1 figure pngs 13\v1 ch04 pngs 13\1 ch04 table 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5" y="2057400"/>
            <a:ext cx="7859710" cy="267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27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Heart failure in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or </a:t>
            </a:r>
            <a:r>
              <a:rPr lang="en-US" dirty="0"/>
              <a:t>without CKD,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4.6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372572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enrollment, </a:t>
            </a:r>
            <a:r>
              <a:rPr lang="en-US" sz="1200" b="1" dirty="0" smtClean="0">
                <a:solidFill>
                  <a:schemeClr val="tx2"/>
                </a:solidFill>
              </a:rPr>
              <a:t>2011.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49" y="2057400"/>
            <a:ext cx="5592906" cy="20832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22" t="34466" r="35838" b="36478"/>
          <a:stretch/>
        </p:blipFill>
        <p:spPr>
          <a:xfrm>
            <a:off x="6761955" y="1934473"/>
            <a:ext cx="2246874" cy="27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83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Adjusted hazard ratios of all-cause death in patients with heart failure, by CKD </a:t>
            </a:r>
            <a:r>
              <a:rPr lang="en-US" dirty="0" smtClean="0"/>
              <a:t>status, </a:t>
            </a:r>
            <a:r>
              <a:rPr lang="en-US" dirty="0"/>
              <a:t>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4.d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December 31 point prevalent patients with Medicare Parts A, B, and D, enrolled in 2009.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5362" name="Picture 2" descr="Z:\2013 atlas\13 figure PNGs\v1 figure pngs 13\v1 ch04 pngs 13\1 ch04 table 4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269" y="1825625"/>
            <a:ext cx="6797461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systolic heart failure, by CKD status,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4.7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</a:t>
            </a:r>
            <a:r>
              <a:rPr lang="en-US" sz="1200" b="1" dirty="0">
                <a:solidFill>
                  <a:schemeClr val="tx2"/>
                </a:solidFill>
              </a:rPr>
              <a:t>Medicare patients identified with a heart failure diagnosis in 2009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1266" name="Picture 2" descr="Z:\2013 atlas\13 figure PNGs\v1 figure pngs 13\v1 ch04 pngs 13\1 ch04 fig 7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2057400"/>
            <a:ext cx="7494790" cy="369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80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Unadjusted survival in patients with diastolic heart failure, by CKD status,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4.8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</a:t>
            </a:r>
            <a:r>
              <a:rPr lang="en-US" sz="1200" b="1" dirty="0">
                <a:solidFill>
                  <a:schemeClr val="tx2"/>
                </a:solidFill>
              </a:rPr>
              <a:t>Medicare patients identified with a heart failure diagnosis in 2009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2290" name="Picture 2" descr="Z:\2013 atlas\13 figure PNGs\v1 figure pngs 13\v1 ch04 pngs 13\1 ch04 fig 8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5625"/>
            <a:ext cx="7516813" cy="370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45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Unadjusted survival in patients with systolic </a:t>
            </a:r>
            <a:r>
              <a:rPr lang="en-US" sz="2400" dirty="0" smtClean="0"/>
              <a:t>&amp; </a:t>
            </a:r>
            <a:br>
              <a:rPr lang="en-US" sz="2400" dirty="0" smtClean="0"/>
            </a:br>
            <a:r>
              <a:rPr lang="en-US" sz="2400" dirty="0" smtClean="0"/>
              <a:t>diastolic </a:t>
            </a:r>
            <a:r>
              <a:rPr lang="en-US" sz="2400" dirty="0"/>
              <a:t>heart failure, by CKD status,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4.9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</a:t>
            </a:r>
            <a:r>
              <a:rPr lang="en-US" sz="1200" b="1" dirty="0">
                <a:solidFill>
                  <a:schemeClr val="tx2"/>
                </a:solidFill>
              </a:rPr>
              <a:t>Medicare patients identified with a heart failure diagnosis in 2009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3314" name="Picture 2" descr="Z:\2013 atlas\13 figure PNGs\v1 figure pngs 13\v1 ch04 pngs 13\1 ch04 fig 9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496898" cy="36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76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Unadjusted survival in patients with unspecified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heart </a:t>
            </a:r>
            <a:r>
              <a:rPr lang="en-US" sz="2400" dirty="0"/>
              <a:t>failure, by CKD status, 2010–2011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4.10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 smtClean="0">
                <a:solidFill>
                  <a:schemeClr val="tx2"/>
                </a:solidFill>
              </a:rPr>
              <a:t>Point prevalent </a:t>
            </a:r>
            <a:r>
              <a:rPr lang="en-US" sz="1200" b="1" dirty="0">
                <a:solidFill>
                  <a:schemeClr val="tx2"/>
                </a:solidFill>
              </a:rPr>
              <a:t>Medicare patients identified with a heart failure diagnosis in 2009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4338" name="Picture 2" descr="Z:\2013 atlas\13 figure PNGs\v1 figure pngs 13\v1 ch04 pngs 13\1 ch04 fig 10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825625"/>
            <a:ext cx="7496896" cy="369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patients with </a:t>
            </a:r>
            <a:r>
              <a:rPr lang="en-US" dirty="0"/>
              <a:t>or without CKD, </a:t>
            </a:r>
            <a:r>
              <a:rPr lang="en-US" dirty="0" smtClean="0"/>
              <a:t>2011</a:t>
            </a:r>
            <a:br>
              <a:rPr lang="en-US" dirty="0" smtClean="0"/>
            </a:br>
            <a:r>
              <a:rPr lang="en-US" sz="1600" dirty="0" smtClean="0"/>
              <a:t>Figure 4.1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31, 2011 point prevalent Medicare </a:t>
            </a:r>
            <a:r>
              <a:rPr lang="en-US" sz="1200" b="1" smtClean="0">
                <a:solidFill>
                  <a:schemeClr val="tx2"/>
                </a:solidFill>
              </a:rPr>
              <a:t>enrollees with CVD, </a:t>
            </a:r>
            <a:r>
              <a:rPr lang="en-US" sz="1200" b="1" dirty="0">
                <a:solidFill>
                  <a:schemeClr val="tx2"/>
                </a:solidFill>
              </a:rPr>
              <a:t>age 66 &amp; older, with fee-for-service coverage for the entire calendar year. </a:t>
            </a:r>
          </a:p>
        </p:txBody>
      </p:sp>
      <p:pic>
        <p:nvPicPr>
          <p:cNvPr id="1026" name="Picture 2" descr="\\LUKE\ADR Prepress\2013 atlas\13 figure PNGs\v1 figure pngs 13\v1 ch04 pngs 13\1 ch04 fig 1 venn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4" y="1825625"/>
            <a:ext cx="7498020" cy="385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2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&amp; </a:t>
            </a:r>
            <a:r>
              <a:rPr lang="en-US" dirty="0" smtClean="0"/>
              <a:t>intervention  (cell percent</a:t>
            </a:r>
            <a:r>
              <a:rPr lang="en-US" dirty="0"/>
              <a:t>), by CKD </a:t>
            </a:r>
            <a:r>
              <a:rPr lang="en-US" dirty="0" smtClean="0"/>
              <a:t>status, </a:t>
            </a:r>
            <a:r>
              <a:rPr lang="en-US" dirty="0"/>
              <a:t>age,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4.a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31, 2011 point prevalent Medicare enrollees, age 66 &amp; older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19874" r="21513" b="47547"/>
          <a:stretch/>
        </p:blipFill>
        <p:spPr>
          <a:xfrm>
            <a:off x="1595883" y="1617663"/>
            <a:ext cx="5952227" cy="43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85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disease &amp; </a:t>
            </a:r>
            <a:r>
              <a:rPr lang="en-US" dirty="0" smtClean="0"/>
              <a:t>intervention  </a:t>
            </a:r>
            <a:r>
              <a:rPr lang="en-US" smtClean="0"/>
              <a:t>(cell percent</a:t>
            </a:r>
            <a:r>
              <a:rPr lang="en-US" dirty="0"/>
              <a:t>), by CKD </a:t>
            </a:r>
            <a:r>
              <a:rPr lang="en-US" dirty="0" smtClean="0"/>
              <a:t>status, </a:t>
            </a:r>
            <a:r>
              <a:rPr lang="en-US" dirty="0"/>
              <a:t>age, &amp; race,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4.a (continued; 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December 31, 2011 point prevalent Medicare enrollees, age 66 &amp; older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0" t="19874" r="21676" b="49057"/>
          <a:stretch/>
        </p:blipFill>
        <p:spPr>
          <a:xfrm>
            <a:off x="1634705" y="1617663"/>
            <a:ext cx="5874589" cy="414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Survival of patients with a cardiovascular diagnosis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or </a:t>
            </a:r>
            <a:r>
              <a:rPr lang="en-US" sz="2400" dirty="0"/>
              <a:t>procedure, by CKD status, 2009-2011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4.2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7516814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Medicare enrollees age 66 &amp; older with a first </a:t>
            </a:r>
            <a:r>
              <a:rPr lang="en-US" sz="1200" b="1" dirty="0" smtClean="0">
                <a:solidFill>
                  <a:schemeClr val="tx2"/>
                </a:solidFill>
              </a:rPr>
              <a:t>cardiovascular event </a:t>
            </a:r>
            <a:r>
              <a:rPr lang="en-US" sz="1200" b="1" dirty="0">
                <a:solidFill>
                  <a:schemeClr val="tx2"/>
                </a:solidFill>
              </a:rPr>
              <a:t>or procedure in 2009–2011 (index date).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4" y="1825624"/>
            <a:ext cx="7570535" cy="385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3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Cardiovascular disease &amp; pharmacological interventions (row percent), by </a:t>
            </a:r>
            <a:r>
              <a:rPr lang="en-US" sz="2400" dirty="0" smtClean="0"/>
              <a:t>CKD </a:t>
            </a:r>
            <a:r>
              <a:rPr lang="en-US" sz="2400" dirty="0"/>
              <a:t>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4.b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</a:p>
          <a:p>
            <a:pPr>
              <a:spcBef>
                <a:spcPct val="20000"/>
              </a:spcBef>
            </a:pP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4098" name="Picture 2" descr="Z:\2013 atlas\13 figure PNGs\v1 figure pngs 13\v1 ch04 pngs 13\1 ch04 table 4b to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3"/>
          <a:stretch/>
        </p:blipFill>
        <p:spPr bwMode="auto">
          <a:xfrm>
            <a:off x="2095299" y="1825623"/>
            <a:ext cx="4925987" cy="3903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14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Cardiovascular disease &amp; pharmacological interventions (row percent), by </a:t>
            </a:r>
            <a:r>
              <a:rPr lang="en-US" sz="2400" dirty="0" smtClean="0"/>
              <a:t>CKD </a:t>
            </a:r>
            <a:r>
              <a:rPr lang="en-US" sz="2400" dirty="0"/>
              <a:t>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Table 4.b (continued; 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2011.</a:t>
            </a:r>
          </a:p>
          <a:p>
            <a:pPr>
              <a:spcBef>
                <a:spcPct val="20000"/>
              </a:spcBef>
            </a:pP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5122" name="Picture 2" descr="Z:\2013 atlas\13 figure PNGs\v1 figure pngs 13\v1 ch04 pngs 13\1 ch04 table 4b bottom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4"/>
          <a:stretch/>
        </p:blipFill>
        <p:spPr bwMode="auto">
          <a:xfrm>
            <a:off x="2296592" y="1617663"/>
            <a:ext cx="4496094" cy="432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38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 therapy in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CHF, by CKD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4.3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Z:\2013 atlas\13 figure PNGs\v1 figure pngs 13\v1 ch04 pngs 13\1 ch04 fig 3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6" y="2057400"/>
            <a:ext cx="7863266" cy="19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38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Prescription drug therapy in patients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with </a:t>
            </a:r>
            <a:r>
              <a:rPr lang="en-US" dirty="0"/>
              <a:t>an AMI, by CKD status, 2011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Figure 4.4 (Volume 1)</a:t>
            </a:r>
            <a:endParaRPr lang="en-US" dirty="0"/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809624" y="5946775"/>
            <a:ext cx="6009920" cy="4354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lIns="0" rIns="0" anchor="t" anchorCtr="0"/>
          <a:lstStyle/>
          <a:p>
            <a:pPr>
              <a:spcBef>
                <a:spcPct val="20000"/>
              </a:spcBef>
            </a:pPr>
            <a:r>
              <a:rPr lang="en-US" sz="1200" b="1" dirty="0">
                <a:solidFill>
                  <a:schemeClr val="tx2"/>
                </a:solidFill>
              </a:rPr>
              <a:t>January 1 point prevalent patients with Medicare Parts A, </a:t>
            </a:r>
            <a:r>
              <a:rPr lang="en-US" sz="1200" b="1" dirty="0" smtClean="0">
                <a:solidFill>
                  <a:schemeClr val="tx2"/>
                </a:solidFill>
              </a:rPr>
              <a:t>B, </a:t>
            </a:r>
            <a:r>
              <a:rPr lang="en-US" sz="1200" b="1" dirty="0">
                <a:solidFill>
                  <a:schemeClr val="tx2"/>
                </a:solidFill>
              </a:rPr>
              <a:t>&amp; </a:t>
            </a:r>
            <a:r>
              <a:rPr lang="en-US" sz="1200" b="1" dirty="0" smtClean="0">
                <a:solidFill>
                  <a:schemeClr val="tx2"/>
                </a:solidFill>
              </a:rPr>
              <a:t>D </a:t>
            </a:r>
            <a:r>
              <a:rPr lang="en-US" sz="1200" b="1" dirty="0">
                <a:solidFill>
                  <a:schemeClr val="tx2"/>
                </a:solidFill>
              </a:rPr>
              <a:t>enrollment with a first cardiovascular diagnosis or procedure in 2011</a:t>
            </a:r>
            <a:r>
              <a:rPr lang="en-US" sz="1200" b="1" dirty="0" smtClean="0">
                <a:solidFill>
                  <a:schemeClr val="tx2"/>
                </a:solidFill>
              </a:rPr>
              <a:t>.</a:t>
            </a:r>
            <a:endParaRPr lang="en-US" sz="1200" b="1" dirty="0">
              <a:solidFill>
                <a:schemeClr val="tx2"/>
              </a:solidFill>
            </a:endParaRPr>
          </a:p>
        </p:txBody>
      </p:sp>
      <p:pic>
        <p:nvPicPr>
          <p:cNvPr id="1026" name="Picture 2" descr="\\LUKE\ADR Prepress\2013 atlas\13 figure PNGs\v1 figure pngs 13\v1 ch04 pngs 13\1 ch04 fig 4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57" y="2057400"/>
            <a:ext cx="7863266" cy="1907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1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srds slide template 13">
  <a:themeElements>
    <a:clrScheme name="usrds poster 12">
      <a:dk1>
        <a:srgbClr val="242D6E"/>
      </a:dk1>
      <a:lt1>
        <a:srgbClr val="FFFFFF"/>
      </a:lt1>
      <a:dk2>
        <a:srgbClr val="5A602A"/>
      </a:dk2>
      <a:lt2>
        <a:srgbClr val="808080"/>
      </a:lt2>
      <a:accent1>
        <a:srgbClr val="A3A342"/>
      </a:accent1>
      <a:accent2>
        <a:srgbClr val="5B4030"/>
      </a:accent2>
      <a:accent3>
        <a:srgbClr val="29404E"/>
      </a:accent3>
      <a:accent4>
        <a:srgbClr val="668896"/>
      </a:accent4>
      <a:accent5>
        <a:srgbClr val="687959"/>
      </a:accent5>
      <a:accent6>
        <a:srgbClr val="3B1D00"/>
      </a:accent6>
      <a:hlink>
        <a:srgbClr val="375453"/>
      </a:hlink>
      <a:folHlink>
        <a:srgbClr val="626F7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usrds slide template 13</Template>
  <TotalTime>320</TotalTime>
  <Words>473</Words>
  <Application>Microsoft Office PowerPoint</Application>
  <PresentationFormat>On-screen Show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usrds slide template 13</vt:lpstr>
      <vt:lpstr>PowerPoint Presentation</vt:lpstr>
      <vt:lpstr>Cardiovascular disease in  patients with or without CKD, 2011 Figure 4.1 (Volume 1)</vt:lpstr>
      <vt:lpstr>Cardiovascular disease &amp; intervention  (cell percent), by CKD status, age, &amp; race, 2011 Table 4.a (Volume 1)</vt:lpstr>
      <vt:lpstr>Cardiovascular disease &amp; intervention  (cell percent), by CKD status, age, &amp; race, 2011 Table 4.a (continued; Volume 1)</vt:lpstr>
      <vt:lpstr>Survival of patients with a cardiovascular diagnosis  or procedure, by CKD status, 2009-2011 Figure 4.2 (Volume 1)</vt:lpstr>
      <vt:lpstr>Cardiovascular disease &amp; pharmacological interventions (row percent), by CKD status, 2011 Table 4.b (Volume 1)</vt:lpstr>
      <vt:lpstr>Cardiovascular disease &amp; pharmacological interventions (row percent), by CKD status, 2011 Table 4.b (continued; Volume 1)</vt:lpstr>
      <vt:lpstr>Prescription drug therapy in patients  with CHF, by CKD status, 2011 Figure 4.3 (Volume 1)</vt:lpstr>
      <vt:lpstr>Prescription drug therapy in patients  with an AMI, by CKD status, 2011 Figure 4.4 (Volume 1)</vt:lpstr>
      <vt:lpstr>Prescription drug therapy in patients with  atrial fibrillation, by CKD status, 2011 Figure 4.5 (Volume 1)</vt:lpstr>
      <vt:lpstr>Characteristics of patients with  heart failure, by CKD status, 2011 Table 4.c (Volume 1)</vt:lpstr>
      <vt:lpstr>Heart failure in patients  with or without CKD, 2011 Figure 4.6 (Volume 1)</vt:lpstr>
      <vt:lpstr>Adjusted hazard ratios of all-cause death in patients with heart failure, by CKD status, 2010–2011 Table 4.d (Volume 1)</vt:lpstr>
      <vt:lpstr>Unadjusted survival in patients with systolic heart failure, by CKD status, 2010–2011 Figure 4.7 (Volume 1)</vt:lpstr>
      <vt:lpstr>Unadjusted survival in patients with diastolic heart failure, by CKD status, 2010–2011 Figure 4.8 (Volume 1)</vt:lpstr>
      <vt:lpstr>Unadjusted survival in patients with systolic &amp;  diastolic heart failure, by CKD status, 2010–2011 Figure 4.9 (Volume 1)</vt:lpstr>
      <vt:lpstr>Unadjusted survival in patients with unspecified  heart failure, by CKD status, 2010–2011 Figure 4.10 (Volume 1)</vt:lpstr>
    </vt:vector>
  </TitlesOfParts>
  <Company>Chronic Disease Research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severson</dc:creator>
  <cp:lastModifiedBy>severson</cp:lastModifiedBy>
  <cp:revision>30</cp:revision>
  <dcterms:created xsi:type="dcterms:W3CDTF">2013-01-31T15:57:14Z</dcterms:created>
  <dcterms:modified xsi:type="dcterms:W3CDTF">2013-09-27T01:05:28Z</dcterms:modified>
</cp:coreProperties>
</file>