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9"/>
  </p:handoutMasterIdLst>
  <p:sldIdLst>
    <p:sldId id="272"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4" r:id="rId19"/>
    <p:sldId id="303" r:id="rId20"/>
    <p:sldId id="304" r:id="rId21"/>
    <p:sldId id="305" r:id="rId22"/>
    <p:sldId id="306" r:id="rId23"/>
    <p:sldId id="307" r:id="rId24"/>
    <p:sldId id="308" r:id="rId25"/>
    <p:sldId id="309" r:id="rId26"/>
    <p:sldId id="310" r:id="rId27"/>
    <p:sldId id="311" r:id="rId28"/>
  </p:sldIdLst>
  <p:sldSz cx="9144000" cy="6858000" type="screen4x3"/>
  <p:notesSz cx="6997700" cy="9283700"/>
  <p:defaultTextStyle>
    <a:defPPr>
      <a:defRPr lang="en-US"/>
    </a:defPPr>
    <a:lvl1pPr algn="l" rtl="0" fontAlgn="base">
      <a:spcBef>
        <a:spcPct val="0"/>
      </a:spcBef>
      <a:spcAft>
        <a:spcPct val="0"/>
      </a:spcAft>
      <a:defRPr sz="600" kern="1200">
        <a:solidFill>
          <a:schemeClr val="tx1"/>
        </a:solidFill>
        <a:latin typeface="Times New Roman" pitchFamily="18" charset="0"/>
        <a:ea typeface="+mn-ea"/>
        <a:cs typeface="+mn-cs"/>
      </a:defRPr>
    </a:lvl1pPr>
    <a:lvl2pPr marL="457200" algn="l" rtl="0" fontAlgn="base">
      <a:spcBef>
        <a:spcPct val="0"/>
      </a:spcBef>
      <a:spcAft>
        <a:spcPct val="0"/>
      </a:spcAft>
      <a:defRPr sz="600" kern="1200">
        <a:solidFill>
          <a:schemeClr val="tx1"/>
        </a:solidFill>
        <a:latin typeface="Times New Roman" pitchFamily="18" charset="0"/>
        <a:ea typeface="+mn-ea"/>
        <a:cs typeface="+mn-cs"/>
      </a:defRPr>
    </a:lvl2pPr>
    <a:lvl3pPr marL="914400" algn="l" rtl="0" fontAlgn="base">
      <a:spcBef>
        <a:spcPct val="0"/>
      </a:spcBef>
      <a:spcAft>
        <a:spcPct val="0"/>
      </a:spcAft>
      <a:defRPr sz="600" kern="1200">
        <a:solidFill>
          <a:schemeClr val="tx1"/>
        </a:solidFill>
        <a:latin typeface="Times New Roman" pitchFamily="18" charset="0"/>
        <a:ea typeface="+mn-ea"/>
        <a:cs typeface="+mn-cs"/>
      </a:defRPr>
    </a:lvl3pPr>
    <a:lvl4pPr marL="1371600" algn="l" rtl="0" fontAlgn="base">
      <a:spcBef>
        <a:spcPct val="0"/>
      </a:spcBef>
      <a:spcAft>
        <a:spcPct val="0"/>
      </a:spcAft>
      <a:defRPr sz="600" kern="1200">
        <a:solidFill>
          <a:schemeClr val="tx1"/>
        </a:solidFill>
        <a:latin typeface="Times New Roman" pitchFamily="18" charset="0"/>
        <a:ea typeface="+mn-ea"/>
        <a:cs typeface="+mn-cs"/>
      </a:defRPr>
    </a:lvl4pPr>
    <a:lvl5pPr marL="1828800" algn="l" rtl="0" fontAlgn="base">
      <a:spcBef>
        <a:spcPct val="0"/>
      </a:spcBef>
      <a:spcAft>
        <a:spcPct val="0"/>
      </a:spcAft>
      <a:defRPr sz="600" kern="1200">
        <a:solidFill>
          <a:schemeClr val="tx1"/>
        </a:solidFill>
        <a:latin typeface="Times New Roman" pitchFamily="18" charset="0"/>
        <a:ea typeface="+mn-ea"/>
        <a:cs typeface="+mn-cs"/>
      </a:defRPr>
    </a:lvl5pPr>
    <a:lvl6pPr marL="2286000" algn="l" defTabSz="914400" rtl="0" eaLnBrk="1" latinLnBrk="0" hangingPunct="1">
      <a:defRPr sz="600" kern="1200">
        <a:solidFill>
          <a:schemeClr val="tx1"/>
        </a:solidFill>
        <a:latin typeface="Times New Roman" pitchFamily="18" charset="0"/>
        <a:ea typeface="+mn-ea"/>
        <a:cs typeface="+mn-cs"/>
      </a:defRPr>
    </a:lvl6pPr>
    <a:lvl7pPr marL="2743200" algn="l" defTabSz="914400" rtl="0" eaLnBrk="1" latinLnBrk="0" hangingPunct="1">
      <a:defRPr sz="600" kern="1200">
        <a:solidFill>
          <a:schemeClr val="tx1"/>
        </a:solidFill>
        <a:latin typeface="Times New Roman" pitchFamily="18" charset="0"/>
        <a:ea typeface="+mn-ea"/>
        <a:cs typeface="+mn-cs"/>
      </a:defRPr>
    </a:lvl7pPr>
    <a:lvl8pPr marL="3200400" algn="l" defTabSz="914400" rtl="0" eaLnBrk="1" latinLnBrk="0" hangingPunct="1">
      <a:defRPr sz="600" kern="1200">
        <a:solidFill>
          <a:schemeClr val="tx1"/>
        </a:solidFill>
        <a:latin typeface="Times New Roman" pitchFamily="18" charset="0"/>
        <a:ea typeface="+mn-ea"/>
        <a:cs typeface="+mn-cs"/>
      </a:defRPr>
    </a:lvl8pPr>
    <a:lvl9pPr marL="3657600" algn="l" defTabSz="914400" rtl="0" eaLnBrk="1" latinLnBrk="0" hangingPunct="1">
      <a:defRPr sz="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D7A"/>
    <a:srgbClr val="7D9CFF"/>
    <a:srgbClr val="6B8EFF"/>
    <a:srgbClr val="2929FF"/>
    <a:srgbClr val="FFFFE1"/>
    <a:srgbClr val="FFEAD5"/>
    <a:srgbClr val="96969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p:normalViewPr>
  <p:slideViewPr>
    <p:cSldViewPr snapToGrid="0">
      <p:cViewPr varScale="1">
        <p:scale>
          <a:sx n="111" d="100"/>
          <a:sy n="111" d="100"/>
        </p:scale>
        <p:origin x="-1530" y="-84"/>
      </p:cViewPr>
      <p:guideLst>
        <p:guide orient="horz" pos="1296"/>
        <p:guide orient="horz" pos="3746"/>
        <p:guide orient="horz" pos="2162"/>
        <p:guide orient="horz" pos="1019"/>
        <p:guide orient="horz" pos="1150"/>
        <p:guide orient="horz" pos="3358"/>
        <p:guide pos="2880"/>
        <p:guide pos="510"/>
        <p:guide pos="5245"/>
        <p:guide pos="290"/>
        <p:guide pos="4307"/>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3713" cy="465138"/>
          </a:xfrm>
          <a:prstGeom prst="rect">
            <a:avLst/>
          </a:prstGeom>
          <a:noFill/>
          <a:ln w="9525">
            <a:noFill/>
            <a:miter lim="800000"/>
            <a:headEnd/>
            <a:tailEnd/>
          </a:ln>
          <a:effectLst/>
        </p:spPr>
        <p:txBody>
          <a:bodyPr vert="horz" wrap="square" lIns="93056" tIns="46529" rIns="93056" bIns="46529" numCol="1" anchor="t" anchorCtr="0" compatLnSpc="1">
            <a:prstTxWarp prst="textNoShape">
              <a:avLst/>
            </a:prstTxWarp>
          </a:bodyPr>
          <a:lstStyle>
            <a:lvl1pPr defTabSz="928688">
              <a:defRPr sz="1200"/>
            </a:lvl1pPr>
          </a:lstStyle>
          <a:p>
            <a:pPr>
              <a:defRPr/>
            </a:pPr>
            <a:endParaRPr lang="en-US"/>
          </a:p>
        </p:txBody>
      </p:sp>
      <p:sp>
        <p:nvSpPr>
          <p:cNvPr id="7171" name="Rectangle 3"/>
          <p:cNvSpPr>
            <a:spLocks noGrp="1" noChangeArrowheads="1"/>
          </p:cNvSpPr>
          <p:nvPr>
            <p:ph type="dt" sz="quarter" idx="1"/>
          </p:nvPr>
        </p:nvSpPr>
        <p:spPr bwMode="auto">
          <a:xfrm>
            <a:off x="3963988" y="0"/>
            <a:ext cx="3033712" cy="465138"/>
          </a:xfrm>
          <a:prstGeom prst="rect">
            <a:avLst/>
          </a:prstGeom>
          <a:noFill/>
          <a:ln w="9525">
            <a:noFill/>
            <a:miter lim="800000"/>
            <a:headEnd/>
            <a:tailEnd/>
          </a:ln>
          <a:effectLst/>
        </p:spPr>
        <p:txBody>
          <a:bodyPr vert="horz" wrap="square" lIns="93056" tIns="46529" rIns="93056" bIns="46529" numCol="1" anchor="t" anchorCtr="0" compatLnSpc="1">
            <a:prstTxWarp prst="textNoShape">
              <a:avLst/>
            </a:prstTxWarp>
          </a:bodyPr>
          <a:lstStyle>
            <a:lvl1pPr algn="r" defTabSz="928688">
              <a:defRPr sz="1200"/>
            </a:lvl1pPr>
          </a:lstStyle>
          <a:p>
            <a:pPr>
              <a:defRPr/>
            </a:pPr>
            <a:endParaRPr lang="en-US"/>
          </a:p>
        </p:txBody>
      </p:sp>
      <p:sp>
        <p:nvSpPr>
          <p:cNvPr id="7172" name="Rectangle 4"/>
          <p:cNvSpPr>
            <a:spLocks noGrp="1" noChangeArrowheads="1"/>
          </p:cNvSpPr>
          <p:nvPr>
            <p:ph type="ftr" sz="quarter" idx="2"/>
          </p:nvPr>
        </p:nvSpPr>
        <p:spPr bwMode="auto">
          <a:xfrm>
            <a:off x="0" y="8818563"/>
            <a:ext cx="3033713" cy="465137"/>
          </a:xfrm>
          <a:prstGeom prst="rect">
            <a:avLst/>
          </a:prstGeom>
          <a:noFill/>
          <a:ln w="9525">
            <a:noFill/>
            <a:miter lim="800000"/>
            <a:headEnd/>
            <a:tailEnd/>
          </a:ln>
          <a:effectLst/>
        </p:spPr>
        <p:txBody>
          <a:bodyPr vert="horz" wrap="square" lIns="93056" tIns="46529" rIns="93056" bIns="46529" numCol="1" anchor="b" anchorCtr="0" compatLnSpc="1">
            <a:prstTxWarp prst="textNoShape">
              <a:avLst/>
            </a:prstTxWarp>
          </a:bodyPr>
          <a:lstStyle>
            <a:lvl1pPr defTabSz="928688">
              <a:defRPr sz="1200"/>
            </a:lvl1pPr>
          </a:lstStyle>
          <a:p>
            <a:pPr>
              <a:defRPr/>
            </a:pPr>
            <a:endParaRPr lang="en-US"/>
          </a:p>
        </p:txBody>
      </p:sp>
      <p:sp>
        <p:nvSpPr>
          <p:cNvPr id="7173" name="Rectangle 5"/>
          <p:cNvSpPr>
            <a:spLocks noGrp="1" noChangeArrowheads="1"/>
          </p:cNvSpPr>
          <p:nvPr>
            <p:ph type="sldNum" sz="quarter" idx="3"/>
          </p:nvPr>
        </p:nvSpPr>
        <p:spPr bwMode="auto">
          <a:xfrm>
            <a:off x="3963988" y="8818563"/>
            <a:ext cx="3033712" cy="465137"/>
          </a:xfrm>
          <a:prstGeom prst="rect">
            <a:avLst/>
          </a:prstGeom>
          <a:noFill/>
          <a:ln w="9525">
            <a:noFill/>
            <a:miter lim="800000"/>
            <a:headEnd/>
            <a:tailEnd/>
          </a:ln>
          <a:effectLst/>
        </p:spPr>
        <p:txBody>
          <a:bodyPr vert="horz" wrap="square" lIns="93056" tIns="46529" rIns="93056" bIns="46529" numCol="1" anchor="b" anchorCtr="0" compatLnSpc="1">
            <a:prstTxWarp prst="textNoShape">
              <a:avLst/>
            </a:prstTxWarp>
          </a:bodyPr>
          <a:lstStyle>
            <a:lvl1pPr algn="r" defTabSz="928688">
              <a:defRPr sz="1200"/>
            </a:lvl1pPr>
          </a:lstStyle>
          <a:p>
            <a:pPr>
              <a:defRPr/>
            </a:pPr>
            <a:fld id="{543A418A-9854-4CE2-9DED-F009893356DC}" type="slidenum">
              <a:rPr lang="en-US"/>
              <a:pPr>
                <a:defRPr/>
              </a:pPr>
              <a:t>‹#›</a:t>
            </a:fld>
            <a:endParaRPr lang="en-US"/>
          </a:p>
        </p:txBody>
      </p:sp>
    </p:spTree>
    <p:extLst>
      <p:ext uri="{BB962C8B-B14F-4D97-AF65-F5344CB8AC3E}">
        <p14:creationId xmlns:p14="http://schemas.microsoft.com/office/powerpoint/2010/main" val="72286418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Z:\prepress redux\posters &amp; slides\13 usrds posters &amp; slides\usrds slides 13\usrds title slide bg 13.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8" name="Text Placeholder 7"/>
          <p:cNvSpPr>
            <a:spLocks noGrp="1"/>
          </p:cNvSpPr>
          <p:nvPr>
            <p:ph type="body" sz="quarter" idx="10"/>
          </p:nvPr>
        </p:nvSpPr>
        <p:spPr>
          <a:xfrm>
            <a:off x="3484563" y="658813"/>
            <a:ext cx="4841875" cy="1398587"/>
          </a:xfrm>
          <a:prstGeom prst="rect">
            <a:avLst/>
          </a:prstGeom>
        </p:spPr>
        <p:txBody>
          <a:bodyPr anchor="b" anchorCtr="0"/>
          <a:lstStyle>
            <a:lvl1pPr marL="0" indent="0">
              <a:buNone/>
              <a:defRPr kumimoji="0" lang="en-US" sz="3600" b="0" i="0" u="none" strike="noStrike" kern="1200" cap="none" spc="0" normalizeH="0" baseline="0" noProof="0" smtClean="0">
                <a:ln>
                  <a:noFill/>
                </a:ln>
                <a:solidFill>
                  <a:schemeClr val="accent6"/>
                </a:solidFill>
                <a:effectLst/>
                <a:uLnTx/>
                <a:uFillTx/>
                <a:latin typeface="Century Gothic" pitchFamily="34" charset="0"/>
                <a:ea typeface="+mj-ea"/>
                <a:cs typeface="+mj-cs"/>
              </a:defRPr>
            </a:lvl1pPr>
            <a:lvl2pPr>
              <a:defRPr kumimoji="0" lang="en-US" sz="3600" b="0" i="0" u="none" strike="noStrike" kern="1200" cap="none" spc="0" normalizeH="0" baseline="0" noProof="0" smtClean="0">
                <a:ln>
                  <a:noFill/>
                </a:ln>
                <a:solidFill>
                  <a:schemeClr val="tx1"/>
                </a:solidFill>
                <a:effectLst/>
                <a:uLnTx/>
                <a:uFillTx/>
                <a:latin typeface="Century Gothic" pitchFamily="34" charset="0"/>
                <a:ea typeface="+mj-ea"/>
                <a:cs typeface="+mj-cs"/>
              </a:defRPr>
            </a:lvl2pPr>
            <a:lvl3pPr>
              <a:defRPr kumimoji="0" lang="en-US" sz="3600" b="0" i="0" u="none" strike="noStrike" kern="1200" cap="none" spc="0" normalizeH="0" baseline="0" noProof="0" smtClean="0">
                <a:ln>
                  <a:noFill/>
                </a:ln>
                <a:solidFill>
                  <a:schemeClr val="tx1"/>
                </a:solidFill>
                <a:effectLst/>
                <a:uLnTx/>
                <a:uFillTx/>
                <a:latin typeface="Century Gothic" pitchFamily="34" charset="0"/>
                <a:ea typeface="+mj-ea"/>
                <a:cs typeface="+mj-cs"/>
              </a:defRPr>
            </a:lvl3pPr>
            <a:lvl4pPr>
              <a:defRPr kumimoji="0" lang="en-US" sz="3600" b="0" i="0" u="none" strike="noStrike" kern="1200" cap="none" spc="0" normalizeH="0" baseline="0" noProof="0" smtClean="0">
                <a:ln>
                  <a:noFill/>
                </a:ln>
                <a:solidFill>
                  <a:schemeClr val="tx1"/>
                </a:solidFill>
                <a:effectLst/>
                <a:uLnTx/>
                <a:uFillTx/>
                <a:latin typeface="Century Gothic" pitchFamily="34" charset="0"/>
                <a:ea typeface="+mj-ea"/>
                <a:cs typeface="+mj-cs"/>
              </a:defRPr>
            </a:lvl4pPr>
            <a:lvl5pPr>
              <a:defRPr kumimoji="0" lang="en-US" sz="3600" b="0" i="0" u="none" strike="noStrike" kern="1200" cap="none" spc="0" normalizeH="0" baseline="0" noProof="0" dirty="0" smtClean="0">
                <a:ln>
                  <a:noFill/>
                </a:ln>
                <a:solidFill>
                  <a:schemeClr val="tx1"/>
                </a:solidFill>
                <a:effectLst/>
                <a:uLnTx/>
                <a:uFillTx/>
                <a:latin typeface="Century Gothic" pitchFamily="34" charset="0"/>
                <a:ea typeface="+mj-ea"/>
                <a:cs typeface="+mj-cs"/>
              </a:defRPr>
            </a:lvl5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274638"/>
            <a:ext cx="8232775" cy="1332220"/>
          </a:xfrm>
          <a:prstGeom prst="rect">
            <a:avLst/>
          </a:prstGeom>
        </p:spPr>
        <p:txBody>
          <a:bodyPr anchor="b" anchorCtr="0">
            <a:normAutofit/>
          </a:bodyPr>
          <a:lstStyle>
            <a:lvl1pPr algn="l" rtl="0" eaLnBrk="1" fontAlgn="base" hangingPunct="1">
              <a:lnSpc>
                <a:spcPct val="85000"/>
              </a:lnSpc>
              <a:spcBef>
                <a:spcPct val="0"/>
              </a:spcBef>
              <a:spcAft>
                <a:spcPct val="0"/>
              </a:spcAft>
              <a:defRPr lang="en-US" sz="2800" b="1" kern="1200" dirty="0">
                <a:solidFill>
                  <a:schemeClr val="accent6"/>
                </a:solidFill>
                <a:latin typeface="Century Gothic" pitchFamily="34" charset="0"/>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54025" y="1784412"/>
            <a:ext cx="8232775" cy="4341751"/>
          </a:xfrm>
          <a:prstGeom prst="rect">
            <a:avLst/>
          </a:prstGeom>
        </p:spPr>
        <p:txBody>
          <a:bodyPr>
            <a:normAutofit/>
          </a:bodyPr>
          <a:lstStyle>
            <a:lvl1pPr>
              <a:spcBef>
                <a:spcPts val="0"/>
              </a:spcBef>
              <a:defRPr sz="2400" b="1">
                <a:solidFill>
                  <a:schemeClr val="accent2"/>
                </a:solidFill>
                <a:latin typeface="Century Gothic" pitchFamily="34" charset="0"/>
              </a:defRPr>
            </a:lvl1pPr>
            <a:lvl2pPr>
              <a:spcBef>
                <a:spcPts val="0"/>
              </a:spcBef>
              <a:buSzPct val="75000"/>
              <a:buFont typeface="Wingdings" pitchFamily="2" charset="2"/>
              <a:buChar char="§"/>
              <a:defRPr sz="2400" b="1">
                <a:solidFill>
                  <a:schemeClr val="accent2"/>
                </a:solidFill>
                <a:latin typeface="Century Gothic" pitchFamily="34" charset="0"/>
              </a:defRPr>
            </a:lvl2pPr>
            <a:lvl3pPr>
              <a:spcBef>
                <a:spcPts val="0"/>
              </a:spcBef>
              <a:defRPr sz="2000" b="1">
                <a:solidFill>
                  <a:schemeClr val="accent2"/>
                </a:solidFill>
                <a:latin typeface="Century Gothic" pitchFamily="34" charset="0"/>
              </a:defRPr>
            </a:lvl3pPr>
            <a:lvl4pPr>
              <a:spcBef>
                <a:spcPts val="0"/>
              </a:spcBef>
              <a:buSzPct val="75000"/>
              <a:buFont typeface="Wingdings" pitchFamily="2" charset="2"/>
              <a:buChar char="§"/>
              <a:defRPr sz="1600" b="1">
                <a:solidFill>
                  <a:schemeClr val="accent2"/>
                </a:solidFill>
                <a:latin typeface="Century Gothic" pitchFamily="34" charset="0"/>
              </a:defRPr>
            </a:lvl4pPr>
            <a:lvl5pPr>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454025" y="274638"/>
            <a:ext cx="8232775" cy="1332220"/>
          </a:xfrm>
          <a:prstGeom prst="rect">
            <a:avLst/>
          </a:prstGeom>
        </p:spPr>
        <p:txBody>
          <a:bodyPr anchor="b" anchorCtr="0">
            <a:normAutofit/>
          </a:bodyPr>
          <a:lstStyle>
            <a:lvl1pPr algn="l" rtl="0" eaLnBrk="1" fontAlgn="base" hangingPunct="1">
              <a:lnSpc>
                <a:spcPct val="85000"/>
              </a:lnSpc>
              <a:spcBef>
                <a:spcPct val="0"/>
              </a:spcBef>
              <a:spcAft>
                <a:spcPct val="0"/>
              </a:spcAft>
              <a:defRPr lang="en-US" sz="2800" b="1" kern="1200" dirty="0">
                <a:solidFill>
                  <a:schemeClr val="accent6"/>
                </a:solidFill>
                <a:latin typeface="Century Gothic" pitchFamily="34" charset="0"/>
                <a:ea typeface="+mj-ea"/>
                <a:cs typeface="+mj-cs"/>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9" descr="usrds logo white"/>
          <p:cNvPicPr>
            <a:picLocks noChangeAspect="1" noChangeArrowheads="1"/>
          </p:cNvPicPr>
          <p:nvPr/>
        </p:nvPicPr>
        <p:blipFill>
          <a:blip r:embed="rId5" cstate="print"/>
          <a:srcRect/>
          <a:stretch>
            <a:fillRect/>
          </a:stretch>
        </p:blipFill>
        <p:spPr bwMode="auto">
          <a:xfrm>
            <a:off x="7551208" y="6139393"/>
            <a:ext cx="1203325" cy="464344"/>
          </a:xfrm>
          <a:prstGeom prst="rect">
            <a:avLst/>
          </a:prstGeom>
          <a:noFill/>
          <a:ln w="9525">
            <a:noFill/>
            <a:miter lim="800000"/>
            <a:headEnd/>
            <a:tailEnd/>
          </a:ln>
        </p:spPr>
      </p:pic>
      <p:pic>
        <p:nvPicPr>
          <p:cNvPr id="2" name="Picture 2" descr="Z:\prepress redux\posters &amp; slides\13 usrds posters &amp; slides\usrds slides 13\usrds main slide bg 13.jpg"/>
          <p:cNvPicPr>
            <a:picLocks noChangeAspect="1" noChangeArrowheads="1"/>
          </p:cNvPicPr>
          <p:nvPr/>
        </p:nvPicPr>
        <p:blipFill>
          <a:blip r:embed="rId6" cstate="print"/>
          <a:srcRect/>
          <a:stretch>
            <a:fillRect/>
          </a:stretch>
        </p:blipFill>
        <p:spPr bwMode="auto">
          <a:xfrm>
            <a:off x="0" y="0"/>
            <a:ext cx="9144000" cy="6858000"/>
          </a:xfrm>
          <a:prstGeom prst="rect">
            <a:avLst/>
          </a:prstGeom>
          <a:noFill/>
        </p:spPr>
      </p:pic>
      <p:sp>
        <p:nvSpPr>
          <p:cNvPr id="5" name="TextBox 4"/>
          <p:cNvSpPr txBox="1"/>
          <p:nvPr/>
        </p:nvSpPr>
        <p:spPr>
          <a:xfrm>
            <a:off x="454025" y="6400800"/>
            <a:ext cx="2553730" cy="230832"/>
          </a:xfrm>
          <a:prstGeom prst="rect">
            <a:avLst/>
          </a:prstGeom>
          <a:noFill/>
        </p:spPr>
        <p:txBody>
          <a:bodyPr wrap="square" rtlCol="0">
            <a:spAutoFit/>
          </a:bodyPr>
          <a:lstStyle/>
          <a:p>
            <a:r>
              <a:rPr lang="en-US" sz="900" b="1" dirty="0" smtClean="0">
                <a:solidFill>
                  <a:schemeClr val="accent6"/>
                </a:solidFill>
                <a:latin typeface="Trebuchet MS" pitchFamily="34" charset="0"/>
              </a:rPr>
              <a:t>USRDS 2013 </a:t>
            </a:r>
            <a:r>
              <a:rPr lang="en-US" sz="900" b="1" baseline="0" dirty="0" smtClean="0">
                <a:solidFill>
                  <a:schemeClr val="accent6"/>
                </a:solidFill>
                <a:latin typeface="Trebuchet MS" pitchFamily="34" charset="0"/>
              </a:rPr>
              <a:t>ADR</a:t>
            </a:r>
            <a:endParaRPr lang="en-US" sz="900" b="1" dirty="0">
              <a:solidFill>
                <a:schemeClr val="accent6"/>
              </a:solidFill>
              <a:latin typeface="Trebuchet MS"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7"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4"/>
          <p:cNvSpPr txBox="1">
            <a:spLocks noChangeArrowheads="1"/>
          </p:cNvSpPr>
          <p:nvPr/>
        </p:nvSpPr>
        <p:spPr bwMode="auto">
          <a:xfrm>
            <a:off x="3484563" y="3429000"/>
            <a:ext cx="3684587" cy="25463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defRPr/>
            </a:pPr>
            <a:r>
              <a:rPr lang="en-US" sz="1600" kern="0" dirty="0" smtClean="0">
                <a:solidFill>
                  <a:schemeClr val="accent6"/>
                </a:solidFill>
                <a:latin typeface="Century Gothic" pitchFamily="34" charset="0"/>
              </a:rPr>
              <a:t>United States Renal Data System</a:t>
            </a:r>
          </a:p>
          <a:p>
            <a:pPr lvl="0">
              <a:defRPr/>
            </a:pPr>
            <a:r>
              <a:rPr lang="en-US" sz="1600" kern="0" dirty="0" smtClean="0">
                <a:solidFill>
                  <a:schemeClr val="accent6"/>
                </a:solidFill>
                <a:latin typeface="Century Gothic" pitchFamily="34" charset="0"/>
              </a:rPr>
              <a:t>2013 Annual Data Report</a:t>
            </a:r>
          </a:p>
        </p:txBody>
      </p:sp>
      <p:sp>
        <p:nvSpPr>
          <p:cNvPr id="6" name="Text Placeholder 5"/>
          <p:cNvSpPr>
            <a:spLocks noGrp="1"/>
          </p:cNvSpPr>
          <p:nvPr>
            <p:ph type="body" sz="quarter" idx="10"/>
          </p:nvPr>
        </p:nvSpPr>
        <p:spPr>
          <a:xfrm>
            <a:off x="3484563" y="658813"/>
            <a:ext cx="4841875" cy="1398587"/>
          </a:xfrm>
        </p:spPr>
        <p:txBody>
          <a:bodyPr/>
          <a:lstStyle/>
          <a:p>
            <a:r>
              <a:rPr lang="en-US" sz="1600" b="1" dirty="0" smtClean="0"/>
              <a:t>CKD: Chapter Five</a:t>
            </a:r>
            <a:r>
              <a:rPr lang="en-US" sz="2000" dirty="0"/>
              <a:t/>
            </a:r>
            <a:br>
              <a:rPr lang="en-US" sz="2000" dirty="0"/>
            </a:br>
            <a:r>
              <a:rPr lang="en-US" sz="2600" dirty="0" smtClean="0"/>
              <a:t>Part D </a:t>
            </a:r>
            <a:r>
              <a:rPr lang="en-US" sz="2600" smtClean="0"/>
              <a:t>prescription </a:t>
            </a:r>
            <a:br>
              <a:rPr lang="en-US" sz="2600" smtClean="0"/>
            </a:br>
            <a:r>
              <a:rPr lang="en-US" sz="2600" smtClean="0"/>
              <a:t>drug </a:t>
            </a:r>
            <a:r>
              <a:rPr lang="en-US" sz="2600" dirty="0" smtClean="0"/>
              <a:t>coverage </a:t>
            </a:r>
            <a:r>
              <a:rPr lang="en-US" sz="2600" smtClean="0"/>
              <a:t>in </a:t>
            </a:r>
            <a:br>
              <a:rPr lang="en-US" sz="2600" smtClean="0"/>
            </a:br>
            <a:r>
              <a:rPr lang="en-US" sz="2600" smtClean="0"/>
              <a:t>patients </a:t>
            </a:r>
            <a:r>
              <a:rPr lang="en-US" sz="2600" dirty="0" smtClean="0"/>
              <a:t>with CKD</a:t>
            </a:r>
            <a:endParaRPr lang="en-US" sz="2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D non-LIS enrollees with </a:t>
            </a:r>
            <a:br>
              <a:rPr lang="en-US" dirty="0" smtClean="0"/>
            </a:br>
            <a:r>
              <a:rPr lang="en-US" dirty="0" smtClean="0"/>
              <a:t>specified monthly premium, 2006 &amp; 2011</a:t>
            </a:r>
            <a:br>
              <a:rPr lang="en-US" dirty="0" smtClean="0"/>
            </a:br>
            <a:r>
              <a:rPr lang="en-US" sz="1600" dirty="0" smtClean="0"/>
              <a:t>Figure 5.6 (Volume 1)</a:t>
            </a:r>
            <a:endParaRPr lang="en-US" dirty="0"/>
          </a:p>
        </p:txBody>
      </p:sp>
      <p:sp>
        <p:nvSpPr>
          <p:cNvPr id="5" name="Text Box 20"/>
          <p:cNvSpPr txBox="1">
            <a:spLocks noChangeArrowheads="1"/>
          </p:cNvSpPr>
          <p:nvPr/>
        </p:nvSpPr>
        <p:spPr bwMode="auto">
          <a:xfrm>
            <a:off x="813593" y="5946775"/>
            <a:ext cx="7516814" cy="435437"/>
          </a:xfrm>
          <a:prstGeom prst="rect">
            <a:avLst/>
          </a:prstGeom>
          <a:noFill/>
          <a:ln w="28575">
            <a:noFill/>
            <a:miter lim="800000"/>
            <a:headEnd/>
            <a:tailEnd/>
          </a:ln>
        </p:spPr>
        <p:txBody>
          <a:bodyPr lIns="0" rIns="0" anchor="t"/>
          <a:lstStyle/>
          <a:p>
            <a:pPr>
              <a:spcBef>
                <a:spcPct val="20000"/>
              </a:spcBef>
            </a:pPr>
            <a:r>
              <a:rPr lang="en-US" sz="1200" b="1" dirty="0" smtClean="0">
                <a:solidFill>
                  <a:schemeClr val="tx2"/>
                </a:solidFill>
              </a:rPr>
              <a:t>Point prevalent Medicare enrollees alive on January 1, excluding those in Medicare Advantage Part D plans.</a:t>
            </a:r>
            <a:endParaRPr lang="en-US" sz="1200" b="1" dirty="0">
              <a:solidFill>
                <a:schemeClr val="tx2"/>
              </a:solidFill>
            </a:endParaRPr>
          </a:p>
        </p:txBody>
      </p:sp>
      <p:pic>
        <p:nvPicPr>
          <p:cNvPr id="3074" name="Picture 2" descr="\\LUKE\ADR Prepress\2013 atlas\13 figure PNGs\v1 figure pngs 13\v1 ch05 pngs 13\1 ch05 fig 6-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096" y="1825624"/>
            <a:ext cx="6861807" cy="3889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D non-LIS enrollees with no deductible </a:t>
            </a:r>
            <a:r>
              <a:rPr lang="en-US" smtClean="0"/>
              <a:t>or with gap </a:t>
            </a:r>
            <a:r>
              <a:rPr lang="en-US" dirty="0" smtClean="0"/>
              <a:t>coverage</a:t>
            </a:r>
            <a:r>
              <a:rPr lang="en-US" dirty="0"/>
              <a:t>, </a:t>
            </a:r>
            <a:r>
              <a:rPr lang="en-US" dirty="0" smtClean="0"/>
              <a:t>2006 &amp; 2011</a:t>
            </a:r>
            <a:br>
              <a:rPr lang="en-US" dirty="0" smtClean="0"/>
            </a:br>
            <a:r>
              <a:rPr lang="en-US" sz="1600" dirty="0" smtClean="0"/>
              <a:t>Figure 5.7 (Volume 1)</a:t>
            </a:r>
            <a:endParaRPr lang="en-US" dirty="0"/>
          </a:p>
        </p:txBody>
      </p:sp>
      <p:sp>
        <p:nvSpPr>
          <p:cNvPr id="4" name="Text Box 20"/>
          <p:cNvSpPr txBox="1">
            <a:spLocks noChangeArrowheads="1"/>
          </p:cNvSpPr>
          <p:nvPr/>
        </p:nvSpPr>
        <p:spPr bwMode="auto">
          <a:xfrm>
            <a:off x="6716994" y="4990744"/>
            <a:ext cx="1613412" cy="956032"/>
          </a:xfrm>
          <a:prstGeom prst="rect">
            <a:avLst/>
          </a:prstGeom>
          <a:noFill/>
          <a:ln w="28575">
            <a:noFill/>
            <a:miter lim="800000"/>
            <a:headEnd/>
            <a:tailEnd/>
          </a:ln>
        </p:spPr>
        <p:txBody>
          <a:bodyPr lIns="0" rIns="0" anchor="t"/>
          <a:lstStyle/>
          <a:p>
            <a:pPr>
              <a:spcBef>
                <a:spcPct val="20000"/>
              </a:spcBef>
            </a:pPr>
            <a:r>
              <a:rPr lang="en-US" sz="1200" b="1" dirty="0" smtClean="0">
                <a:solidFill>
                  <a:schemeClr val="tx2"/>
                </a:solidFill>
              </a:rPr>
              <a:t>Point prevalent Medicare enrollees alive on January 1, excluding those in Medicare Advantage Part D plans.</a:t>
            </a:r>
            <a:endParaRPr lang="en-US" sz="1200" b="1" dirty="0">
              <a:solidFill>
                <a:schemeClr val="tx2"/>
              </a:solidFill>
            </a:endParaRPr>
          </a:p>
        </p:txBody>
      </p:sp>
      <p:pic>
        <p:nvPicPr>
          <p:cNvPr id="10242" name="Picture 2" descr="Z:\2013 atlas\13 figure PNGs\v1 figure pngs 13\v1 ch05 pngs 13\1 ch05 fig 7-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3920" y="1825625"/>
            <a:ext cx="3932830" cy="4121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D LIS enrollees with specified </a:t>
            </a:r>
            <a:br>
              <a:rPr lang="en-US" dirty="0" smtClean="0"/>
            </a:br>
            <a:r>
              <a:rPr lang="en-US" dirty="0" smtClean="0"/>
              <a:t>co-insurance/copayment, 2006 &amp; 2011</a:t>
            </a:r>
            <a:br>
              <a:rPr lang="en-US" dirty="0" smtClean="0"/>
            </a:br>
            <a:r>
              <a:rPr lang="en-US" sz="1600" dirty="0" smtClean="0"/>
              <a:t>Figure 5.8 (Volume 1)</a:t>
            </a:r>
            <a:endParaRPr lang="en-US" dirty="0"/>
          </a:p>
        </p:txBody>
      </p:sp>
      <p:sp>
        <p:nvSpPr>
          <p:cNvPr id="4" name="Text Box 20"/>
          <p:cNvSpPr txBox="1">
            <a:spLocks noChangeArrowheads="1"/>
          </p:cNvSpPr>
          <p:nvPr/>
        </p:nvSpPr>
        <p:spPr bwMode="auto">
          <a:xfrm>
            <a:off x="813593" y="5946775"/>
            <a:ext cx="7516814" cy="435437"/>
          </a:xfrm>
          <a:prstGeom prst="rect">
            <a:avLst/>
          </a:prstGeom>
          <a:noFill/>
          <a:ln w="28575">
            <a:noFill/>
            <a:miter lim="800000"/>
            <a:headEnd/>
            <a:tailEnd/>
          </a:ln>
        </p:spPr>
        <p:txBody>
          <a:bodyPr lIns="0" rIns="0" anchor="t"/>
          <a:lstStyle/>
          <a:p>
            <a:pPr>
              <a:spcBef>
                <a:spcPct val="20000"/>
              </a:spcBef>
            </a:pPr>
            <a:r>
              <a:rPr lang="en-US" sz="1200" b="1" dirty="0" smtClean="0">
                <a:solidFill>
                  <a:schemeClr val="tx2"/>
                </a:solidFill>
              </a:rPr>
              <a:t>Point prevalent Medicare enrollees alive on January 1, excluding those in Medicare Advantage Part D plans.</a:t>
            </a:r>
            <a:endParaRPr lang="en-US" sz="1200" b="1" dirty="0">
              <a:solidFill>
                <a:schemeClr val="tx2"/>
              </a:solidFill>
            </a:endParaRPr>
          </a:p>
        </p:txBody>
      </p:sp>
      <p:pic>
        <p:nvPicPr>
          <p:cNvPr id="1026" name="Picture 2" descr="\\LUKE\ADR Prepress\2013 atlas\13 figure PNGs\v1 figure pngs 13\v1 ch05 pngs 13\1 ch05 fig 8-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096" y="1825625"/>
            <a:ext cx="6861807" cy="3889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estimated net Part D costs for enrollees</a:t>
            </a:r>
            <a:br>
              <a:rPr lang="en-US" dirty="0" smtClean="0"/>
            </a:br>
            <a:r>
              <a:rPr lang="en-US" sz="1600" dirty="0" smtClean="0"/>
              <a:t>Figure 5.9 (Volume 1)</a:t>
            </a:r>
            <a:endParaRPr lang="en-US" dirty="0"/>
          </a:p>
        </p:txBody>
      </p:sp>
      <p:sp>
        <p:nvSpPr>
          <p:cNvPr id="5" name="Text Box 20"/>
          <p:cNvSpPr txBox="1">
            <a:spLocks noChangeArrowheads="1"/>
          </p:cNvSpPr>
          <p:nvPr/>
        </p:nvSpPr>
        <p:spPr bwMode="auto">
          <a:xfrm>
            <a:off x="813593" y="5946775"/>
            <a:ext cx="7516813" cy="435437"/>
          </a:xfrm>
          <a:prstGeom prst="rect">
            <a:avLst/>
          </a:prstGeom>
          <a:noFill/>
          <a:ln w="28575">
            <a:noFill/>
            <a:miter lim="800000"/>
            <a:headEnd/>
            <a:tailEnd/>
          </a:ln>
        </p:spPr>
        <p:txBody>
          <a:bodyPr lIns="0" rIns="0" anchor="b"/>
          <a:lstStyle/>
          <a:p>
            <a:pPr>
              <a:spcBef>
                <a:spcPct val="20000"/>
              </a:spcBef>
            </a:pPr>
            <a:r>
              <a:rPr lang="en-US" sz="1200" b="1" dirty="0" smtClean="0">
                <a:solidFill>
                  <a:schemeClr val="tx2"/>
                </a:solidFill>
              </a:rPr>
              <a:t>General Medicare totals include Part D claims for all patients in the Medicare 5 percent sample enrolled in Part D. CKD total includes Medicare CKD patients, as determined from claims. ESRD totals include all Part D claims for Medicare ESRD patients enrolled in Part D.</a:t>
            </a:r>
            <a:endParaRPr lang="en-US" sz="1200" b="1" dirty="0">
              <a:solidFill>
                <a:schemeClr val="tx2"/>
              </a:solidFill>
            </a:endParaRPr>
          </a:p>
        </p:txBody>
      </p:sp>
      <p:pic>
        <p:nvPicPr>
          <p:cNvPr id="5122" name="Picture 2" descr="\\LUKE\ADR Prepress\2013 atlas\13 figure PNGs\v1 figure pngs 13\v1 ch05 pngs 13\1 ch05 fig 9-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788" y="1825625"/>
            <a:ext cx="6798423"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 person per year Medicare &amp; </a:t>
            </a:r>
            <a:br>
              <a:rPr lang="en-US" dirty="0" smtClean="0"/>
            </a:br>
            <a:r>
              <a:rPr lang="en-US" dirty="0" smtClean="0"/>
              <a:t>out-of-pocket Part D costs for enrollees, 2011</a:t>
            </a:r>
            <a:br>
              <a:rPr lang="en-US" dirty="0" smtClean="0"/>
            </a:br>
            <a:r>
              <a:rPr lang="en-US" sz="1600" dirty="0" smtClean="0"/>
              <a:t>Figure 5.10 (Volume 1)</a:t>
            </a:r>
            <a:endParaRPr lang="en-US" dirty="0"/>
          </a:p>
        </p:txBody>
      </p:sp>
      <p:sp>
        <p:nvSpPr>
          <p:cNvPr id="5" name="Text Box 20"/>
          <p:cNvSpPr txBox="1">
            <a:spLocks noChangeArrowheads="1"/>
          </p:cNvSpPr>
          <p:nvPr/>
        </p:nvSpPr>
        <p:spPr bwMode="auto">
          <a:xfrm>
            <a:off x="813593" y="5946775"/>
            <a:ext cx="7516814" cy="435437"/>
          </a:xfrm>
          <a:prstGeom prst="rect">
            <a:avLst/>
          </a:prstGeom>
          <a:noFill/>
          <a:ln w="28575">
            <a:noFill/>
            <a:miter lim="800000"/>
            <a:headEnd/>
            <a:tailEnd/>
          </a:ln>
        </p:spPr>
        <p:txBody>
          <a:bodyPr lIns="0" rIns="0" anchor="b"/>
          <a:lstStyle/>
          <a:p>
            <a:pPr>
              <a:spcBef>
                <a:spcPct val="20000"/>
              </a:spcBef>
            </a:pPr>
            <a:r>
              <a:rPr lang="en-US" sz="1100" b="1" dirty="0">
                <a:solidFill>
                  <a:schemeClr val="tx2"/>
                </a:solidFill>
              </a:rPr>
              <a:t>General Medicare totals include Part D claims for all patients in the Medicare 5 percent sample enrolled in Part D. CKD totals includes Medicare CKD patients, as determined from claims. ESRD totals include all Part D claims for Medicare ESRD patients enrolled in Part D. Costs are per person per year for calendar year 2011. Medicare total is the sum of Medicare net payment plus LIS amount.</a:t>
            </a:r>
          </a:p>
        </p:txBody>
      </p:sp>
      <p:pic>
        <p:nvPicPr>
          <p:cNvPr id="6146" name="Picture 2" descr="\\LUKE\ADR Prepress\2013 atlas\13 figure PNGs\v1 figure pngs 13\v1 ch05 pngs 13\1 ch05 fig 1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788" y="1825625"/>
            <a:ext cx="6798423"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 person per year Part D costs for enrollees, by low income subsidy (LIS) status, 2011</a:t>
            </a:r>
            <a:br>
              <a:rPr lang="en-US" dirty="0" smtClean="0"/>
            </a:br>
            <a:r>
              <a:rPr lang="en-US" sz="1600" dirty="0" smtClean="0"/>
              <a:t>Figure 5.11 (Volume 1)</a:t>
            </a:r>
            <a:endParaRPr lang="en-US" dirty="0"/>
          </a:p>
        </p:txBody>
      </p:sp>
      <p:sp>
        <p:nvSpPr>
          <p:cNvPr id="5" name="Text Box 20"/>
          <p:cNvSpPr txBox="1">
            <a:spLocks noChangeArrowheads="1"/>
          </p:cNvSpPr>
          <p:nvPr/>
        </p:nvSpPr>
        <p:spPr bwMode="auto">
          <a:xfrm>
            <a:off x="809624" y="5946775"/>
            <a:ext cx="7516814" cy="435437"/>
          </a:xfrm>
          <a:prstGeom prst="rect">
            <a:avLst/>
          </a:prstGeom>
          <a:noFill/>
          <a:ln w="28575">
            <a:noFill/>
            <a:miter lim="800000"/>
            <a:headEnd/>
            <a:tailEnd/>
          </a:ln>
        </p:spPr>
        <p:txBody>
          <a:bodyPr lIns="0" rIns="0" anchor="b"/>
          <a:lstStyle/>
          <a:p>
            <a:pPr>
              <a:spcBef>
                <a:spcPct val="20000"/>
              </a:spcBef>
            </a:pPr>
            <a:r>
              <a:rPr lang="en-US" sz="1100" b="1" dirty="0">
                <a:solidFill>
                  <a:schemeClr val="tx2"/>
                </a:solidFill>
              </a:rPr>
              <a:t>General Medicare totals include Part D claims for all patients in the Medicare 5 percent sample enrolled in Part D. CKD totals includes Medicare CKD patients, as determined from claims. ESRD totals include all Part D claims for Medicare ESRD patients enrolled in Part D. Costs are PPPY for calendar year 2011. Low income subsidy (LIS) status is determined from the Part D enrollment. </a:t>
            </a:r>
            <a:r>
              <a:rPr lang="en-US" sz="1100" b="1" dirty="0" smtClean="0">
                <a:solidFill>
                  <a:schemeClr val="tx2"/>
                </a:solidFill>
              </a:rPr>
              <a:t>A </a:t>
            </a:r>
            <a:r>
              <a:rPr lang="en-US" sz="1100" b="1" dirty="0">
                <a:solidFill>
                  <a:schemeClr val="tx2"/>
                </a:solidFill>
              </a:rPr>
              <a:t>person is classified as LIS if they are eligible for the LIS for at least one month during 2011.</a:t>
            </a:r>
          </a:p>
        </p:txBody>
      </p:sp>
      <p:pic>
        <p:nvPicPr>
          <p:cNvPr id="7170" name="Picture 2" descr="\\LUKE\ADR Prepress\2013 atlas\13 figure PNGs\v1 figure pngs 13\v1 ch05 pngs 13\1 ch05 fig 1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788" y="1825625"/>
            <a:ext cx="6798423"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Total per person per year Part D costs ($) </a:t>
            </a:r>
            <a:br>
              <a:rPr lang="en-US" dirty="0" smtClean="0"/>
            </a:br>
            <a:r>
              <a:rPr lang="en-US" dirty="0" smtClean="0"/>
              <a:t>for enrollees, by LIS status, 2011</a:t>
            </a:r>
            <a:br>
              <a:rPr lang="en-US" dirty="0" smtClean="0"/>
            </a:br>
            <a:r>
              <a:rPr lang="en-US" sz="1600" dirty="0" smtClean="0"/>
              <a:t>Table 5.d (Volume 1)</a:t>
            </a:r>
            <a:endParaRPr lang="en-US" dirty="0"/>
          </a:p>
        </p:txBody>
      </p:sp>
      <p:sp>
        <p:nvSpPr>
          <p:cNvPr id="4" name="Text Box 20"/>
          <p:cNvSpPr txBox="1">
            <a:spLocks noChangeArrowheads="1"/>
          </p:cNvSpPr>
          <p:nvPr/>
        </p:nvSpPr>
        <p:spPr bwMode="auto">
          <a:xfrm>
            <a:off x="809624" y="5946775"/>
            <a:ext cx="7516814" cy="435437"/>
          </a:xfrm>
          <a:prstGeom prst="rect">
            <a:avLst/>
          </a:prstGeom>
          <a:noFill/>
          <a:ln w="28575">
            <a:noFill/>
            <a:miter lim="800000"/>
            <a:headEnd/>
            <a:tailEnd/>
          </a:ln>
        </p:spPr>
        <p:txBody>
          <a:bodyPr lIns="0" rIns="0" anchor="b"/>
          <a:lstStyle/>
          <a:p>
            <a:pPr>
              <a:spcBef>
                <a:spcPct val="20000"/>
              </a:spcBef>
            </a:pPr>
            <a:r>
              <a:rPr lang="en-US" sz="1100" b="1" dirty="0">
                <a:solidFill>
                  <a:schemeClr val="tx2"/>
                </a:solidFill>
              </a:rPr>
              <a:t>All Medicare patients enrolled in Part D, 2011. CKD determined from claims. ESRD: period prevalent ESRD patients, 2011. Costs are per person per year for calendar year 2011. Medicare PPPY is the sum of Medicare payment amount &amp; low income subsidy amount. Low income subsidy (LIS) status is determined from the Part D enrollment. A person is classified as LIS if they are eligible for the low income subsidy for at least one month during 2011.</a:t>
            </a:r>
          </a:p>
        </p:txBody>
      </p:sp>
      <p:pic>
        <p:nvPicPr>
          <p:cNvPr id="15362" name="Picture 2" descr="Z:\2013 atlas\13 figure PNGs\v1 figure pngs 13\v1 ch05 pngs 13\1 ch05 table 5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7719" y="1825625"/>
            <a:ext cx="6200623" cy="3273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Part D </a:t>
            </a:r>
            <a:r>
              <a:rPr lang="en-US" sz="2400" dirty="0" smtClean="0"/>
              <a:t>enrollees </a:t>
            </a:r>
            <a:r>
              <a:rPr lang="en-US" sz="2400" dirty="0"/>
              <a:t>not receiving the low income subsidy (LIS) who reach each coverage phase, 2011</a:t>
            </a:r>
            <a:r>
              <a:rPr lang="en-US" dirty="0" smtClean="0"/>
              <a:t/>
            </a:r>
            <a:br>
              <a:rPr lang="en-US" dirty="0" smtClean="0"/>
            </a:br>
            <a:r>
              <a:rPr lang="en-US" sz="1600" dirty="0" smtClean="0"/>
              <a:t>Figure 5.12 (Volume 1)</a:t>
            </a:r>
            <a:endParaRPr lang="en-US" dirty="0"/>
          </a:p>
        </p:txBody>
      </p:sp>
      <p:sp>
        <p:nvSpPr>
          <p:cNvPr id="5" name="Text Box 20"/>
          <p:cNvSpPr txBox="1">
            <a:spLocks noChangeArrowheads="1"/>
          </p:cNvSpPr>
          <p:nvPr/>
        </p:nvSpPr>
        <p:spPr bwMode="auto">
          <a:xfrm>
            <a:off x="809625" y="5946775"/>
            <a:ext cx="4231103" cy="435437"/>
          </a:xfrm>
          <a:prstGeom prst="rect">
            <a:avLst/>
          </a:prstGeom>
          <a:noFill/>
          <a:ln w="28575">
            <a:noFill/>
            <a:miter lim="800000"/>
            <a:headEnd/>
            <a:tailEnd/>
          </a:ln>
        </p:spPr>
        <p:txBody>
          <a:bodyPr lIns="0" rIns="0" anchor="t"/>
          <a:lstStyle/>
          <a:p>
            <a:pPr>
              <a:spcBef>
                <a:spcPct val="20000"/>
              </a:spcBef>
            </a:pPr>
            <a:r>
              <a:rPr lang="en-US" sz="1200" b="1" dirty="0">
                <a:solidFill>
                  <a:schemeClr val="tx2"/>
                </a:solidFill>
              </a:rPr>
              <a:t>Point-prevalent Medicare enrollees alive on January 1, excluding those in employer-sponsored &amp; national PACE Part D plans.</a:t>
            </a:r>
          </a:p>
        </p:txBody>
      </p:sp>
      <p:pic>
        <p:nvPicPr>
          <p:cNvPr id="8194" name="Picture 2" descr="\\LUKE\ADR Prepress\2013 atlas\13 figure PNGs\v1 figure pngs 13\v1 ch05 pngs 13\1 ch05 fig 1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62" y="1825625"/>
            <a:ext cx="6798423"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Twelve-month probability (%) of reaching the coverage gap in Part D enrollees not receiving </a:t>
            </a:r>
            <a:r>
              <a:rPr lang="en-US" sz="2400" dirty="0" smtClean="0"/>
              <a:t/>
            </a:r>
            <a:br>
              <a:rPr lang="en-US" sz="2400" dirty="0" smtClean="0"/>
            </a:br>
            <a:r>
              <a:rPr lang="en-US" sz="2400" dirty="0" smtClean="0"/>
              <a:t>the </a:t>
            </a:r>
            <a:r>
              <a:rPr lang="en-US" sz="2400" dirty="0"/>
              <a:t>low income subsidy  (LIS</a:t>
            </a:r>
            <a:r>
              <a:rPr lang="en-US" sz="2400" dirty="0" smtClean="0"/>
              <a:t>), </a:t>
            </a:r>
            <a:r>
              <a:rPr lang="en-US" sz="2400" dirty="0"/>
              <a:t>2011</a:t>
            </a:r>
            <a:r>
              <a:rPr lang="en-US" dirty="0" smtClean="0"/>
              <a:t/>
            </a:r>
            <a:br>
              <a:rPr lang="en-US" dirty="0" smtClean="0"/>
            </a:br>
            <a:r>
              <a:rPr lang="en-US" sz="1600" dirty="0" smtClean="0"/>
              <a:t>Table 5.e (Volume 1)</a:t>
            </a:r>
            <a:endParaRPr lang="en-US" dirty="0"/>
          </a:p>
        </p:txBody>
      </p:sp>
      <p:sp>
        <p:nvSpPr>
          <p:cNvPr id="5" name="Text Box 20"/>
          <p:cNvSpPr txBox="1">
            <a:spLocks noChangeArrowheads="1"/>
          </p:cNvSpPr>
          <p:nvPr/>
        </p:nvSpPr>
        <p:spPr bwMode="auto">
          <a:xfrm>
            <a:off x="809624" y="5946076"/>
            <a:ext cx="7516813" cy="435437"/>
          </a:xfrm>
          <a:prstGeom prst="rect">
            <a:avLst/>
          </a:prstGeom>
          <a:noFill/>
          <a:ln w="28575">
            <a:noFill/>
            <a:miter lim="800000"/>
            <a:headEnd/>
            <a:tailEnd/>
          </a:ln>
        </p:spPr>
        <p:txBody>
          <a:bodyPr lIns="0" rIns="0" anchor="b"/>
          <a:lstStyle/>
          <a:p>
            <a:pPr>
              <a:spcBef>
                <a:spcPct val="20000"/>
              </a:spcBef>
            </a:pPr>
            <a:r>
              <a:rPr lang="en-US" sz="1200" b="1" dirty="0">
                <a:solidFill>
                  <a:schemeClr val="tx2"/>
                </a:solidFill>
              </a:rPr>
              <a:t>Point prevalent Medicare enrollees alive on January 1, excluding those in employer-sponsored &amp; national PACE Part D plans.</a:t>
            </a:r>
          </a:p>
        </p:txBody>
      </p:sp>
      <p:pic>
        <p:nvPicPr>
          <p:cNvPr id="17410" name="Picture 2" descr="Z:\2013 atlas\13 figure PNGs\v1 figure pngs 13\v1 ch05 pngs 13\1 ch05 table 5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553" y="1825625"/>
            <a:ext cx="5610954" cy="36265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Medicare Part D CKD patients with at least one claim for an ACEI/ARB/renin inhibitor in the 12 months following the disease defining entry period, by CKD diagnosis code, 2011</a:t>
            </a:r>
            <a:r>
              <a:rPr lang="en-US" dirty="0" smtClean="0"/>
              <a:t/>
            </a:r>
            <a:br>
              <a:rPr lang="en-US" dirty="0" smtClean="0"/>
            </a:br>
            <a:r>
              <a:rPr lang="en-US" sz="1600" dirty="0" smtClean="0"/>
              <a:t>Figure 5.13 (Volume 1)</a:t>
            </a:r>
            <a:endParaRPr lang="en-US" dirty="0"/>
          </a:p>
        </p:txBody>
      </p:sp>
      <p:sp>
        <p:nvSpPr>
          <p:cNvPr id="4" name="Text Box 20"/>
          <p:cNvSpPr txBox="1">
            <a:spLocks noChangeArrowheads="1"/>
          </p:cNvSpPr>
          <p:nvPr/>
        </p:nvSpPr>
        <p:spPr bwMode="auto">
          <a:xfrm>
            <a:off x="809625" y="5946775"/>
            <a:ext cx="3762376" cy="435437"/>
          </a:xfrm>
          <a:prstGeom prst="rect">
            <a:avLst/>
          </a:prstGeom>
          <a:noFill/>
          <a:ln w="28575">
            <a:noFill/>
            <a:miter lim="800000"/>
            <a:headEnd/>
            <a:tailEnd/>
          </a:ln>
        </p:spPr>
        <p:txBody>
          <a:bodyPr lIns="0" rIns="0" anchor="t"/>
          <a:lstStyle/>
          <a:p>
            <a:pPr>
              <a:spcBef>
                <a:spcPct val="20000"/>
              </a:spcBef>
            </a:pPr>
            <a:r>
              <a:rPr lang="en-US" sz="1200" b="1" dirty="0" smtClean="0">
                <a:solidFill>
                  <a:schemeClr val="tx2"/>
                </a:solidFill>
              </a:rPr>
              <a:t>Point prevalent Medicare CKD patients age 65 &amp; older.</a:t>
            </a:r>
            <a:endParaRPr lang="en-US" sz="1200" b="1" dirty="0">
              <a:solidFill>
                <a:schemeClr val="tx2"/>
              </a:solidFill>
            </a:endParaRPr>
          </a:p>
        </p:txBody>
      </p:sp>
      <p:pic>
        <p:nvPicPr>
          <p:cNvPr id="6" name="Picture 5" descr="icd codes.png"/>
          <p:cNvPicPr>
            <a:picLocks noChangeAspect="1"/>
          </p:cNvPicPr>
          <p:nvPr/>
        </p:nvPicPr>
        <p:blipFill>
          <a:blip r:embed="rId2" cstate="print"/>
          <a:stretch>
            <a:fillRect/>
          </a:stretch>
        </p:blipFill>
        <p:spPr>
          <a:xfrm>
            <a:off x="6944521" y="4067798"/>
            <a:ext cx="1912115" cy="2516536"/>
          </a:xfrm>
          <a:prstGeom prst="rect">
            <a:avLst/>
          </a:prstGeom>
        </p:spPr>
      </p:pic>
      <p:pic>
        <p:nvPicPr>
          <p:cNvPr id="18434" name="Picture 2" descr="Z:\2013 atlas\13 figure PNGs\v1 figure pngs 13\v1 ch05 pngs 13\1 ch05 fig 13-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825625"/>
            <a:ext cx="6378045" cy="23757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15 drug classes used by Part D enrollees with CKD, by percent of patients &amp; drug class, </a:t>
            </a:r>
            <a:r>
              <a:rPr lang="en-US" dirty="0" smtClean="0"/>
              <a:t>2011</a:t>
            </a:r>
            <a:br>
              <a:rPr lang="en-US" dirty="0" smtClean="0"/>
            </a:br>
            <a:r>
              <a:rPr lang="en-US" sz="1600" dirty="0" smtClean="0"/>
              <a:t>Figure 5.1 (Volume 1)</a:t>
            </a:r>
            <a:endParaRPr lang="en-US" dirty="0"/>
          </a:p>
        </p:txBody>
      </p:sp>
      <p:sp>
        <p:nvSpPr>
          <p:cNvPr id="5" name="Text Box 20"/>
          <p:cNvSpPr txBox="1">
            <a:spLocks noChangeArrowheads="1"/>
          </p:cNvSpPr>
          <p:nvPr/>
        </p:nvSpPr>
        <p:spPr bwMode="auto">
          <a:xfrm>
            <a:off x="809624" y="5946775"/>
            <a:ext cx="7516813" cy="376364"/>
          </a:xfrm>
          <a:prstGeom prst="rect">
            <a:avLst/>
          </a:prstGeom>
          <a:noFill/>
          <a:ln w="28575">
            <a:noFill/>
            <a:miter lim="800000"/>
            <a:headEnd/>
            <a:tailEnd/>
          </a:ln>
        </p:spPr>
        <p:txBody>
          <a:bodyPr lIns="0" rIns="0" anchor="t"/>
          <a:lstStyle/>
          <a:p>
            <a:pPr>
              <a:spcBef>
                <a:spcPct val="20000"/>
              </a:spcBef>
            </a:pPr>
            <a:r>
              <a:rPr lang="en-US" sz="1200" b="1" dirty="0">
                <a:solidFill>
                  <a:schemeClr val="tx2"/>
                </a:solidFill>
              </a:rPr>
              <a:t>CKD patients in the Medicare 5 percent sample.</a:t>
            </a:r>
          </a:p>
        </p:txBody>
      </p:sp>
      <p:pic>
        <p:nvPicPr>
          <p:cNvPr id="3" name="Picture 2" descr="\\LUKE\ADR Prepress\2013 atlas\13 figure PNGs\v1 figure pngs 13\v1 ch05 pngs 13\1 ch05 fig 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3910" y="1825625"/>
            <a:ext cx="5228240" cy="4121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Medicare Part D CKD patients with at least one claim for a beta blocker in the 12 months following the disease defining entry period, by CKD diagnosis code, 2011</a:t>
            </a:r>
            <a:r>
              <a:rPr lang="en-US" dirty="0" smtClean="0"/>
              <a:t/>
            </a:r>
            <a:br>
              <a:rPr lang="en-US" dirty="0" smtClean="0"/>
            </a:br>
            <a:r>
              <a:rPr lang="en-US" sz="1600" dirty="0" smtClean="0"/>
              <a:t>Figure 5.14 (Volume 1)</a:t>
            </a:r>
            <a:endParaRPr lang="en-US" dirty="0"/>
          </a:p>
        </p:txBody>
      </p:sp>
      <p:sp>
        <p:nvSpPr>
          <p:cNvPr id="8" name="Text Box 20"/>
          <p:cNvSpPr txBox="1">
            <a:spLocks noChangeArrowheads="1"/>
          </p:cNvSpPr>
          <p:nvPr/>
        </p:nvSpPr>
        <p:spPr bwMode="auto">
          <a:xfrm>
            <a:off x="809625" y="5946775"/>
            <a:ext cx="3762376" cy="435437"/>
          </a:xfrm>
          <a:prstGeom prst="rect">
            <a:avLst/>
          </a:prstGeom>
          <a:noFill/>
          <a:ln w="28575">
            <a:noFill/>
            <a:miter lim="800000"/>
            <a:headEnd/>
            <a:tailEnd/>
          </a:ln>
        </p:spPr>
        <p:txBody>
          <a:bodyPr lIns="0" rIns="0" anchor="t"/>
          <a:lstStyle/>
          <a:p>
            <a:pPr>
              <a:spcBef>
                <a:spcPct val="20000"/>
              </a:spcBef>
            </a:pPr>
            <a:r>
              <a:rPr lang="en-US" sz="1200" b="1" dirty="0" smtClean="0">
                <a:solidFill>
                  <a:schemeClr val="tx2"/>
                </a:solidFill>
              </a:rPr>
              <a:t>Point prevalent Medicare CKD patients age 65 &amp; older.</a:t>
            </a:r>
            <a:endParaRPr lang="en-US" sz="1200" b="1" dirty="0">
              <a:solidFill>
                <a:schemeClr val="tx2"/>
              </a:solidFill>
            </a:endParaRPr>
          </a:p>
        </p:txBody>
      </p:sp>
      <p:pic>
        <p:nvPicPr>
          <p:cNvPr id="5" name="Picture 4" descr="icd codes.png"/>
          <p:cNvPicPr>
            <a:picLocks noChangeAspect="1"/>
          </p:cNvPicPr>
          <p:nvPr/>
        </p:nvPicPr>
        <p:blipFill>
          <a:blip r:embed="rId2" cstate="print"/>
          <a:stretch>
            <a:fillRect/>
          </a:stretch>
        </p:blipFill>
        <p:spPr>
          <a:xfrm>
            <a:off x="6944521" y="4067798"/>
            <a:ext cx="1912115" cy="2516536"/>
          </a:xfrm>
          <a:prstGeom prst="rect">
            <a:avLst/>
          </a:prstGeom>
        </p:spPr>
      </p:pic>
      <p:pic>
        <p:nvPicPr>
          <p:cNvPr id="19458" name="Picture 2" descr="Z:\2013 atlas\13 figure PNGs\v1 figure pngs 13\v1 ch05 pngs 13\1 ch05 fig 1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825625"/>
            <a:ext cx="6386566" cy="23789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300" dirty="0"/>
              <a:t>Medicare Part D CKD patients with at least one claim for a DHP calcium channel blocker in the 12 months following the disease-defining entry period, by CKD diagnosis code, 2011</a:t>
            </a:r>
            <a:r>
              <a:rPr lang="en-US" sz="3100" dirty="0" smtClean="0"/>
              <a:t/>
            </a:r>
            <a:br>
              <a:rPr lang="en-US" sz="3100" dirty="0" smtClean="0"/>
            </a:br>
            <a:r>
              <a:rPr lang="en-US" sz="1800" dirty="0" smtClean="0"/>
              <a:t>Figure 5.15 (Volume 1)</a:t>
            </a:r>
            <a:endParaRPr lang="en-US" dirty="0"/>
          </a:p>
        </p:txBody>
      </p:sp>
      <p:sp>
        <p:nvSpPr>
          <p:cNvPr id="8" name="Text Box 20"/>
          <p:cNvSpPr txBox="1">
            <a:spLocks noChangeArrowheads="1"/>
          </p:cNvSpPr>
          <p:nvPr/>
        </p:nvSpPr>
        <p:spPr bwMode="auto">
          <a:xfrm>
            <a:off x="809625" y="5946775"/>
            <a:ext cx="3762376" cy="435437"/>
          </a:xfrm>
          <a:prstGeom prst="rect">
            <a:avLst/>
          </a:prstGeom>
          <a:noFill/>
          <a:ln w="28575">
            <a:noFill/>
            <a:miter lim="800000"/>
            <a:headEnd/>
            <a:tailEnd/>
          </a:ln>
        </p:spPr>
        <p:txBody>
          <a:bodyPr lIns="0" rIns="0" anchor="t"/>
          <a:lstStyle/>
          <a:p>
            <a:pPr>
              <a:spcBef>
                <a:spcPct val="20000"/>
              </a:spcBef>
            </a:pPr>
            <a:r>
              <a:rPr lang="en-US" sz="1200" b="1" dirty="0" smtClean="0">
                <a:solidFill>
                  <a:schemeClr val="tx2"/>
                </a:solidFill>
              </a:rPr>
              <a:t>Point prevalent Medicare CKD patients age 65 &amp; older.</a:t>
            </a:r>
            <a:endParaRPr lang="en-US" sz="1200" b="1" dirty="0">
              <a:solidFill>
                <a:schemeClr val="tx2"/>
              </a:solidFill>
            </a:endParaRPr>
          </a:p>
        </p:txBody>
      </p:sp>
      <p:pic>
        <p:nvPicPr>
          <p:cNvPr id="5" name="Picture 4" descr="icd codes.png"/>
          <p:cNvPicPr>
            <a:picLocks noChangeAspect="1"/>
          </p:cNvPicPr>
          <p:nvPr/>
        </p:nvPicPr>
        <p:blipFill>
          <a:blip r:embed="rId2" cstate="print"/>
          <a:stretch>
            <a:fillRect/>
          </a:stretch>
        </p:blipFill>
        <p:spPr>
          <a:xfrm>
            <a:off x="6944521" y="4067798"/>
            <a:ext cx="1912115" cy="2516536"/>
          </a:xfrm>
          <a:prstGeom prst="rect">
            <a:avLst/>
          </a:prstGeom>
        </p:spPr>
      </p:pic>
      <p:pic>
        <p:nvPicPr>
          <p:cNvPr id="20482" name="Picture 2" descr="Z:\2013 atlas\13 figure PNGs\v1 figure pngs 13\v1 ch05 pngs 13\1 ch05 fig 15-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825625"/>
            <a:ext cx="6366014" cy="23789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CKD patients with at least one claim for a diuretic in the 12 months following the disease-defining entry period, by CKD diagnosis code, 2011</a:t>
            </a:r>
            <a:r>
              <a:rPr lang="en-US" dirty="0" smtClean="0"/>
              <a:t/>
            </a:r>
            <a:br>
              <a:rPr lang="en-US" dirty="0" smtClean="0"/>
            </a:br>
            <a:r>
              <a:rPr lang="en-US" sz="1600" dirty="0" smtClean="0"/>
              <a:t>Figure 5.16 (Volume 1)</a:t>
            </a:r>
            <a:endParaRPr lang="en-US" dirty="0"/>
          </a:p>
        </p:txBody>
      </p:sp>
      <p:sp>
        <p:nvSpPr>
          <p:cNvPr id="8" name="Text Box 20"/>
          <p:cNvSpPr txBox="1">
            <a:spLocks noChangeArrowheads="1"/>
          </p:cNvSpPr>
          <p:nvPr/>
        </p:nvSpPr>
        <p:spPr bwMode="auto">
          <a:xfrm>
            <a:off x="809625" y="5946775"/>
            <a:ext cx="3762376" cy="435437"/>
          </a:xfrm>
          <a:prstGeom prst="rect">
            <a:avLst/>
          </a:prstGeom>
          <a:noFill/>
          <a:ln w="28575">
            <a:noFill/>
            <a:miter lim="800000"/>
            <a:headEnd/>
            <a:tailEnd/>
          </a:ln>
        </p:spPr>
        <p:txBody>
          <a:bodyPr lIns="0" rIns="0" anchor="t"/>
          <a:lstStyle/>
          <a:p>
            <a:pPr>
              <a:spcBef>
                <a:spcPct val="20000"/>
              </a:spcBef>
            </a:pPr>
            <a:r>
              <a:rPr lang="en-US" sz="1200" b="1" dirty="0" smtClean="0">
                <a:solidFill>
                  <a:schemeClr val="tx2"/>
                </a:solidFill>
              </a:rPr>
              <a:t>Point prevalent Medicare CKD patients age 65 &amp; older.</a:t>
            </a:r>
            <a:endParaRPr lang="en-US" sz="1200" b="1" dirty="0">
              <a:solidFill>
                <a:schemeClr val="tx2"/>
              </a:solidFill>
            </a:endParaRPr>
          </a:p>
        </p:txBody>
      </p:sp>
      <p:pic>
        <p:nvPicPr>
          <p:cNvPr id="5" name="Picture 4" descr="icd codes.png"/>
          <p:cNvPicPr>
            <a:picLocks noChangeAspect="1"/>
          </p:cNvPicPr>
          <p:nvPr/>
        </p:nvPicPr>
        <p:blipFill>
          <a:blip r:embed="rId2" cstate="print"/>
          <a:stretch>
            <a:fillRect/>
          </a:stretch>
        </p:blipFill>
        <p:spPr>
          <a:xfrm>
            <a:off x="6944521" y="4067798"/>
            <a:ext cx="1912115" cy="2516536"/>
          </a:xfrm>
          <a:prstGeom prst="rect">
            <a:avLst/>
          </a:prstGeom>
        </p:spPr>
      </p:pic>
      <p:pic>
        <p:nvPicPr>
          <p:cNvPr id="21506" name="Picture 2" descr="Z:\2013 atlas\13 figure PNGs\v1 figure pngs 13\v1 ch05 pngs 13\1 ch05 fig 16-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4" y="1825625"/>
            <a:ext cx="6372787" cy="23276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ACEI/ARB/renin inhibitor use in Part D </a:t>
            </a:r>
            <a:r>
              <a:rPr lang="en-US" dirty="0" smtClean="0"/>
              <a:t/>
            </a:r>
            <a:br>
              <a:rPr lang="en-US" dirty="0" smtClean="0"/>
            </a:br>
            <a:r>
              <a:rPr lang="en-US" dirty="0" smtClean="0"/>
              <a:t>enrollees </a:t>
            </a:r>
            <a:r>
              <a:rPr lang="en-US" dirty="0"/>
              <a:t>in the transition to ESRD, 2011</a:t>
            </a:r>
            <a:r>
              <a:rPr lang="en-US" dirty="0" smtClean="0"/>
              <a:t/>
            </a:r>
            <a:br>
              <a:rPr lang="en-US" dirty="0" smtClean="0"/>
            </a:br>
            <a:r>
              <a:rPr lang="en-US" sz="1800" dirty="0" smtClean="0"/>
              <a:t>Figure 5.17 (Volume 1)</a:t>
            </a:r>
            <a:endParaRPr lang="en-US" sz="3100" dirty="0"/>
          </a:p>
        </p:txBody>
      </p:sp>
      <p:sp>
        <p:nvSpPr>
          <p:cNvPr id="4" name="Text Box 20"/>
          <p:cNvSpPr txBox="1">
            <a:spLocks noChangeArrowheads="1"/>
          </p:cNvSpPr>
          <p:nvPr/>
        </p:nvSpPr>
        <p:spPr bwMode="auto">
          <a:xfrm>
            <a:off x="809625" y="5946775"/>
            <a:ext cx="3762376" cy="435437"/>
          </a:xfrm>
          <a:prstGeom prst="rect">
            <a:avLst/>
          </a:prstGeom>
          <a:noFill/>
          <a:ln w="28575">
            <a:noFill/>
            <a:miter lim="800000"/>
            <a:headEnd/>
            <a:tailEnd/>
          </a:ln>
        </p:spPr>
        <p:txBody>
          <a:bodyPr lIns="0" rIns="0" anchor="t"/>
          <a:lstStyle/>
          <a:p>
            <a:pPr>
              <a:spcBef>
                <a:spcPct val="20000"/>
              </a:spcBef>
            </a:pPr>
            <a:r>
              <a:rPr lang="en-US" sz="1200" b="1" dirty="0" smtClean="0">
                <a:solidFill>
                  <a:schemeClr val="tx2"/>
                </a:solidFill>
              </a:rPr>
              <a:t>Point prevalent Medicare CKD patients age 67 &amp; older.</a:t>
            </a:r>
            <a:endParaRPr lang="en-US" sz="1200" b="1" dirty="0">
              <a:solidFill>
                <a:schemeClr val="tx2"/>
              </a:solidFill>
            </a:endParaRPr>
          </a:p>
        </p:txBody>
      </p:sp>
      <p:pic>
        <p:nvPicPr>
          <p:cNvPr id="5" name="Picture 4" descr="icd codes.png"/>
          <p:cNvPicPr>
            <a:picLocks noChangeAspect="1"/>
          </p:cNvPicPr>
          <p:nvPr/>
        </p:nvPicPr>
        <p:blipFill>
          <a:blip r:embed="rId2" cstate="print"/>
          <a:stretch>
            <a:fillRect/>
          </a:stretch>
        </p:blipFill>
        <p:spPr>
          <a:xfrm>
            <a:off x="6944521" y="3430239"/>
            <a:ext cx="1912115" cy="2516536"/>
          </a:xfrm>
          <a:prstGeom prst="rect">
            <a:avLst/>
          </a:prstGeom>
        </p:spPr>
      </p:pic>
      <p:pic>
        <p:nvPicPr>
          <p:cNvPr id="22530" name="Picture 2" descr="Z:\2013 atlas\13 figure PNGs\v1 figure pngs 13\v1 ch05 pngs 13\1 ch05 fig 17-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6058" y="1825625"/>
            <a:ext cx="4231884" cy="3889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Beta blocker use in Part D enrollees </a:t>
            </a:r>
            <a:r>
              <a:rPr lang="en-US" dirty="0" smtClean="0"/>
              <a:t/>
            </a:r>
            <a:br>
              <a:rPr lang="en-US" dirty="0" smtClean="0"/>
            </a:br>
            <a:r>
              <a:rPr lang="en-US" dirty="0" smtClean="0"/>
              <a:t>in </a:t>
            </a:r>
            <a:r>
              <a:rPr lang="en-US" dirty="0"/>
              <a:t>the transition to ESRD, 2011</a:t>
            </a:r>
            <a:r>
              <a:rPr lang="en-US" dirty="0" smtClean="0"/>
              <a:t/>
            </a:r>
            <a:br>
              <a:rPr lang="en-US" dirty="0" smtClean="0"/>
            </a:br>
            <a:r>
              <a:rPr lang="en-US" sz="1600" dirty="0" smtClean="0"/>
              <a:t>Figure 5.18 (Volume 1)</a:t>
            </a:r>
            <a:endParaRPr lang="en-US" dirty="0"/>
          </a:p>
        </p:txBody>
      </p:sp>
      <p:sp>
        <p:nvSpPr>
          <p:cNvPr id="6" name="Text Box 20"/>
          <p:cNvSpPr txBox="1">
            <a:spLocks noChangeArrowheads="1"/>
          </p:cNvSpPr>
          <p:nvPr/>
        </p:nvSpPr>
        <p:spPr bwMode="auto">
          <a:xfrm>
            <a:off x="809624" y="5946775"/>
            <a:ext cx="3762376" cy="435437"/>
          </a:xfrm>
          <a:prstGeom prst="rect">
            <a:avLst/>
          </a:prstGeom>
          <a:noFill/>
          <a:ln w="28575">
            <a:noFill/>
            <a:miter lim="800000"/>
            <a:headEnd/>
            <a:tailEnd/>
          </a:ln>
        </p:spPr>
        <p:txBody>
          <a:bodyPr lIns="0" rIns="0" anchor="t"/>
          <a:lstStyle/>
          <a:p>
            <a:pPr>
              <a:spcBef>
                <a:spcPct val="20000"/>
              </a:spcBef>
            </a:pPr>
            <a:r>
              <a:rPr lang="en-US" sz="1200" b="1" dirty="0" smtClean="0">
                <a:solidFill>
                  <a:schemeClr val="tx2"/>
                </a:solidFill>
              </a:rPr>
              <a:t>Point prevalent Medicare CKD patients age 67 &amp; older.</a:t>
            </a:r>
            <a:endParaRPr lang="en-US" sz="1200" b="1" dirty="0">
              <a:solidFill>
                <a:schemeClr val="tx2"/>
              </a:solidFill>
            </a:endParaRPr>
          </a:p>
        </p:txBody>
      </p:sp>
      <p:pic>
        <p:nvPicPr>
          <p:cNvPr id="8" name="Picture 7" descr="icd codes.png"/>
          <p:cNvPicPr>
            <a:picLocks noChangeAspect="1"/>
          </p:cNvPicPr>
          <p:nvPr/>
        </p:nvPicPr>
        <p:blipFill>
          <a:blip r:embed="rId2" cstate="print"/>
          <a:stretch>
            <a:fillRect/>
          </a:stretch>
        </p:blipFill>
        <p:spPr>
          <a:xfrm>
            <a:off x="6944521" y="3430239"/>
            <a:ext cx="1912115" cy="2516536"/>
          </a:xfrm>
          <a:prstGeom prst="rect">
            <a:avLst/>
          </a:prstGeom>
        </p:spPr>
      </p:pic>
      <p:pic>
        <p:nvPicPr>
          <p:cNvPr id="23554" name="Picture 2" descr="Z:\2013 atlas\13 figure PNGs\v1 figure pngs 13\v1 ch05 pngs 13\1 ch05 fig 18-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2784" y="1825625"/>
            <a:ext cx="4231883" cy="3889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DHP calcium channel blocker use in </a:t>
            </a:r>
            <a:r>
              <a:rPr lang="en-US" sz="3100" dirty="0" smtClean="0"/>
              <a:t/>
            </a:r>
            <a:br>
              <a:rPr lang="en-US" sz="3100" dirty="0" smtClean="0"/>
            </a:br>
            <a:r>
              <a:rPr lang="en-US" sz="3100" dirty="0" smtClean="0"/>
              <a:t>Part D </a:t>
            </a:r>
            <a:r>
              <a:rPr lang="en-US" sz="3100" dirty="0"/>
              <a:t>enrollees in the transition to ESRD, 2011</a:t>
            </a:r>
            <a:r>
              <a:rPr lang="en-US" dirty="0" smtClean="0"/>
              <a:t/>
            </a:r>
            <a:br>
              <a:rPr lang="en-US" dirty="0" smtClean="0"/>
            </a:br>
            <a:r>
              <a:rPr lang="en-US" sz="1600" dirty="0" smtClean="0"/>
              <a:t>Figure 5.19 (Volume 1)</a:t>
            </a:r>
            <a:endParaRPr lang="en-US" dirty="0"/>
          </a:p>
        </p:txBody>
      </p:sp>
      <p:sp>
        <p:nvSpPr>
          <p:cNvPr id="4" name="Text Box 20"/>
          <p:cNvSpPr txBox="1">
            <a:spLocks noChangeArrowheads="1"/>
          </p:cNvSpPr>
          <p:nvPr/>
        </p:nvSpPr>
        <p:spPr bwMode="auto">
          <a:xfrm>
            <a:off x="809624" y="5946775"/>
            <a:ext cx="3762376" cy="435437"/>
          </a:xfrm>
          <a:prstGeom prst="rect">
            <a:avLst/>
          </a:prstGeom>
          <a:noFill/>
          <a:ln w="28575">
            <a:noFill/>
            <a:miter lim="800000"/>
            <a:headEnd/>
            <a:tailEnd/>
          </a:ln>
        </p:spPr>
        <p:txBody>
          <a:bodyPr lIns="0" rIns="0" anchor="t"/>
          <a:lstStyle/>
          <a:p>
            <a:pPr>
              <a:spcBef>
                <a:spcPct val="20000"/>
              </a:spcBef>
            </a:pPr>
            <a:r>
              <a:rPr lang="en-US" sz="1200" b="1" dirty="0" smtClean="0">
                <a:solidFill>
                  <a:schemeClr val="tx2"/>
                </a:solidFill>
              </a:rPr>
              <a:t>Point prevalent Medicare CKD patients age 67 &amp; older.</a:t>
            </a:r>
            <a:endParaRPr lang="en-US" sz="1200" b="1" dirty="0">
              <a:solidFill>
                <a:schemeClr val="tx2"/>
              </a:solidFill>
            </a:endParaRPr>
          </a:p>
        </p:txBody>
      </p:sp>
      <p:pic>
        <p:nvPicPr>
          <p:cNvPr id="24578" name="Picture 2" descr="Z:\2013 atlas\13 figure PNGs\v1 figure pngs 13\v1 ch05 pngs 13\1 ch05 fig 19-01.png"/>
          <p:cNvPicPr>
            <a:picLocks noChangeAspect="1" noChangeArrowheads="1"/>
          </p:cNvPicPr>
          <p:nvPr/>
        </p:nvPicPr>
        <p:blipFill rotWithShape="1">
          <a:blip r:embed="rId2">
            <a:extLst>
              <a:ext uri="{28A0092B-C50C-407E-A947-70E740481C1C}">
                <a14:useLocalDpi xmlns:a14="http://schemas.microsoft.com/office/drawing/2010/main" val="0"/>
              </a:ext>
            </a:extLst>
          </a:blip>
          <a:srcRect r="53773"/>
          <a:stretch/>
        </p:blipFill>
        <p:spPr bwMode="auto">
          <a:xfrm>
            <a:off x="2371195" y="1825625"/>
            <a:ext cx="4401609" cy="3889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cd codes.png"/>
          <p:cNvPicPr>
            <a:picLocks noChangeAspect="1"/>
          </p:cNvPicPr>
          <p:nvPr/>
        </p:nvPicPr>
        <p:blipFill>
          <a:blip r:embed="rId3" cstate="print"/>
          <a:stretch>
            <a:fillRect/>
          </a:stretch>
        </p:blipFill>
        <p:spPr>
          <a:xfrm>
            <a:off x="6944521" y="3430239"/>
            <a:ext cx="1912115" cy="251653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Diuretic use in Part D enrollees during the </a:t>
            </a:r>
            <a:r>
              <a:rPr lang="en-US" sz="2400" dirty="0" smtClean="0"/>
              <a:t/>
            </a:r>
            <a:br>
              <a:rPr lang="en-US" sz="2400" dirty="0" smtClean="0"/>
            </a:br>
            <a:r>
              <a:rPr lang="en-US" sz="2400" dirty="0" smtClean="0"/>
              <a:t>transition </a:t>
            </a:r>
            <a:r>
              <a:rPr lang="en-US" sz="2400" dirty="0"/>
              <a:t>to ESRD, by CKD diagnosis code, 2011</a:t>
            </a:r>
            <a:r>
              <a:rPr lang="en-US" dirty="0" smtClean="0"/>
              <a:t/>
            </a:r>
            <a:br>
              <a:rPr lang="en-US" dirty="0" smtClean="0"/>
            </a:br>
            <a:r>
              <a:rPr lang="en-US" sz="1600" dirty="0" smtClean="0"/>
              <a:t>Figure 5.20 (Volume 1)</a:t>
            </a:r>
            <a:endParaRPr lang="en-US" dirty="0"/>
          </a:p>
        </p:txBody>
      </p:sp>
      <p:sp>
        <p:nvSpPr>
          <p:cNvPr id="6" name="Text Box 20"/>
          <p:cNvSpPr txBox="1">
            <a:spLocks noChangeArrowheads="1"/>
          </p:cNvSpPr>
          <p:nvPr/>
        </p:nvSpPr>
        <p:spPr bwMode="auto">
          <a:xfrm>
            <a:off x="809624" y="5946775"/>
            <a:ext cx="3762376" cy="435437"/>
          </a:xfrm>
          <a:prstGeom prst="rect">
            <a:avLst/>
          </a:prstGeom>
          <a:noFill/>
          <a:ln w="28575">
            <a:noFill/>
            <a:miter lim="800000"/>
            <a:headEnd/>
            <a:tailEnd/>
          </a:ln>
        </p:spPr>
        <p:txBody>
          <a:bodyPr lIns="0" rIns="0" anchor="t"/>
          <a:lstStyle/>
          <a:p>
            <a:pPr>
              <a:spcBef>
                <a:spcPct val="20000"/>
              </a:spcBef>
            </a:pPr>
            <a:r>
              <a:rPr lang="en-US" sz="1200" b="1" dirty="0" smtClean="0">
                <a:solidFill>
                  <a:schemeClr val="tx2"/>
                </a:solidFill>
              </a:rPr>
              <a:t>Point prevalent Medicare CKD patients age 67 &amp; older.</a:t>
            </a:r>
            <a:endParaRPr lang="en-US" sz="1200" b="1" dirty="0">
              <a:solidFill>
                <a:schemeClr val="tx2"/>
              </a:solidFill>
            </a:endParaRPr>
          </a:p>
        </p:txBody>
      </p:sp>
      <p:pic>
        <p:nvPicPr>
          <p:cNvPr id="8" name="Picture 7" descr="icd codes.png"/>
          <p:cNvPicPr>
            <a:picLocks noChangeAspect="1"/>
          </p:cNvPicPr>
          <p:nvPr/>
        </p:nvPicPr>
        <p:blipFill>
          <a:blip r:embed="rId2" cstate="print"/>
          <a:stretch>
            <a:fillRect/>
          </a:stretch>
        </p:blipFill>
        <p:spPr>
          <a:xfrm>
            <a:off x="6944521" y="4067798"/>
            <a:ext cx="1912115" cy="2516536"/>
          </a:xfrm>
          <a:prstGeom prst="rect">
            <a:avLst/>
          </a:prstGeom>
        </p:spPr>
      </p:pic>
      <p:pic>
        <p:nvPicPr>
          <p:cNvPr id="25602" name="Picture 2" descr="Z:\2013 atlas\13 figure PNGs\v1 figure pngs 13\v1 ch05 pngs 13\1 ch05 fig 2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5" y="1825625"/>
            <a:ext cx="7851094" cy="21567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15 drug classes in by Part D enrollees </a:t>
            </a:r>
            <a:r>
              <a:rPr lang="en-US" dirty="0" smtClean="0"/>
              <a:t/>
            </a:r>
            <a:br>
              <a:rPr lang="en-US" dirty="0" smtClean="0"/>
            </a:br>
            <a:r>
              <a:rPr lang="en-US" dirty="0" smtClean="0"/>
              <a:t>with </a:t>
            </a:r>
            <a:r>
              <a:rPr lang="en-US" dirty="0"/>
              <a:t>CKD, by % of </a:t>
            </a:r>
            <a:r>
              <a:rPr lang="en-US" dirty="0" smtClean="0"/>
              <a:t>patients </a:t>
            </a:r>
            <a:r>
              <a:rPr lang="en-US" dirty="0"/>
              <a:t>&amp; drug class, </a:t>
            </a:r>
            <a:r>
              <a:rPr lang="en-US" dirty="0" smtClean="0"/>
              <a:t>2011</a:t>
            </a:r>
            <a:br>
              <a:rPr lang="en-US" dirty="0" smtClean="0"/>
            </a:br>
            <a:r>
              <a:rPr lang="en-US" sz="1600" dirty="0" smtClean="0"/>
              <a:t>Table 5.f (Volume One)</a:t>
            </a:r>
            <a:endParaRPr lang="en-US" dirty="0"/>
          </a:p>
        </p:txBody>
      </p:sp>
      <p:sp>
        <p:nvSpPr>
          <p:cNvPr id="3" name="Text Box 20"/>
          <p:cNvSpPr txBox="1">
            <a:spLocks noChangeArrowheads="1"/>
          </p:cNvSpPr>
          <p:nvPr/>
        </p:nvSpPr>
        <p:spPr bwMode="auto">
          <a:xfrm>
            <a:off x="6837363" y="5330826"/>
            <a:ext cx="1489075" cy="623398"/>
          </a:xfrm>
          <a:prstGeom prst="rect">
            <a:avLst/>
          </a:prstGeom>
          <a:noFill/>
          <a:ln w="28575">
            <a:noFill/>
            <a:miter lim="800000"/>
            <a:headEnd/>
            <a:tailEnd/>
          </a:ln>
        </p:spPr>
        <p:txBody>
          <a:bodyPr lIns="0" rIns="0" anchor="t"/>
          <a:lstStyle/>
          <a:p>
            <a:pPr>
              <a:spcBef>
                <a:spcPct val="20000"/>
              </a:spcBef>
            </a:pPr>
            <a:r>
              <a:rPr lang="en-US" sz="1200" b="1" dirty="0">
                <a:solidFill>
                  <a:schemeClr val="tx2"/>
                </a:solidFill>
              </a:rPr>
              <a:t>CKD patients in the Medicare 5 percent sample.</a:t>
            </a:r>
          </a:p>
        </p:txBody>
      </p:sp>
      <p:pic>
        <p:nvPicPr>
          <p:cNvPr id="9218" name="Picture 2" descr="\\LUKE\ADR Prepress\2013 atlas\13 figure PNGs\v1 figure pngs 13\v1 ch05 pngs 13\1 ch05 table 5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049" y="1825625"/>
            <a:ext cx="3747901" cy="439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654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prescription drug coverage </a:t>
            </a:r>
            <a:br>
              <a:rPr lang="en-US" dirty="0" smtClean="0"/>
            </a:br>
            <a:r>
              <a:rPr lang="en-US" dirty="0" smtClean="0"/>
              <a:t>in Medicare enrollees, by population, 2011</a:t>
            </a:r>
            <a:br>
              <a:rPr lang="en-US" dirty="0" smtClean="0"/>
            </a:br>
            <a:r>
              <a:rPr lang="en-US" sz="1600" dirty="0" smtClean="0"/>
              <a:t>Figure 5.2 (Volume 1)</a:t>
            </a:r>
            <a:endParaRPr lang="en-US" dirty="0"/>
          </a:p>
        </p:txBody>
      </p:sp>
      <p:sp>
        <p:nvSpPr>
          <p:cNvPr id="5" name="Text Box 20"/>
          <p:cNvSpPr txBox="1">
            <a:spLocks noChangeArrowheads="1"/>
          </p:cNvSpPr>
          <p:nvPr/>
        </p:nvSpPr>
        <p:spPr bwMode="auto">
          <a:xfrm>
            <a:off x="809625" y="5946775"/>
            <a:ext cx="6009920" cy="435437"/>
          </a:xfrm>
          <a:prstGeom prst="rect">
            <a:avLst/>
          </a:prstGeom>
          <a:noFill/>
          <a:ln w="28575">
            <a:noFill/>
            <a:miter lim="800000"/>
            <a:headEnd/>
            <a:tailEnd/>
          </a:ln>
        </p:spPr>
        <p:txBody>
          <a:bodyPr lIns="0" rIns="0" anchor="t"/>
          <a:lstStyle/>
          <a:p>
            <a:pPr>
              <a:spcBef>
                <a:spcPct val="20000"/>
              </a:spcBef>
            </a:pPr>
            <a:r>
              <a:rPr lang="en-US" sz="1200" b="1" dirty="0" smtClean="0">
                <a:solidFill>
                  <a:schemeClr val="tx2"/>
                </a:solidFill>
              </a:rPr>
              <a:t>Point prevalent Medicare enrollees alive on January 1, 2011.</a:t>
            </a:r>
            <a:endParaRPr lang="en-US" sz="1200" b="1" dirty="0">
              <a:solidFill>
                <a:schemeClr val="tx2"/>
              </a:solidFill>
            </a:endParaRPr>
          </a:p>
        </p:txBody>
      </p:sp>
      <p:pic>
        <p:nvPicPr>
          <p:cNvPr id="2050" name="Picture 2" descr="Z:\2013 atlas\13 figure PNGs\v1 figure pngs 13\v1 ch05 pngs 13\1 ch05 fig 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1825624"/>
            <a:ext cx="7543540" cy="3889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prescription drug coverage </a:t>
            </a:r>
            <a:br>
              <a:rPr lang="en-US" dirty="0" smtClean="0"/>
            </a:br>
            <a:r>
              <a:rPr lang="en-US" dirty="0" smtClean="0"/>
              <a:t>in Medicare enrollees, by age, 2011</a:t>
            </a:r>
            <a:br>
              <a:rPr lang="en-US" dirty="0" smtClean="0"/>
            </a:br>
            <a:r>
              <a:rPr lang="en-US" sz="1600" dirty="0" smtClean="0"/>
              <a:t>Figure 5.3 (Volume 1)</a:t>
            </a:r>
            <a:endParaRPr lang="en-US" dirty="0"/>
          </a:p>
        </p:txBody>
      </p:sp>
      <p:sp>
        <p:nvSpPr>
          <p:cNvPr id="5" name="Text Box 20"/>
          <p:cNvSpPr txBox="1">
            <a:spLocks noChangeArrowheads="1"/>
          </p:cNvSpPr>
          <p:nvPr/>
        </p:nvSpPr>
        <p:spPr bwMode="auto">
          <a:xfrm>
            <a:off x="6896456" y="5334972"/>
            <a:ext cx="1429982" cy="827844"/>
          </a:xfrm>
          <a:prstGeom prst="rect">
            <a:avLst/>
          </a:prstGeom>
          <a:noFill/>
          <a:ln w="28575">
            <a:noFill/>
            <a:miter lim="800000"/>
            <a:headEnd/>
            <a:tailEnd/>
          </a:ln>
        </p:spPr>
        <p:txBody>
          <a:bodyPr lIns="0" rIns="0" anchor="t"/>
          <a:lstStyle/>
          <a:p>
            <a:pPr>
              <a:spcBef>
                <a:spcPct val="20000"/>
              </a:spcBef>
            </a:pPr>
            <a:r>
              <a:rPr lang="en-US" sz="1200" b="1" dirty="0" smtClean="0">
                <a:solidFill>
                  <a:schemeClr val="tx2"/>
                </a:solidFill>
              </a:rPr>
              <a:t>Point prevalent Medicare enrollees alive on January 1, 2011.</a:t>
            </a:r>
            <a:endParaRPr lang="en-US" sz="1200" b="1" dirty="0">
              <a:solidFill>
                <a:schemeClr val="tx2"/>
              </a:solidFill>
            </a:endParaRPr>
          </a:p>
        </p:txBody>
      </p:sp>
      <p:pic>
        <p:nvPicPr>
          <p:cNvPr id="3074" name="Picture 2" descr="Z:\2013 atlas\13 figure PNGs\v1 figure pngs 13\v1 ch05 pngs 13\1 ch05 fig 3-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531" y="1825625"/>
            <a:ext cx="4138999" cy="43371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prescription drug coverage </a:t>
            </a:r>
            <a:br>
              <a:rPr lang="en-US" dirty="0" smtClean="0"/>
            </a:br>
            <a:r>
              <a:rPr lang="en-US" dirty="0" smtClean="0"/>
              <a:t>in Medicare enrollees, by race, 2011</a:t>
            </a:r>
            <a:br>
              <a:rPr lang="en-US" dirty="0" smtClean="0"/>
            </a:br>
            <a:r>
              <a:rPr lang="en-US" sz="1600" dirty="0" smtClean="0"/>
              <a:t>Figure 5.4 (Volume 1)</a:t>
            </a:r>
            <a:endParaRPr lang="en-US" dirty="0"/>
          </a:p>
        </p:txBody>
      </p:sp>
      <p:sp>
        <p:nvSpPr>
          <p:cNvPr id="6" name="Text Box 20"/>
          <p:cNvSpPr txBox="1">
            <a:spLocks noChangeArrowheads="1"/>
          </p:cNvSpPr>
          <p:nvPr/>
        </p:nvSpPr>
        <p:spPr bwMode="auto">
          <a:xfrm>
            <a:off x="6896456" y="5334972"/>
            <a:ext cx="1429982" cy="827844"/>
          </a:xfrm>
          <a:prstGeom prst="rect">
            <a:avLst/>
          </a:prstGeom>
          <a:noFill/>
          <a:ln w="28575">
            <a:noFill/>
            <a:miter lim="800000"/>
            <a:headEnd/>
            <a:tailEnd/>
          </a:ln>
        </p:spPr>
        <p:txBody>
          <a:bodyPr lIns="0" rIns="0" anchor="t"/>
          <a:lstStyle/>
          <a:p>
            <a:pPr>
              <a:spcBef>
                <a:spcPct val="20000"/>
              </a:spcBef>
            </a:pPr>
            <a:r>
              <a:rPr lang="en-US" sz="1200" b="1" dirty="0" smtClean="0">
                <a:solidFill>
                  <a:schemeClr val="tx2"/>
                </a:solidFill>
              </a:rPr>
              <a:t>Point prevalent Medicare enrollees alive on January 1, 2011.</a:t>
            </a:r>
            <a:endParaRPr lang="en-US" sz="1200" b="1" dirty="0">
              <a:solidFill>
                <a:schemeClr val="tx2"/>
              </a:solidFill>
            </a:endParaRPr>
          </a:p>
        </p:txBody>
      </p:sp>
      <p:pic>
        <p:nvPicPr>
          <p:cNvPr id="4098" name="Picture 2" descr="Z:\2013 atlas\13 figure PNGs\v1 figure pngs 13\v1 ch05 pngs 13\1 ch05 fig 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849" y="1825625"/>
            <a:ext cx="4120301" cy="43175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Distribution of low income subsidy (LIS) categories in Part D general Medicare, CKD, </a:t>
            </a:r>
            <a:br>
              <a:rPr lang="en-US" dirty="0" smtClean="0"/>
            </a:br>
            <a:r>
              <a:rPr lang="en-US" dirty="0" smtClean="0"/>
              <a:t>&amp; ESRD patients, 2011</a:t>
            </a:r>
            <a:br>
              <a:rPr lang="en-US" dirty="0" smtClean="0"/>
            </a:br>
            <a:r>
              <a:rPr lang="en-US" sz="1600" dirty="0" smtClean="0"/>
              <a:t>Figure 5.5 (Volume 1)</a:t>
            </a:r>
            <a:endParaRPr lang="en-US" dirty="0"/>
          </a:p>
        </p:txBody>
      </p:sp>
      <p:sp>
        <p:nvSpPr>
          <p:cNvPr id="5" name="Text Box 20"/>
          <p:cNvSpPr txBox="1">
            <a:spLocks noChangeArrowheads="1"/>
          </p:cNvSpPr>
          <p:nvPr/>
        </p:nvSpPr>
        <p:spPr bwMode="auto">
          <a:xfrm>
            <a:off x="809625" y="5946775"/>
            <a:ext cx="6009920" cy="435437"/>
          </a:xfrm>
          <a:prstGeom prst="rect">
            <a:avLst/>
          </a:prstGeom>
          <a:noFill/>
          <a:ln w="28575">
            <a:noFill/>
            <a:miter lim="800000"/>
            <a:headEnd/>
            <a:tailEnd/>
          </a:ln>
        </p:spPr>
        <p:txBody>
          <a:bodyPr lIns="0" rIns="0" anchor="t"/>
          <a:lstStyle/>
          <a:p>
            <a:pPr>
              <a:spcBef>
                <a:spcPct val="20000"/>
              </a:spcBef>
            </a:pPr>
            <a:r>
              <a:rPr lang="en-US" sz="1200" b="1" dirty="0">
                <a:solidFill>
                  <a:schemeClr val="tx2"/>
                </a:solidFill>
              </a:rPr>
              <a:t>Point prevalent Medicare enrollees alive on January 1, 2011.</a:t>
            </a:r>
          </a:p>
        </p:txBody>
      </p:sp>
      <p:pic>
        <p:nvPicPr>
          <p:cNvPr id="5122" name="Picture 2" descr="Z:\2013 atlas\13 figure PNGs\v1 figure pngs 13\v1 ch05 pngs 13\1 ch05 fig 5-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907" y="1825625"/>
            <a:ext cx="5560186" cy="4121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Percent of Medicare Part D enrollees with/without low income subsidy (LIS), </a:t>
            </a:r>
            <a:br>
              <a:rPr lang="en-US" sz="3100" dirty="0" smtClean="0"/>
            </a:br>
            <a:r>
              <a:rPr lang="en-US" sz="3100" dirty="0" smtClean="0"/>
              <a:t>by age &amp; race, 2011</a:t>
            </a:r>
            <a:r>
              <a:rPr lang="en-US" dirty="0" smtClean="0"/>
              <a:t/>
            </a:r>
            <a:br>
              <a:rPr lang="en-US" dirty="0" smtClean="0"/>
            </a:br>
            <a:r>
              <a:rPr lang="en-US" sz="1600" dirty="0" smtClean="0"/>
              <a:t>Table 5.a (Volume 1)</a:t>
            </a:r>
            <a:endParaRPr lang="en-US" dirty="0"/>
          </a:p>
        </p:txBody>
      </p:sp>
      <p:sp>
        <p:nvSpPr>
          <p:cNvPr id="6" name="Text Box 20"/>
          <p:cNvSpPr txBox="1">
            <a:spLocks noChangeArrowheads="1"/>
          </p:cNvSpPr>
          <p:nvPr/>
        </p:nvSpPr>
        <p:spPr bwMode="auto">
          <a:xfrm>
            <a:off x="6896456" y="5334972"/>
            <a:ext cx="1429982" cy="827844"/>
          </a:xfrm>
          <a:prstGeom prst="rect">
            <a:avLst/>
          </a:prstGeom>
          <a:noFill/>
          <a:ln w="28575">
            <a:noFill/>
            <a:miter lim="800000"/>
            <a:headEnd/>
            <a:tailEnd/>
          </a:ln>
        </p:spPr>
        <p:txBody>
          <a:bodyPr lIns="0" rIns="0" anchor="t"/>
          <a:lstStyle/>
          <a:p>
            <a:pPr>
              <a:spcBef>
                <a:spcPct val="20000"/>
              </a:spcBef>
            </a:pPr>
            <a:r>
              <a:rPr lang="en-US" sz="1200" b="1" dirty="0" smtClean="0">
                <a:solidFill>
                  <a:schemeClr val="tx2"/>
                </a:solidFill>
              </a:rPr>
              <a:t>Point prevalent Medicare enrollees alive on January 1, 2011.</a:t>
            </a:r>
            <a:endParaRPr lang="en-US" sz="1200" b="1" dirty="0">
              <a:solidFill>
                <a:schemeClr val="tx2"/>
              </a:solidFill>
            </a:endParaRPr>
          </a:p>
        </p:txBody>
      </p:sp>
      <p:pic>
        <p:nvPicPr>
          <p:cNvPr id="2050" name="Picture 2" descr="\\LUKE\ADR Prepress\2013 atlas\13 figure PNGs\v1 figure pngs 13\v1 ch05 pngs 13\1 ch05 table 5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860" y="1825624"/>
            <a:ext cx="4306280" cy="45292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Part D benefit parameters for defined standard benefit, 2007 &amp; 2011</a:t>
            </a:r>
            <a:br>
              <a:rPr lang="en-US" dirty="0" smtClean="0"/>
            </a:br>
            <a:r>
              <a:rPr lang="en-US" sz="1600" dirty="0" smtClean="0"/>
              <a:t>Table 5.b (Volume 1)</a:t>
            </a:r>
            <a:endParaRPr lang="en-US" dirty="0"/>
          </a:p>
        </p:txBody>
      </p:sp>
      <p:sp>
        <p:nvSpPr>
          <p:cNvPr id="5" name="Text Box 20"/>
          <p:cNvSpPr txBox="1">
            <a:spLocks noChangeArrowheads="1"/>
          </p:cNvSpPr>
          <p:nvPr/>
        </p:nvSpPr>
        <p:spPr bwMode="auto">
          <a:xfrm>
            <a:off x="809625" y="5946775"/>
            <a:ext cx="6009920" cy="435437"/>
          </a:xfrm>
          <a:prstGeom prst="rect">
            <a:avLst/>
          </a:prstGeom>
          <a:noFill/>
          <a:ln w="28575">
            <a:noFill/>
            <a:miter lim="800000"/>
            <a:headEnd/>
            <a:tailEnd/>
          </a:ln>
        </p:spPr>
        <p:txBody>
          <a:bodyPr lIns="0" rIns="0" anchor="t"/>
          <a:lstStyle/>
          <a:p>
            <a:pPr>
              <a:spcBef>
                <a:spcPct val="20000"/>
              </a:spcBef>
            </a:pPr>
            <a:r>
              <a:rPr lang="en-US" sz="1200" b="1" dirty="0" smtClean="0">
                <a:solidFill>
                  <a:schemeClr val="tx2"/>
                </a:solidFill>
              </a:rPr>
              <a:t> http://www.q1medicare.com/PartD-The-2011-Medicare-Part-D-Outlook.php.</a:t>
            </a:r>
            <a:endParaRPr lang="en-US" sz="1200" b="1" dirty="0">
              <a:solidFill>
                <a:schemeClr val="tx2"/>
              </a:solidFill>
            </a:endParaRPr>
          </a:p>
        </p:txBody>
      </p:sp>
      <p:pic>
        <p:nvPicPr>
          <p:cNvPr id="7170" name="Picture 2" descr="Z:\2013 atlas\13 figure PNGs\v1 figure pngs 13\v1 ch05 pngs 13\1 ch05 table 5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4" y="1825625"/>
            <a:ext cx="7513273" cy="39427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Medicare, CKD, &amp; ESRD </a:t>
            </a:r>
            <a:r>
              <a:rPr lang="en-US" dirty="0" smtClean="0"/>
              <a:t/>
            </a:r>
            <a:br>
              <a:rPr lang="en-US" dirty="0" smtClean="0"/>
            </a:br>
            <a:r>
              <a:rPr lang="en-US" dirty="0" smtClean="0"/>
              <a:t>patients </a:t>
            </a:r>
            <a:r>
              <a:rPr lang="en-US" dirty="0"/>
              <a:t>enrolled in Part D </a:t>
            </a:r>
            <a:r>
              <a:rPr lang="en-US" dirty="0" smtClean="0"/>
              <a:t>(%)</a:t>
            </a:r>
            <a:br>
              <a:rPr lang="en-US" dirty="0" smtClean="0"/>
            </a:br>
            <a:r>
              <a:rPr lang="en-US" sz="1600" dirty="0" smtClean="0"/>
              <a:t>Table 5.c (Volume 1)</a:t>
            </a:r>
            <a:endParaRPr lang="en-US" dirty="0"/>
          </a:p>
        </p:txBody>
      </p:sp>
      <p:sp>
        <p:nvSpPr>
          <p:cNvPr id="5" name="Text Box 20"/>
          <p:cNvSpPr txBox="1">
            <a:spLocks noChangeArrowheads="1"/>
          </p:cNvSpPr>
          <p:nvPr/>
        </p:nvSpPr>
        <p:spPr bwMode="auto">
          <a:xfrm>
            <a:off x="809624" y="5946775"/>
            <a:ext cx="7516814" cy="435437"/>
          </a:xfrm>
          <a:prstGeom prst="rect">
            <a:avLst/>
          </a:prstGeom>
          <a:noFill/>
          <a:ln w="28575">
            <a:noFill/>
            <a:miter lim="800000"/>
            <a:headEnd/>
            <a:tailEnd/>
          </a:ln>
        </p:spPr>
        <p:txBody>
          <a:bodyPr lIns="0" rIns="0" anchor="t"/>
          <a:lstStyle/>
          <a:p>
            <a:pPr>
              <a:spcBef>
                <a:spcPct val="20000"/>
              </a:spcBef>
            </a:pPr>
            <a:r>
              <a:rPr lang="en-US" sz="1200" b="1" dirty="0" smtClean="0">
                <a:solidFill>
                  <a:schemeClr val="tx2"/>
                </a:solidFill>
              </a:rPr>
              <a:t>Point prevalent Medicare enrollees alive on January 1, excluding those in Medicare Advantage Part D plans.</a:t>
            </a:r>
            <a:endParaRPr lang="en-US" sz="1200" b="1" dirty="0">
              <a:solidFill>
                <a:schemeClr val="tx2"/>
              </a:solidFill>
            </a:endParaRPr>
          </a:p>
        </p:txBody>
      </p:sp>
      <p:pic>
        <p:nvPicPr>
          <p:cNvPr id="8194" name="Picture 2" descr="Z:\2013 atlas\13 figure PNGs\v1 figure pngs 13\v1 ch05 pngs 13\1 ch05 table 5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143" y="2057400"/>
            <a:ext cx="4571775" cy="23607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usrds slide template 13">
  <a:themeElements>
    <a:clrScheme name="usrds poster 12">
      <a:dk1>
        <a:srgbClr val="242D6E"/>
      </a:dk1>
      <a:lt1>
        <a:srgbClr val="FFFFFF"/>
      </a:lt1>
      <a:dk2>
        <a:srgbClr val="5A602A"/>
      </a:dk2>
      <a:lt2>
        <a:srgbClr val="808080"/>
      </a:lt2>
      <a:accent1>
        <a:srgbClr val="A3A342"/>
      </a:accent1>
      <a:accent2>
        <a:srgbClr val="5B4030"/>
      </a:accent2>
      <a:accent3>
        <a:srgbClr val="29404E"/>
      </a:accent3>
      <a:accent4>
        <a:srgbClr val="668896"/>
      </a:accent4>
      <a:accent5>
        <a:srgbClr val="687959"/>
      </a:accent5>
      <a:accent6>
        <a:srgbClr val="3B1D00"/>
      </a:accent6>
      <a:hlink>
        <a:srgbClr val="375453"/>
      </a:hlink>
      <a:folHlink>
        <a:srgbClr val="626F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usrds slide template 13</Template>
  <TotalTime>199</TotalTime>
  <Words>929</Words>
  <Application>Microsoft Office PowerPoint</Application>
  <PresentationFormat>On-screen Show (4:3)</PresentationFormat>
  <Paragraphs>55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usrds slide template 13</vt:lpstr>
      <vt:lpstr>PowerPoint Presentation</vt:lpstr>
      <vt:lpstr>Top 15 drug classes used by Part D enrollees with CKD, by percent of patients &amp; drug class, 2011 Figure 5.1 (Volume 1)</vt:lpstr>
      <vt:lpstr>Sources of prescription drug coverage  in Medicare enrollees, by population, 2011 Figure 5.2 (Volume 1)</vt:lpstr>
      <vt:lpstr>Sources of prescription drug coverage  in Medicare enrollees, by age, 2011 Figure 5.3 (Volume 1)</vt:lpstr>
      <vt:lpstr>Sources of prescription drug coverage  in Medicare enrollees, by race, 2011 Figure 5.4 (Volume 1)</vt:lpstr>
      <vt:lpstr>Distribution of low income subsidy (LIS) categories in Part D general Medicare, CKD,  &amp; ESRD patients, 2011 Figure 5.5 (Volume 1)</vt:lpstr>
      <vt:lpstr>Percent of Medicare Part D enrollees with/without low income subsidy (LIS),  by age &amp; race, 2011 Table 5.a (Volume 1)</vt:lpstr>
      <vt:lpstr>Medicare Part D benefit parameters for defined standard benefit, 2007 &amp; 2011 Table 5.b (Volume 1)</vt:lpstr>
      <vt:lpstr>General Medicare, CKD, &amp; ESRD  patients enrolled in Part D (%) Table 5.c (Volume 1)</vt:lpstr>
      <vt:lpstr>Part D non-LIS enrollees with  specified monthly premium, 2006 &amp; 2011 Figure 5.6 (Volume 1)</vt:lpstr>
      <vt:lpstr>Part D non-LIS enrollees with no deductible or with gap coverage, 2006 &amp; 2011 Figure 5.7 (Volume 1)</vt:lpstr>
      <vt:lpstr>Part D LIS enrollees with specified  co-insurance/copayment, 2006 &amp; 2011 Figure 5.8 (Volume 1)</vt:lpstr>
      <vt:lpstr>Total estimated net Part D costs for enrollees Figure 5.9 (Volume 1)</vt:lpstr>
      <vt:lpstr>Per person per year Medicare &amp;  out-of-pocket Part D costs for enrollees, 2011 Figure 5.10 (Volume 1)</vt:lpstr>
      <vt:lpstr>Per person per year Part D costs for enrollees, by low income subsidy (LIS) status, 2011 Figure 5.11 (Volume 1)</vt:lpstr>
      <vt:lpstr>Total per person per year Part D costs ($)  for enrollees, by LIS status, 2011 Table 5.d (Volume 1)</vt:lpstr>
      <vt:lpstr>Part D enrollees not receiving the low income subsidy (LIS) who reach each coverage phase, 2011 Figure 5.12 (Volume 1)</vt:lpstr>
      <vt:lpstr>Twelve-month probability (%) of reaching the coverage gap in Part D enrollees not receiving  the low income subsidy  (LIS), 2011 Table 5.e (Volume 1)</vt:lpstr>
      <vt:lpstr>Medicare Part D CKD patients with at least one claim for an ACEI/ARB/renin inhibitor in the 12 months following the disease defining entry period, by CKD diagnosis code, 2011 Figure 5.13 (Volume 1)</vt:lpstr>
      <vt:lpstr>Medicare Part D CKD patients with at least one claim for a beta blocker in the 12 months following the disease defining entry period, by CKD diagnosis code, 2011 Figure 5.14 (Volume 1)</vt:lpstr>
      <vt:lpstr>Medicare Part D CKD patients with at least one claim for a DHP calcium channel blocker in the 12 months following the disease-defining entry period, by CKD diagnosis code, 2011 Figure 5.15 (Volume 1)</vt:lpstr>
      <vt:lpstr>CKD patients with at least one claim for a diuretic in the 12 months following the disease-defining entry period, by CKD diagnosis code, 2011 Figure 5.16 (Volume 1)</vt:lpstr>
      <vt:lpstr>ACEI/ARB/renin inhibitor use in Part D  enrollees in the transition to ESRD, 2011 Figure 5.17 (Volume 1)</vt:lpstr>
      <vt:lpstr>Beta blocker use in Part D enrollees  in the transition to ESRD, 2011 Figure 5.18 (Volume 1)</vt:lpstr>
      <vt:lpstr>DHP calcium channel blocker use in  Part D enrollees in the transition to ESRD, 2011 Figure 5.19 (Volume 1)</vt:lpstr>
      <vt:lpstr>Diuretic use in Part D enrollees during the  transition to ESRD, by CKD diagnosis code, 2011 Figure 5.20 (Volume 1)</vt:lpstr>
      <vt:lpstr>Top 15 drug classes in by Part D enrollees  with CKD, by % of patients &amp; drug class, 2011 Table 5.f (Volume One)</vt:lpstr>
    </vt:vector>
  </TitlesOfParts>
  <Company>Chronic Disease Research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severson</dc:creator>
  <cp:lastModifiedBy>severson</cp:lastModifiedBy>
  <cp:revision>25</cp:revision>
  <dcterms:created xsi:type="dcterms:W3CDTF">2013-01-31T15:57:14Z</dcterms:created>
  <dcterms:modified xsi:type="dcterms:W3CDTF">2013-08-06T18:28:13Z</dcterms:modified>
</cp:coreProperties>
</file>