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handoutMasterIdLst>
    <p:handoutMasterId r:id="rId23"/>
  </p:handoutMasterIdLst>
  <p:sldIdLst>
    <p:sldId id="272" r:id="rId2"/>
    <p:sldId id="273" r:id="rId3"/>
    <p:sldId id="274" r:id="rId4"/>
    <p:sldId id="294" r:id="rId5"/>
    <p:sldId id="275" r:id="rId6"/>
    <p:sldId id="276" r:id="rId7"/>
    <p:sldId id="277" r:id="rId8"/>
    <p:sldId id="278" r:id="rId9"/>
    <p:sldId id="293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68" y="-84"/>
      </p:cViewPr>
      <p:guideLst>
        <p:guide orient="horz" pos="1296"/>
        <p:guide orient="horz" pos="3746"/>
        <p:guide orient="horz" pos="2162"/>
        <p:guide orient="horz" pos="1158"/>
        <p:guide pos="2880"/>
        <p:guide pos="510"/>
        <p:guide pos="5460"/>
        <p:guide pos="288"/>
        <p:guide pos="48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pic>
        <p:nvPicPr>
          <p:cNvPr id="7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Healthy People 2020</a:t>
            </a:r>
            <a:endParaRPr lang="en-US" dirty="0"/>
          </a:p>
        </p:txBody>
      </p:sp>
      <p:sp>
        <p:nvSpPr>
          <p:cNvPr id="7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smtClean="0">
                <a:solidFill>
                  <a:schemeClr val="accent6"/>
                </a:solidFill>
                <a:latin typeface="Century Gothic" pitchFamily="34" charset="0"/>
              </a:rPr>
              <a:t>2013 </a:t>
            </a: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CKD-10</a:t>
            </a:r>
            <a:br>
              <a:rPr lang="en-US" sz="1400" dirty="0" smtClean="0"/>
            </a:br>
            <a:r>
              <a:rPr lang="en-US" sz="2400" dirty="0" smtClean="0"/>
              <a:t>Increase the proportion of CKD patients receiving care from a nephrologist at least 12 months before </a:t>
            </a:r>
            <a:br>
              <a:rPr lang="en-US" sz="2400" dirty="0" smtClean="0"/>
            </a:br>
            <a:r>
              <a:rPr lang="en-US" sz="2400" dirty="0" smtClean="0"/>
              <a:t>the start of renal replacement therapy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29.8 percent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699903" y="4768554"/>
            <a:ext cx="1967847" cy="11696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 with a valid Medical Evidence form; nephrologist care determined from Medical Evidence form.</a:t>
            </a:r>
          </a:p>
        </p:txBody>
      </p:sp>
      <p:pic>
        <p:nvPicPr>
          <p:cNvPr id="5122" name="Picture 2" descr="\\LUKE\ADR Prepress\2013 atlas\13 figure PNGs\v2 figure pngs 13\v2 00b hp pngs 13\v2 hp table ckd 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071036" cy="40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CKD-11.1</a:t>
            </a:r>
            <a:br>
              <a:rPr lang="en-US" sz="1400" dirty="0" smtClean="0"/>
            </a:br>
            <a:r>
              <a:rPr lang="en-US" sz="2400" dirty="0" smtClean="0"/>
              <a:t>Increase the proportion of adult hemodialysis </a:t>
            </a:r>
            <a:br>
              <a:rPr lang="en-US" sz="2400" dirty="0" smtClean="0"/>
            </a:br>
            <a:r>
              <a:rPr lang="en-US" sz="2400" dirty="0" smtClean="0"/>
              <a:t>patients who use an arteriovenous fistulas as </a:t>
            </a:r>
            <a:br>
              <a:rPr lang="en-US" sz="2400" dirty="0" smtClean="0"/>
            </a:br>
            <a:r>
              <a:rPr lang="en-US" sz="2400" dirty="0" smtClean="0"/>
              <a:t>the primary mode of vascular access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50.6 percent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67168"/>
            <a:ext cx="6819900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hemodialysis patients; ESRD CPM data. Vascular access determined from “current access” within CPM data. Prevalent year represents year of data collection. DNC: data not collected.</a:t>
            </a:r>
          </a:p>
        </p:txBody>
      </p:sp>
      <p:pic>
        <p:nvPicPr>
          <p:cNvPr id="6146" name="Picture 2" descr="\\LUKE\ADR Prepress\2013 atlas\13 figure PNGs\v2 figure pngs 13\v2 00b hp pngs 13\v2 hp table ckd 11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399"/>
            <a:ext cx="7579298" cy="38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CKD-11.2 </a:t>
            </a:r>
            <a:br>
              <a:rPr lang="en-US" sz="1400" dirty="0" smtClean="0"/>
            </a:br>
            <a:r>
              <a:rPr lang="en-US" sz="2400" dirty="0" smtClean="0"/>
              <a:t>Decrease the proportion of adult </a:t>
            </a:r>
            <a:br>
              <a:rPr lang="en-US" sz="2400" dirty="0" smtClean="0"/>
            </a:br>
            <a:r>
              <a:rPr lang="en-US" sz="2400" dirty="0" smtClean="0"/>
              <a:t>hemodialysis patients who use catheters </a:t>
            </a:r>
            <a:br>
              <a:rPr lang="en-US" sz="2400" dirty="0" smtClean="0"/>
            </a:br>
            <a:r>
              <a:rPr lang="en-US" sz="2400" dirty="0" smtClean="0"/>
              <a:t>as the only mode of vascular access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26.1 percent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6" y="5970022"/>
            <a:ext cx="6932864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hemodialysis patients; ESRD CPM data. Vascular access determined from “current access” within CPM data. Prevalent year represents year of data collection. DNC: data not collected. </a:t>
            </a:r>
          </a:p>
        </p:txBody>
      </p:sp>
      <p:pic>
        <p:nvPicPr>
          <p:cNvPr id="7170" name="Picture 2" descr="\\LUKE\ADR Prepress\2013 atlas\13 figure PNGs\v2 figure pngs 13\v2 00b hp pngs 13\v2 hp table ckd 11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0" y="2061791"/>
            <a:ext cx="7570736" cy="38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CKD-11.3</a:t>
            </a:r>
            <a:r>
              <a:rPr lang="en-US" sz="2400" dirty="0" smtClean="0"/>
              <a:t> </a:t>
            </a:r>
            <a:br>
              <a:rPr lang="en-US" sz="2400" dirty="0" smtClean="0"/>
            </a:br>
            <a:r>
              <a:rPr lang="en-US" sz="2000" dirty="0" smtClean="0"/>
              <a:t>Increase the proportion of adult hemodialysis patients who use AV fistulas or have a maturing fistula as the primary mode of vascular access at the start of renal replacement therapy</a:t>
            </a:r>
            <a:br>
              <a:rPr lang="en-US" sz="20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34.5 percent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 age 18 &amp; older.</a:t>
            </a:r>
          </a:p>
        </p:txBody>
      </p:sp>
      <p:pic>
        <p:nvPicPr>
          <p:cNvPr id="8194" name="Picture 2" descr="\\LUKE\ADR Prepress\2013 atlas\13 figure PNGs\v2 figure pngs 13\v2 00b hp pngs 13\v2 hp table ckd 11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936270" cy="40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19541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Increase the proportion of dialysis patients wait-listed and/or receiving a deceased donor kidney transplant within one year of ESRD start (patients &lt;70)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18.8 percent of dialysis patients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\\LUKE\ADR Prepress\2013 atlas\13 figure PNGs\v2 figure pngs 13\v2 00b hp pngs 13\v2 hp table ckd 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9" y="2057400"/>
            <a:ext cx="7686942" cy="41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 younger than 70</a:t>
            </a:r>
            <a:r>
              <a:rPr lang="en-US" sz="1200" b="1" dirty="0">
                <a:solidFill>
                  <a:schemeClr val="tx2"/>
                </a:solidFill>
              </a:rPr>
              <a:t>. *Values for cells with ten or fewer patients are suppressed.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CKD-13.1 </a:t>
            </a:r>
            <a:br>
              <a:rPr lang="en-US" sz="1400" dirty="0" smtClean="0"/>
            </a:br>
            <a:r>
              <a:rPr lang="en-US" sz="2400" dirty="0" smtClean="0"/>
              <a:t>Increase the proportion of patients receiving </a:t>
            </a:r>
            <a:br>
              <a:rPr lang="en-US" sz="2400" dirty="0" smtClean="0"/>
            </a:br>
            <a:r>
              <a:rPr lang="en-US" sz="2400" dirty="0" smtClean="0"/>
              <a:t>a kidney transplant within three years of ESRD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19.7 percent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 younger than 70.</a:t>
            </a:r>
          </a:p>
        </p:txBody>
      </p:sp>
      <p:pic>
        <p:nvPicPr>
          <p:cNvPr id="10242" name="Picture 2" descr="\\LUKE\ADR Prepress\2013 atlas\13 figure PNGs\v2 figure pngs 13\v2 00b hp pngs 13\v2 hp table ckd 13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704881" cy="41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CKD-13.2</a:t>
            </a:r>
            <a:br>
              <a:rPr lang="en-US" sz="1400" dirty="0" smtClean="0"/>
            </a:br>
            <a:r>
              <a:rPr lang="en-US" sz="2400" dirty="0" smtClean="0"/>
              <a:t>Increase the proportion of patients who receive </a:t>
            </a:r>
            <a:br>
              <a:rPr lang="en-US" sz="2400" dirty="0" smtClean="0"/>
            </a:br>
            <a:r>
              <a:rPr lang="en-US" sz="2400" dirty="0" smtClean="0"/>
              <a:t>a preemptive transplant at the start of ESRD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 younger than 70.</a:t>
            </a:r>
          </a:p>
        </p:txBody>
      </p:sp>
      <p:pic>
        <p:nvPicPr>
          <p:cNvPr id="11266" name="Picture 2" descr="\\LUKE\ADR Prepress\2013 atlas\13 figure PNGs\v2 figure pngs 13\v2 00b hp pngs 13\v2 hp table ckd 13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5" y="2058698"/>
            <a:ext cx="7713202" cy="395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CKD-14.1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Reduce the total death rate for persons on dialysis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190.8 deaths per 1,000 patient years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patients; unadjusted</a:t>
            </a:r>
            <a:r>
              <a:rPr lang="en-US" sz="1200" b="1" dirty="0">
                <a:solidFill>
                  <a:schemeClr val="tx2"/>
                </a:solidFill>
              </a:rPr>
              <a:t>. *Values for cells with ten or fewer patients are suppressed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00b hp pngs 13\v2 hp table ckd 14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180693" cy="40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10549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CKD-14.2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Reduce the death rate in dialysis patients </a:t>
            </a:r>
            <a:br>
              <a:rPr lang="en-US" sz="2400" dirty="0" smtClean="0"/>
            </a:br>
            <a:r>
              <a:rPr lang="en-US" sz="2400" dirty="0" smtClean="0"/>
              <a:t>within the first three months of initiation of </a:t>
            </a:r>
            <a:br>
              <a:rPr lang="en-US" sz="2400" dirty="0" smtClean="0"/>
            </a:br>
            <a:r>
              <a:rPr lang="en-US" sz="2400" dirty="0" smtClean="0"/>
              <a:t>renal replacement therapy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319.9 deaths per 1,000 patient years at risk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patients; unadjusted</a:t>
            </a:r>
            <a:r>
              <a:rPr lang="en-US" sz="1200" b="1" dirty="0">
                <a:solidFill>
                  <a:schemeClr val="tx2"/>
                </a:solidFill>
              </a:rPr>
              <a:t>. *Values for cells with ten or fewer patients are suppressed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00b hp pngs 13\v2 hp table ckd 14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149113" cy="40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CKD-14.3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Reduce the cardiovascular </a:t>
            </a:r>
            <a:br>
              <a:rPr lang="en-US" sz="2400" dirty="0" smtClean="0"/>
            </a:br>
            <a:r>
              <a:rPr lang="en-US" sz="2400" dirty="0" smtClean="0"/>
              <a:t>death rate for persons on dialysis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81.3 deaths per 1,000 patient years at risk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patients; unadjusted</a:t>
            </a:r>
            <a:r>
              <a:rPr lang="en-US" sz="1200" b="1" dirty="0">
                <a:solidFill>
                  <a:schemeClr val="tx2"/>
                </a:solidFill>
              </a:rPr>
              <a:t>. *Values for cells with ten or fewer patients are suppressed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2 figure pngs 13\v2 00b hp pngs 13\v2 hp table ckd 14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149113" cy="40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400" dirty="0" smtClean="0">
                <a:cs typeface="Arial" charset="0"/>
              </a:rPr>
              <a:t>HP2020 CKD-3</a:t>
            </a:r>
            <a:r>
              <a:rPr lang="en-US" sz="1800" dirty="0" smtClean="0">
                <a:cs typeface="Arial" charset="0"/>
              </a:rPr>
              <a:t/>
            </a:r>
            <a:br>
              <a:rPr lang="en-US" sz="18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Increase the proportion of hospital patients who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incurred acute kidney injury who have follow-up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renal evaluation in six months post discharge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sz="1800" dirty="0" smtClean="0">
                <a:solidFill>
                  <a:schemeClr val="accent1"/>
                </a:solidFill>
                <a:cs typeface="Arial" charset="0"/>
              </a:rPr>
              <a:t>TARGET: 12.4%</a:t>
            </a:r>
            <a:endParaRPr lang="en-US" sz="1600" dirty="0" smtClean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 (5 percent Medicare sample) with a hospitalized AKI event in given year.</a:t>
            </a:r>
          </a:p>
        </p:txBody>
      </p:sp>
      <p:pic>
        <p:nvPicPr>
          <p:cNvPr id="1026" name="Picture 2" descr="\\LUKE\ADR Prepress\2013 atlas\13 figure PNGs\v2 figure pngs 13\v2 00b hp pngs 13\v2 hp table ckd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399"/>
            <a:ext cx="8194372" cy="21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CKD-14.4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Reduce the total death rate for persons </a:t>
            </a:r>
            <a:br>
              <a:rPr lang="en-US" sz="2400" dirty="0" smtClean="0"/>
            </a:br>
            <a:r>
              <a:rPr lang="en-US" sz="2400" dirty="0" smtClean="0"/>
              <a:t>with a functioning kidney transplant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29.4 deaths per 1,000 patient years at risk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transplant patients; unadjusted</a:t>
            </a:r>
            <a:r>
              <a:rPr lang="en-US" sz="1200" b="1" dirty="0">
                <a:solidFill>
                  <a:schemeClr val="tx2"/>
                </a:solidFill>
              </a:rPr>
              <a:t>. *Values for cells with ten or fewer patients are suppressed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3 atlas\13 figure PNGs\v2 figure pngs 13\v2 00b hp pngs 13\v2 hp table ckd 14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149113" cy="40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CKD-14.5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Reduce the cardiovascular death rate </a:t>
            </a:r>
            <a:br>
              <a:rPr lang="en-US" sz="2400" dirty="0" smtClean="0"/>
            </a:br>
            <a:r>
              <a:rPr lang="en-US" sz="2400" dirty="0" smtClean="0"/>
              <a:t>in persons with a functioning transplant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4.5 cardiovascular deaths per 1,000 patient years at risk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transplant patients; unadjusted</a:t>
            </a:r>
            <a:r>
              <a:rPr lang="en-US" sz="1200" b="1" dirty="0">
                <a:solidFill>
                  <a:schemeClr val="tx2"/>
                </a:solidFill>
              </a:rPr>
              <a:t>. *Values for cells with ten or fewer patients are suppressed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3 atlas\13 figure PNGs\v2 figure pngs 13\v2 00b hp pngs 13\v2 hp table ckd 14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399"/>
            <a:ext cx="7149114" cy="407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400" dirty="0" smtClean="0"/>
              <a:t>HP2020 DIABETES-12</a:t>
            </a:r>
            <a:br>
              <a:rPr lang="en-US" sz="1400" dirty="0" smtClean="0"/>
            </a:br>
            <a:r>
              <a:rPr lang="en-US" sz="2400" dirty="0" smtClean="0">
                <a:cs typeface="Arial" charset="0"/>
              </a:rPr>
              <a:t>Increase the proportion of persons with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diagnosed diabetes who obtain an annual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urinary microalbumin measurement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37.0%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with diabetes, age 65 &amp; older.</a:t>
            </a:r>
          </a:p>
        </p:txBody>
      </p:sp>
      <p:pic>
        <p:nvPicPr>
          <p:cNvPr id="2050" name="Picture 2" descr="\\LUKE\ADR Prepress\2013 atlas\13 figure PNGs\v2 figure pngs 13\v2 00b hp pngs 13\v2 hp table d 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015"/>
            <a:ext cx="8195859" cy="21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400" dirty="0" smtClean="0"/>
              <a:t>HP2020 CKD-4.1</a:t>
            </a:r>
            <a:br>
              <a:rPr lang="en-US" sz="1400" dirty="0" smtClean="0"/>
            </a:br>
            <a:r>
              <a:rPr lang="en-US" sz="2400" dirty="0" smtClean="0">
                <a:cs typeface="Arial" charset="0"/>
              </a:rPr>
              <a:t>Increase the proportion of persons with chronic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kidney disease who receive medical evaluation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with serum creatinine, lipids, &amp; urine albumin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28.4%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 with CKD.</a:t>
            </a:r>
          </a:p>
        </p:txBody>
      </p:sp>
      <p:pic>
        <p:nvPicPr>
          <p:cNvPr id="3074" name="Picture 2" descr="\\LUKE\ADR Prepress\2013 atlas\13 figure PNGs\v2 figure pngs 13\v2 00b hp pngs 13\v2 hp table ckd 4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399"/>
            <a:ext cx="8227382" cy="213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r>
              <a:rPr lang="en-US" sz="1400" dirty="0" smtClean="0"/>
              <a:t>HP2020 CKD-4.2</a:t>
            </a:r>
            <a:br>
              <a:rPr lang="en-US" sz="1400" dirty="0" smtClean="0"/>
            </a:br>
            <a:r>
              <a:rPr lang="en-US" sz="2100" dirty="0" smtClean="0"/>
              <a:t>Increase the proportion of persons with type 1 or type 2 diabetes &amp; CKD who receive medical evaluation with serum creatinine, urine albumin, HBA1c, lipids, &amp; eye examinations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25.4%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 with CKD &amp; diabetes.</a:t>
            </a:r>
          </a:p>
        </p:txBody>
      </p:sp>
      <p:pic>
        <p:nvPicPr>
          <p:cNvPr id="4098" name="Picture 2" descr="\\LUKE\ADR Prepress\2013 atlas\13 figure PNGs\v2 figure pngs 13\v2 00b hp pngs 13\v2 hp table ckd 4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399"/>
            <a:ext cx="8227382" cy="213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r>
              <a:rPr lang="en-US" sz="1400" dirty="0" smtClean="0"/>
              <a:t>HP2020 CKD-5</a:t>
            </a:r>
            <a:br>
              <a:rPr lang="en-US" sz="1400" dirty="0" smtClean="0"/>
            </a:br>
            <a:r>
              <a:rPr lang="en-US" sz="2200" dirty="0" smtClean="0"/>
              <a:t>Increase the proportion of persons with </a:t>
            </a:r>
            <a:br>
              <a:rPr lang="en-US" sz="2200" dirty="0" smtClean="0"/>
            </a:br>
            <a:r>
              <a:rPr lang="en-US" sz="2200" dirty="0" smtClean="0"/>
              <a:t>diabetes &amp; CKD who receive recommended </a:t>
            </a:r>
            <a:br>
              <a:rPr lang="en-US" sz="2200" dirty="0" smtClean="0"/>
            </a:br>
            <a:r>
              <a:rPr lang="en-US" sz="2200" dirty="0" smtClean="0"/>
              <a:t>medical treatment with ACE inhibitors or ARBS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</a:t>
            </a:r>
            <a:r>
              <a:rPr lang="en-US" sz="1800" dirty="0" smtClean="0">
                <a:solidFill>
                  <a:schemeClr val="accent1"/>
                </a:solidFill>
              </a:rPr>
              <a:t>81</a:t>
            </a:r>
            <a:r>
              <a:rPr lang="en-US" sz="1800" dirty="0" smtClean="0">
                <a:solidFill>
                  <a:schemeClr val="accent1"/>
                </a:solidFill>
              </a:rPr>
              <a:t>.0</a:t>
            </a:r>
            <a:r>
              <a:rPr lang="en-US" sz="1800" dirty="0" smtClean="0">
                <a:solidFill>
                  <a:schemeClr val="accent1"/>
                </a:solidFill>
              </a:rPr>
              <a:t>%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Fee-for-service beneficiaries enrolled in Medicare Part D, age 65 &amp; older.</a:t>
            </a:r>
          </a:p>
        </p:txBody>
      </p:sp>
      <p:pic>
        <p:nvPicPr>
          <p:cNvPr id="1026" name="Picture 2" descr="\\LUKE\ADR Prepress\2013 atlas\13 figure PNGs\v2 figure pngs 13\v2 00b hp pngs 13\v2 hp table ckd 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2"/>
          <a:stretch/>
        </p:blipFill>
        <p:spPr bwMode="auto">
          <a:xfrm>
            <a:off x="809625" y="2057399"/>
            <a:ext cx="7970241" cy="30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r>
              <a:rPr lang="en-US" sz="1400" dirty="0" smtClean="0"/>
              <a:t>HP2020 CKD-8</a:t>
            </a:r>
            <a:br>
              <a:rPr lang="en-US" sz="1400" dirty="0" smtClean="0"/>
            </a:br>
            <a:r>
              <a:rPr lang="en-US" sz="2400" dirty="0" smtClean="0"/>
              <a:t>Reduce the rate of new cases </a:t>
            </a:r>
            <a:br>
              <a:rPr lang="en-US" sz="2400" dirty="0" smtClean="0"/>
            </a:br>
            <a:r>
              <a:rPr lang="en-US" sz="2400" dirty="0" smtClean="0"/>
              <a:t>of end-stage renal disease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318.5 new cases per million population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6076815"/>
            <a:ext cx="6710674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overall, age/gender/race; rates by age adjusted for gender/race; rates by gender adjusted for age/race; rates by race/ethnicity adjusted for age/gender. Ref: 2010 patients</a:t>
            </a:r>
            <a:r>
              <a:rPr lang="en-US" sz="1200" b="1" dirty="0">
                <a:solidFill>
                  <a:schemeClr val="tx2"/>
                </a:solidFill>
              </a:rPr>
              <a:t>. </a:t>
            </a:r>
            <a:r>
              <a:rPr lang="en-US" sz="1200" b="1" dirty="0" smtClean="0">
                <a:solidFill>
                  <a:schemeClr val="tx2"/>
                </a:solidFill>
              </a:rPr>
              <a:t/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“.” </a:t>
            </a:r>
            <a:r>
              <a:rPr lang="en-US" sz="1200" b="1" dirty="0">
                <a:solidFill>
                  <a:schemeClr val="tx2"/>
                </a:solidFill>
              </a:rPr>
              <a:t>Zero values in this cell. *Values for cells with ten or fewer patients are suppressed.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9" name="Picture 5" descr="\\LUKE\ADR Prepress\2013 atlas\13 figure PNGs\v2 figure pngs 13\v2 00b hp pngs 13\v2 hp table ckd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30" y="2057400"/>
            <a:ext cx="6828391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CKD-9.1</a:t>
            </a:r>
            <a:br>
              <a:rPr lang="en-US" sz="1400" dirty="0" smtClean="0"/>
            </a:br>
            <a:r>
              <a:rPr lang="en-US" sz="2400" dirty="0" smtClean="0"/>
              <a:t>Reduce kidney failure due to diabetes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139.2 per million population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51670"/>
            <a:ext cx="7966905" cy="366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Adjusted for age/gender/race; Ref: 2010.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“.” </a:t>
            </a:r>
            <a:r>
              <a:rPr lang="en-US" sz="1200" b="1" dirty="0">
                <a:solidFill>
                  <a:schemeClr val="tx2"/>
                </a:solidFill>
              </a:rPr>
              <a:t>Zero values in this cell. *Values for cells with ten or fewer patients are suppressed.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00b hp pngs 13\v2 hp table ckd 9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682839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7"/>
            <a:ext cx="8232775" cy="156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HP2020 CKD-9.2 </a:t>
            </a:r>
            <a:br>
              <a:rPr lang="en-US" sz="1400" dirty="0" smtClean="0"/>
            </a:br>
            <a:r>
              <a:rPr lang="en-US" sz="2400" dirty="0" smtClean="0"/>
              <a:t>Reduce kidney failure due to </a:t>
            </a:r>
            <a:br>
              <a:rPr lang="en-US" sz="2400" dirty="0" smtClean="0"/>
            </a:br>
            <a:r>
              <a:rPr lang="en-US" sz="2400" dirty="0" smtClean="0"/>
              <a:t>diabetes among persons with diabetes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TARGET: 2,374.1 per million population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050422" y="5059111"/>
            <a:ext cx="2726108" cy="12540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age/gender/race; ref: 2010. NHIS 2006–2011 used to estimate diabetes prevalence; SUDDAN used for national estimates (9.2). “.” Zero values in this cell. *Values for cells with ten or fewer patients are suppressed.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00b hp pngs 13\v2 hp table ckd 9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6" b="3251"/>
          <a:stretch/>
        </p:blipFill>
        <p:spPr bwMode="auto">
          <a:xfrm>
            <a:off x="844443" y="2057400"/>
            <a:ext cx="4848306" cy="41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usrds12</Template>
  <TotalTime>10377</TotalTime>
  <Words>432</Words>
  <Application>Microsoft Office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usrds13</vt:lpstr>
      <vt:lpstr>PowerPoint Presentation</vt:lpstr>
      <vt:lpstr>HP2020 CKD-3 Increase the proportion of hospital patients who  incurred acute kidney injury who have follow-up  renal evaluation in six months post discharge TARGET: 12.4%</vt:lpstr>
      <vt:lpstr>HP2020 DIABETES-12 Increase the proportion of persons with  diagnosed diabetes who obtain an annual  urinary microalbumin measurement TARGET: 37.0%</vt:lpstr>
      <vt:lpstr>HP2020 CKD-4.1 Increase the proportion of persons with chronic  kidney disease who receive medical evaluation  with serum creatinine, lipids, &amp; urine albumin TARGET: 28.4%</vt:lpstr>
      <vt:lpstr>HP2020 CKD-4.2 Increase the proportion of persons with type 1 or type 2 diabetes &amp; CKD who receive medical evaluation with serum creatinine, urine albumin, HBA1c, lipids, &amp; eye examinations TARGET: 25.4%</vt:lpstr>
      <vt:lpstr>HP2020 CKD-5 Increase the proportion of persons with  diabetes &amp; CKD who receive recommended  medical treatment with ACE inhibitors or ARBS TARGET: 81.0%</vt:lpstr>
      <vt:lpstr>HP2020 CKD-8 Reduce the rate of new cases  of end-stage renal disease TARGET: 318.5 new cases per million population</vt:lpstr>
      <vt:lpstr>HP2020 CKD-9.1 Reduce kidney failure due to diabetes TARGET: 139.2 per million population</vt:lpstr>
      <vt:lpstr>HP2020 CKD-9.2  Reduce kidney failure due to  diabetes among persons with diabetes TARGET: 2,374.1 per million population</vt:lpstr>
      <vt:lpstr>HP2020 CKD-10 Increase the proportion of CKD patients receiving care from a nephrologist at least 12 months before  the start of renal replacement therapy TARGET: 29.8 percent</vt:lpstr>
      <vt:lpstr>HP2020 CKD-11.1 Increase the proportion of adult hemodialysis  patients who use an arteriovenous fistulas as  the primary mode of vascular access TARGET: 50.6 percent</vt:lpstr>
      <vt:lpstr>HP2020 CKD-11.2  Decrease the proportion of adult  hemodialysis patients who use catheters  as the only mode of vascular access TARGET: 26.1 percent</vt:lpstr>
      <vt:lpstr>HP2020 CKD-11.3  Increase the proportion of adult hemodialysis patients who use AV fistulas or have a maturing fistula as the primary mode of vascular access at the start of renal replacement therapy TARGET: 34.5 percent</vt:lpstr>
      <vt:lpstr>HP2020 CKD-12 Increase the proportion of dialysis patients wait-listed and/or receiving a deceased donor kidney transplant within one year of ESRD start (patients &lt;70) TARGET: 18.8 percent of dialysis patients</vt:lpstr>
      <vt:lpstr>HP2020 CKD-13.1  Increase the proportion of patients receiving  a kidney transplant within three years of ESRD TARGET: 19.7 percent</vt:lpstr>
      <vt:lpstr>HP2020 CKD-13.2 Increase the proportion of patients who receive  a preemptive transplant at the start of ESRD</vt:lpstr>
      <vt:lpstr>HP2020 CKD-14.1 Reduce the total death rate for persons on dialysis TARGET: 190.8 deaths per 1,000 patient years</vt:lpstr>
      <vt:lpstr>HP2020 CKD-14.2 Reduce the death rate in dialysis patients  within the first three months of initiation of  renal replacement therapy TARGET: 319.9 deaths per 1,000 patient years at risk</vt:lpstr>
      <vt:lpstr>HP2020 CKD-14.3 Reduce the cardiovascular  death rate for persons on dialysis TARGET: 81.3 deaths per 1,000 patient years at risk</vt:lpstr>
      <vt:lpstr>HP2020 CKD-14.4 Reduce the total death rate for persons  with a functioning kidney transplant TARGET: 29.4 deaths per 1,000 patient years at risk</vt:lpstr>
      <vt:lpstr>HP2020 CKD-14.5 Reduce the cardiovascular death rate  in persons with a functioning transplant TARGET: 4.5 cardiovascular deaths per 1,000 patient years at risk</vt:lpstr>
    </vt:vector>
  </TitlesOfParts>
  <Company>Nephrology Analytical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258</cp:revision>
  <dcterms:created xsi:type="dcterms:W3CDTF">2000-03-17T15:11:00Z</dcterms:created>
  <dcterms:modified xsi:type="dcterms:W3CDTF">2013-09-12T15:42:36Z</dcterms:modified>
</cp:coreProperties>
</file>