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35"/>
  </p:handoutMasterIdLst>
  <p:sldIdLst>
    <p:sldId id="272" r:id="rId2"/>
    <p:sldId id="274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305" r:id="rId11"/>
    <p:sldId id="306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307" r:id="rId21"/>
    <p:sldId id="292" r:id="rId22"/>
    <p:sldId id="293" r:id="rId23"/>
    <p:sldId id="309" r:id="rId24"/>
    <p:sldId id="294" r:id="rId25"/>
    <p:sldId id="308" r:id="rId26"/>
    <p:sldId id="295" r:id="rId27"/>
    <p:sldId id="297" r:id="rId28"/>
    <p:sldId id="298" r:id="rId29"/>
    <p:sldId id="299" r:id="rId30"/>
    <p:sldId id="301" r:id="rId31"/>
    <p:sldId id="302" r:id="rId32"/>
    <p:sldId id="303" r:id="rId33"/>
    <p:sldId id="304" r:id="rId3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660"/>
  </p:normalViewPr>
  <p:slideViewPr>
    <p:cSldViewPr snapToGrid="0">
      <p:cViewPr>
        <p:scale>
          <a:sx n="100" d="100"/>
          <a:sy n="100" d="100"/>
        </p:scale>
        <p:origin x="-1890" y="-330"/>
      </p:cViewPr>
      <p:guideLst>
        <p:guide orient="horz" pos="1151"/>
        <p:guide orient="horz" pos="3746"/>
        <p:guide orient="horz" pos="2162"/>
        <p:guide orient="horz" pos="1021"/>
        <p:guide orient="horz" pos="289"/>
        <p:guide orient="horz" pos="1507"/>
        <p:guide orient="horz" pos="1297"/>
        <p:guide pos="2880"/>
        <p:guide pos="292"/>
        <p:guide pos="5245"/>
        <p:guide pos="4707"/>
        <p:guide pos="515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92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9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379" y="754603"/>
            <a:ext cx="3728621" cy="2674397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lnSpc>
                <a:spcPts val="3800"/>
              </a:lnSpc>
              <a:defRPr sz="3200">
                <a:latin typeface="Impac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53992" y="1619250"/>
            <a:ext cx="3653161" cy="18097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authors</a:t>
            </a:r>
            <a:endParaRPr lang="en-US" dirty="0"/>
          </a:p>
        </p:txBody>
      </p:sp>
      <p:pic>
        <p:nvPicPr>
          <p:cNvPr id="6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993776"/>
            <a:ext cx="4841875" cy="1398587"/>
          </a:xfrm>
        </p:spPr>
        <p:txBody>
          <a:bodyPr/>
          <a:lstStyle/>
          <a:p>
            <a:r>
              <a:rPr lang="en-US" sz="1600" b="1" dirty="0"/>
              <a:t>ESRD: Chapter One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200" dirty="0"/>
              <a:t>Incidence, prevalence,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patient </a:t>
            </a:r>
            <a:r>
              <a:rPr lang="en-US" sz="3200" dirty="0"/>
              <a:t>characteristics,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&amp; </a:t>
            </a:r>
            <a:r>
              <a:rPr lang="en-US" sz="3200" dirty="0"/>
              <a:t>treatment modalities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510064"/>
            <a:ext cx="2391725" cy="211772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Adjusted incident rates of ESRD due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to </a:t>
            </a:r>
            <a:r>
              <a:rPr lang="en-US" sz="2700" dirty="0"/>
              <a:t>diabetes, by age, race, &amp; </a:t>
            </a:r>
            <a:r>
              <a:rPr lang="en-US" sz="2700" dirty="0" smtClean="0"/>
              <a:t>ethnicity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1.8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7562" y="5946775"/>
            <a:ext cx="75088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patients; rates are three-year rolling averages.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\\LUKE\ADR Prepress\2013 atlas\13 figure PNGs\v2 figure pngs 13\v2 ch01 pngs 13\2 ch01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57" y="458786"/>
            <a:ext cx="5653044" cy="553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1296568"/>
            <a:ext cx="2570436" cy="133222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Adjusted incident rates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of </a:t>
            </a:r>
            <a:r>
              <a:rPr lang="en-US" sz="2700" dirty="0"/>
              <a:t>ESRD due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to hypertension, </a:t>
            </a:r>
            <a:r>
              <a:rPr lang="en-US" sz="2700" dirty="0"/>
              <a:t>by age, race, &amp; </a:t>
            </a:r>
            <a:r>
              <a:rPr lang="en-US" sz="2700" dirty="0" smtClean="0"/>
              <a:t>ethnicity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1.9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7562" y="5946775"/>
            <a:ext cx="750887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patients; rates are three-year rolling averages.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2 figure pngs 13\v2 ch01 pngs 13\2 ch01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57" y="458861"/>
            <a:ext cx="5652443" cy="553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prevalent rates of </a:t>
            </a:r>
            <a:br>
              <a:rPr lang="en-US" dirty="0" smtClean="0"/>
            </a:br>
            <a:r>
              <a:rPr lang="en-US" dirty="0" smtClean="0"/>
              <a:t>ESRD &amp; annual percent change</a:t>
            </a:r>
            <a:br>
              <a:rPr lang="en-US" dirty="0" smtClean="0"/>
            </a:br>
            <a:r>
              <a:rPr lang="en-US" sz="1600" dirty="0" smtClean="0"/>
              <a:t>Figure 1.10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662738" cy="3002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1 pngs 13\2 ch01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9" y="2058988"/>
            <a:ext cx="7444227" cy="27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variations in adjusted </a:t>
            </a:r>
            <a:br>
              <a:rPr lang="en-US" dirty="0" smtClean="0"/>
            </a:br>
            <a:r>
              <a:rPr lang="en-US" dirty="0" smtClean="0"/>
              <a:t>prevalent rates of ESRD per million </a:t>
            </a:r>
            <a:br>
              <a:rPr lang="en-US" dirty="0" smtClean="0"/>
            </a:br>
            <a:r>
              <a:rPr lang="en-US" dirty="0" smtClean="0"/>
              <a:t>population, 2011, by HSA</a:t>
            </a:r>
            <a:br>
              <a:rPr lang="en-US" dirty="0" smtClean="0"/>
            </a:br>
            <a:r>
              <a:rPr lang="en-US" sz="1600" dirty="0" smtClean="0"/>
              <a:t>Figure 1.11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066625" y="4693920"/>
            <a:ext cx="1702906" cy="125285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47" y="2050919"/>
            <a:ext cx="4882906" cy="388011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demographics &amp; adjusted rates, </a:t>
            </a:r>
            <a:br>
              <a:rPr lang="en-US" dirty="0" smtClean="0"/>
            </a:br>
            <a:r>
              <a:rPr lang="en-US" dirty="0" smtClean="0"/>
              <a:t>by ESRD network: December 31 point prevalent dialysis patients, 2011</a:t>
            </a:r>
            <a:br>
              <a:rPr lang="en-US" dirty="0" smtClean="0"/>
            </a:br>
            <a:r>
              <a:rPr lang="en-US" sz="1600" dirty="0" smtClean="0"/>
              <a:t>Table 1.b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3" y="5947881"/>
            <a:ext cx="7869236" cy="3150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dialysis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patients. </a:t>
            </a:r>
            <a:r>
              <a:rPr lang="en-US" sz="1200" b="1" dirty="0">
                <a:solidFill>
                  <a:schemeClr val="tx2"/>
                </a:solidFill>
              </a:rPr>
              <a:t>“.” Zero values in this cell.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3314" name="Picture 2" descr="\\LUKE\ADR Prepress\2013 atlas\13 figure PNGs\v2 figure pngs 13\v2 ch01 pngs 13\2 ch01 table 1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790" y="1767388"/>
            <a:ext cx="4716304" cy="42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demographics &amp; adjusted rates, </a:t>
            </a:r>
            <a:br>
              <a:rPr lang="en-US" dirty="0" smtClean="0"/>
            </a:br>
            <a:r>
              <a:rPr lang="en-US" dirty="0" smtClean="0"/>
              <a:t>by ESRD network: December 31 point </a:t>
            </a:r>
            <a:br>
              <a:rPr lang="en-US" dirty="0" smtClean="0"/>
            </a:br>
            <a:r>
              <a:rPr lang="en-US" dirty="0" smtClean="0"/>
              <a:t>prevalent transplant patients, 2011</a:t>
            </a:r>
            <a:br>
              <a:rPr lang="en-US" dirty="0" smtClean="0"/>
            </a:br>
            <a:r>
              <a:rPr lang="en-US" sz="1600" dirty="0" smtClean="0"/>
              <a:t>Table 1.c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4" y="5980960"/>
            <a:ext cx="7869236" cy="264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transplant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patients</a:t>
            </a:r>
            <a:r>
              <a:rPr lang="en-US" sz="1200" b="1" dirty="0">
                <a:solidFill>
                  <a:schemeClr val="tx2"/>
                </a:solidFill>
              </a:rPr>
              <a:t>. “.” Zero values in this cell.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14338" name="Picture 2" descr="\\LUKE\ADR Prepress\2013 atlas\13 figure PNGs\v2 figure pngs 13\v2 ch01 pngs 13\2 ch01 table 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43" y="1750299"/>
            <a:ext cx="4749724" cy="42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249237"/>
            <a:ext cx="3766617" cy="2143125"/>
          </a:xfrm>
        </p:spPr>
        <p:txBody>
          <a:bodyPr/>
          <a:lstStyle/>
          <a:p>
            <a:r>
              <a:rPr lang="en-US" dirty="0" smtClean="0"/>
              <a:t>Prevalent counts &amp; adjusted rates of ESRD, by age</a:t>
            </a:r>
            <a:br>
              <a:rPr lang="en-US" dirty="0" smtClean="0"/>
            </a:br>
            <a:r>
              <a:rPr lang="en-US" sz="1600" dirty="0" smtClean="0"/>
              <a:t>Figure 1.12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gender/race;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2 figure pngs 13\v2 ch01 pngs 13\2 ch01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787"/>
            <a:ext cx="3316987" cy="553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249237"/>
            <a:ext cx="3887787" cy="2143125"/>
          </a:xfrm>
        </p:spPr>
        <p:txBody>
          <a:bodyPr/>
          <a:lstStyle/>
          <a:p>
            <a:r>
              <a:rPr lang="en-US" dirty="0" smtClean="0"/>
              <a:t>Prevalent counts &amp; adjusted rates of ESRD, by race</a:t>
            </a:r>
            <a:br>
              <a:rPr lang="en-US" dirty="0" smtClean="0"/>
            </a:br>
            <a:r>
              <a:rPr lang="en-US" sz="1600" dirty="0" smtClean="0"/>
              <a:t>Figure 1.13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3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\\LUKE\ADR Prepress\2013 atlas\13 figure PNGs\v2 figure pngs 13\v2 ch01 pngs 13\2 ch01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787"/>
            <a:ext cx="3314700" cy="55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685799"/>
            <a:ext cx="3749526" cy="1706563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Prevalent counts &amp; adjusted rates of ESRD, by Hispanic ethnicity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1.14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3 atlas\13 figure PNGs\v2 figure pngs 13\v2 ch01 pngs 13\2 ch01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9656"/>
            <a:ext cx="3252189" cy="548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685799"/>
            <a:ext cx="3672613" cy="1706563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Prevalent counts &amp; adjusted rates of ESRD, by primary diagnosis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3 atlas\13 figure PNGs\v2 figure pngs 13\v2 ch01 pngs 13\2 ch01 fig 1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788"/>
            <a:ext cx="3281585" cy="549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&amp; prevalent patient </a:t>
            </a:r>
            <a:br>
              <a:rPr lang="en-US" dirty="0" smtClean="0"/>
            </a:br>
            <a:r>
              <a:rPr lang="en-US" dirty="0" smtClean="0"/>
              <a:t>counts (USRDS), by modality</a:t>
            </a:r>
            <a:br>
              <a:rPr lang="en-US" dirty="0" smtClean="0"/>
            </a:br>
            <a:r>
              <a:rPr lang="en-US" sz="1600" dirty="0" smtClean="0"/>
              <a:t>Figure 1.1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7339181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&amp; December 31 point prevalent ESRD patients; peritoneal dialysis consists of CAPD &amp; CCPD.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93" y="2042863"/>
            <a:ext cx="7153613" cy="2773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Patient counts, by </a:t>
            </a:r>
            <a:r>
              <a:rPr lang="en-US" sz="3100" dirty="0" smtClean="0"/>
              <a:t>modality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1.16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50545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&amp; December point prevalent ESRD patients. CMS </a:t>
            </a:r>
            <a:r>
              <a:rPr lang="en-US" sz="1200" b="1" dirty="0">
                <a:solidFill>
                  <a:schemeClr val="tx2"/>
                </a:solidFill>
              </a:rPr>
              <a:t>Annual Facility Survey.</a:t>
            </a:r>
          </a:p>
        </p:txBody>
      </p:sp>
      <p:pic>
        <p:nvPicPr>
          <p:cNvPr id="19458" name="Picture 2" descr="\\LUKE\ADR Prepress\2013 atlas\13 figure PNGs\v2 figure pngs 13\v2 ch01 pngs 13\v2 precis fig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834" y="1827213"/>
            <a:ext cx="4458332" cy="411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Incident counts &amp; adjusted rates of ESRD at </a:t>
            </a:r>
            <a:br>
              <a:rPr lang="en-US" dirty="0" smtClean="0"/>
            </a:br>
            <a:r>
              <a:rPr lang="en-US" dirty="0" smtClean="0"/>
              <a:t>initiation &amp; day 90, by modality, age, gender, </a:t>
            </a:r>
            <a:br>
              <a:rPr lang="en-US" dirty="0" smtClean="0"/>
            </a:br>
            <a:r>
              <a:rPr lang="en-US" dirty="0" smtClean="0"/>
              <a:t>race, ethnicity, &amp; primary diagnosis, 2011</a:t>
            </a:r>
            <a:br>
              <a:rPr lang="en-US" dirty="0" smtClean="0"/>
            </a:br>
            <a:r>
              <a:rPr lang="en-US" sz="1600" dirty="0" smtClean="0"/>
              <a:t>Table 1.d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3" y="5946775"/>
            <a:ext cx="6654800" cy="3002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2011; unknowns dropped.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3 atlas\13 figure PNGs\v2 figure pngs 13\v2 ch01 pngs 13\2 ch01 table 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464" y="1815433"/>
            <a:ext cx="5467071" cy="413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patient distribution, </a:t>
            </a:r>
            <a:br>
              <a:rPr lang="en-US" dirty="0" smtClean="0"/>
            </a:br>
            <a:r>
              <a:rPr lang="en-US" dirty="0" smtClean="0"/>
              <a:t>by first modality &amp; payor</a:t>
            </a:r>
            <a:br>
              <a:rPr lang="en-US" dirty="0" smtClean="0"/>
            </a:br>
            <a:r>
              <a:rPr lang="en-US" sz="1600" dirty="0" smtClean="0"/>
              <a:t>Figure 1.17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5249343" cy="274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patients; peritoneal dialysis consists of CAPD &amp; CCPD only.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3 atlas\13 figure PNGs\v2 figure pngs 13\v2 ch01 pngs 13\2 ch01 fig 1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058988"/>
            <a:ext cx="7526918" cy="29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 patients using home </a:t>
            </a:r>
            <a:br>
              <a:rPr lang="en-US" dirty="0" smtClean="0"/>
            </a:br>
            <a:r>
              <a:rPr lang="en-US" dirty="0" smtClean="0"/>
              <a:t>dialysis, by therapy type</a:t>
            </a:r>
            <a:br>
              <a:rPr lang="en-US" dirty="0" smtClean="0"/>
            </a:br>
            <a:r>
              <a:rPr lang="en-US" sz="1600" dirty="0" smtClean="0"/>
              <a:t>Figure 1.18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5249343" cy="274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dialysis patients.</a:t>
            </a:r>
          </a:p>
        </p:txBody>
      </p:sp>
      <p:pic>
        <p:nvPicPr>
          <p:cNvPr id="22530" name="Picture 2" descr="\\LUKE\ADR Prepress\2013 atlas\13 figure PNGs\v2 figure pngs 13\v2 ch01 pngs 13\2 ch01 fig 1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058995"/>
            <a:ext cx="7481784" cy="27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Prevalent counts &amp; adjusted rates of ESRD, </a:t>
            </a:r>
            <a:br>
              <a:rPr lang="en-US" sz="3100" dirty="0" smtClean="0"/>
            </a:br>
            <a:r>
              <a:rPr lang="en-US" sz="3100" dirty="0" smtClean="0"/>
              <a:t>by modality, age, gender, race, ethnicity, </a:t>
            </a:r>
            <a:br>
              <a:rPr lang="en-US" sz="3100" dirty="0" smtClean="0"/>
            </a:br>
            <a:r>
              <a:rPr lang="en-US" sz="3100" dirty="0" smtClean="0"/>
              <a:t>&amp; primary diagnosis,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1.e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817563" y="5946775"/>
            <a:ext cx="7869237" cy="23928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ESRD patients, 2011; unknowns dropped. </a:t>
            </a:r>
            <a:r>
              <a:rPr lang="en-US" sz="1200" b="1" dirty="0" err="1">
                <a:solidFill>
                  <a:schemeClr val="tx2"/>
                </a:solidFill>
              </a:rPr>
              <a:t>Adj</a:t>
            </a:r>
            <a:r>
              <a:rPr lang="en-US" sz="1200" b="1" dirty="0">
                <a:solidFill>
                  <a:schemeClr val="tx2"/>
                </a:solidFill>
              </a:rPr>
              <a:t>: age/gender/race; ref: 2010 ESRD patients.</a:t>
            </a:r>
          </a:p>
        </p:txBody>
      </p:sp>
      <p:pic>
        <p:nvPicPr>
          <p:cNvPr id="23554" name="Picture 2" descr="\\LUKE\ADR Prepress\2013 atlas\13 figure PNGs\v2 figure pngs 13\v2 ch01 pngs 13\2 ch01 table 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99" y="1827213"/>
            <a:ext cx="5608402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Prevalent patient distribution, </a:t>
            </a:r>
            <a:br>
              <a:rPr lang="en-US" dirty="0" smtClean="0"/>
            </a:br>
            <a:r>
              <a:rPr lang="en-US" dirty="0" smtClean="0"/>
              <a:t>by modality &amp; payor</a:t>
            </a:r>
            <a:br>
              <a:rPr lang="en-US" dirty="0" smtClean="0"/>
            </a:br>
            <a:r>
              <a:rPr lang="en-US" sz="1600" dirty="0" smtClean="0"/>
              <a:t>Figure 1.19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6"/>
            <a:ext cx="6229351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prevalent ESRD patients; peritoneal dialysis consists of CAPD &amp; CCPD only.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1 pngs 13\2 ch01 fig 1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058988"/>
            <a:ext cx="7551530" cy="29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Prevalent patients using home </a:t>
            </a:r>
            <a:br>
              <a:rPr lang="en-US" dirty="0" smtClean="0"/>
            </a:br>
            <a:r>
              <a:rPr lang="en-US" dirty="0" smtClean="0"/>
              <a:t>dialysis, by therapy type</a:t>
            </a:r>
            <a:br>
              <a:rPr lang="en-US" dirty="0" smtClean="0"/>
            </a:br>
            <a:r>
              <a:rPr lang="en-US" sz="1600" dirty="0" smtClean="0"/>
              <a:t>Figure 1.20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6"/>
            <a:ext cx="5642451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Prevalent dialysis patients.</a:t>
            </a:r>
          </a:p>
        </p:txBody>
      </p:sp>
      <p:pic>
        <p:nvPicPr>
          <p:cNvPr id="25602" name="Picture 2" descr="\\LUKE\ADR Prepress\2013 atlas\13 figure PNGs\v2 figure pngs 13\v2 ch01 pngs 13\2 ch01 fig 2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058988"/>
            <a:ext cx="7504750" cy="279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685799"/>
            <a:ext cx="3561518" cy="1706563"/>
          </a:xfrm>
        </p:spPr>
        <p:txBody>
          <a:bodyPr/>
          <a:lstStyle/>
          <a:p>
            <a:r>
              <a:rPr lang="en-US" dirty="0" smtClean="0"/>
              <a:t>Pre-ESRD nephrologist care (row %), 2011</a:t>
            </a:r>
            <a:br>
              <a:rPr lang="en-US" dirty="0" smtClean="0"/>
            </a:br>
            <a:r>
              <a:rPr lang="en-US" sz="1600" dirty="0" smtClean="0"/>
              <a:t>Table 1.f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6" y="5810251"/>
            <a:ext cx="3562350" cy="5238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2011. </a:t>
            </a:r>
            <a:r>
              <a:rPr lang="en-US" sz="1200" b="1" dirty="0" err="1" smtClean="0">
                <a:solidFill>
                  <a:schemeClr val="tx2"/>
                </a:solidFill>
              </a:rPr>
              <a:t>eGFR</a:t>
            </a:r>
            <a:r>
              <a:rPr lang="en-US" sz="1200" b="1" dirty="0" smtClean="0">
                <a:solidFill>
                  <a:schemeClr val="tx2"/>
                </a:solidFill>
              </a:rPr>
              <a:t> calculated using the CKD–EPI equation.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099" y="458787"/>
            <a:ext cx="2900363" cy="625007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access use at initiation </a:t>
            </a:r>
            <a:br>
              <a:rPr lang="en-US" dirty="0" smtClean="0"/>
            </a:br>
            <a:r>
              <a:rPr lang="en-US" dirty="0" smtClean="0"/>
              <a:t>and on day of eligibility, 2011</a:t>
            </a:r>
            <a:br>
              <a:rPr lang="en-US" dirty="0" smtClean="0"/>
            </a:br>
            <a:r>
              <a:rPr lang="en-US" sz="1600" dirty="0" smtClean="0"/>
              <a:t>Figure 1.21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3" y="5946775"/>
            <a:ext cx="5173040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\\LUKE\ADR Prepress\2013 atlas\13 figure PNGs\v2 figure pngs 13\v2 ch01 pngs 13\2 ch01 fig 2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92" y="1827213"/>
            <a:ext cx="6152416" cy="400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use at first outpatient hemodialysis, </a:t>
            </a:r>
            <a:br>
              <a:rPr lang="en-US" dirty="0" smtClean="0"/>
            </a:br>
            <a:r>
              <a:rPr lang="en-US" dirty="0" smtClean="0"/>
              <a:t>by pre-ESRD nephrology care, 2011</a:t>
            </a:r>
            <a:br>
              <a:rPr lang="en-US" dirty="0" smtClean="0"/>
            </a:br>
            <a:r>
              <a:rPr lang="en-US" sz="1600" dirty="0" smtClean="0"/>
              <a:t>Figure 1.22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4086571" cy="24038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hemodialysis patients, 2011.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975" y="2058988"/>
            <a:ext cx="6496050" cy="2419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incident rates of ESRD </a:t>
            </a:r>
            <a:br>
              <a:rPr lang="en-US" dirty="0" smtClean="0"/>
            </a:br>
            <a:r>
              <a:rPr lang="en-US" dirty="0" smtClean="0"/>
              <a:t>&amp; annual percent change</a:t>
            </a:r>
            <a:br>
              <a:rPr lang="en-US" dirty="0" smtClean="0"/>
            </a:br>
            <a:r>
              <a:rPr lang="en-US" sz="1600" dirty="0" smtClean="0"/>
              <a:t>Figure 1.2 (Volume 2)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5150600" cy="248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2 figure pngs 13\v2 ch01 pngs 13\2 ch01 fig 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2" y="2070924"/>
            <a:ext cx="7484353" cy="276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hemoglobin at initiation, </a:t>
            </a:r>
            <a:br>
              <a:rPr lang="en-US" dirty="0" smtClean="0"/>
            </a:br>
            <a:r>
              <a:rPr lang="en-US" dirty="0" smtClean="0"/>
              <a:t>by pre-ESRD ESA treatment</a:t>
            </a:r>
            <a:br>
              <a:rPr lang="en-US" dirty="0" smtClean="0"/>
            </a:br>
            <a:r>
              <a:rPr lang="en-US" sz="1600" dirty="0" smtClean="0"/>
              <a:t>Figure 1.23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6"/>
            <a:ext cx="3754438" cy="2489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8674" name="Picture 2" descr="\\LUKE\ADR Prepress\2013 atlas\13 figure PNGs\v2 figure pngs 13\v2 ch01 pngs 13\2 ch01 fig 2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74" y="2058988"/>
            <a:ext cx="6686377" cy="341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 in mean hemoglobin (g/dl)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</a:t>
            </a:r>
            <a:r>
              <a:rPr lang="en-US" dirty="0"/>
              <a:t>initiation, by HSA</a:t>
            </a:r>
            <a:r>
              <a:rPr lang="en-US" dirty="0" smtClean="0"/>
              <a:t>, </a:t>
            </a:r>
            <a:r>
              <a:rPr lang="en-US" dirty="0"/>
              <a:t>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1.24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533803" y="5946775"/>
            <a:ext cx="2139679" cy="274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547" y="2037203"/>
            <a:ext cx="4882906" cy="390754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437426" cy="1332220"/>
          </a:xfrm>
        </p:spPr>
        <p:txBody>
          <a:bodyPr>
            <a:normAutofit fontScale="90000"/>
          </a:bodyPr>
          <a:lstStyle/>
          <a:p>
            <a:r>
              <a:rPr lang="en-US" dirty="0"/>
              <a:t>Patients initiating ESRD therapy, 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laboratory </a:t>
            </a:r>
            <a:r>
              <a:rPr lang="en-US" dirty="0"/>
              <a:t>values, by age, gender, race,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ethnicity</a:t>
            </a:r>
            <a:r>
              <a:rPr lang="en-US" dirty="0"/>
              <a:t>, &amp; primary diagnosis,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1.g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533803" y="5946775"/>
            <a:ext cx="2139679" cy="2745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3098" y="5649433"/>
            <a:ext cx="1009290" cy="185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44" y="1620838"/>
            <a:ext cx="5467711" cy="422617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distribution at initiation,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smtClean="0"/>
              <a:t>eGFR (</a:t>
            </a:r>
            <a:r>
              <a:rPr lang="en-US" dirty="0" smtClean="0"/>
              <a:t>ml/min/1.73 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1600" dirty="0" smtClean="0"/>
              <a:t>Figure 1.25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7563" y="5946776"/>
            <a:ext cx="7508875" cy="2660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</a:t>
            </a:r>
            <a:r>
              <a:rPr lang="en-US" sz="1200" b="1" dirty="0">
                <a:solidFill>
                  <a:schemeClr val="tx2"/>
                </a:solidFill>
              </a:rPr>
              <a:t>. eGFR calculated using the CKD-EPI equation.</a:t>
            </a:r>
          </a:p>
        </p:txBody>
      </p:sp>
      <p:pic>
        <p:nvPicPr>
          <p:cNvPr id="2050" name="Picture 2" descr="\\LUKE\ADR Prepress\2013 atlas\13 figure PNGs\v2 figure pngs 13\v2 ch01 pngs 13\2 ch01 fig 2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067" y="1827213"/>
            <a:ext cx="4777866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Geographic variations in adjusted </a:t>
            </a:r>
            <a:br>
              <a:rPr lang="en-US" dirty="0" smtClean="0"/>
            </a:br>
            <a:r>
              <a:rPr lang="en-US" dirty="0" smtClean="0"/>
              <a:t>incident rates of ESRD per million </a:t>
            </a:r>
            <a:br>
              <a:rPr lang="en-US" dirty="0" smtClean="0"/>
            </a:br>
            <a:r>
              <a:rPr lang="en-US" dirty="0" smtClean="0"/>
              <a:t>population, 2011, by HSA</a:t>
            </a:r>
            <a:br>
              <a:rPr lang="en-US" dirty="0" smtClean="0"/>
            </a:br>
            <a:r>
              <a:rPr lang="en-US" sz="1600" dirty="0" smtClean="0"/>
              <a:t>Figure 1.3 (Volume 2)</a:t>
            </a:r>
            <a:endParaRPr lang="en-US" dirty="0"/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7162800" y="4876800"/>
            <a:ext cx="1714500" cy="10699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age/gender/race/ethnicity; ref: 2010 ESRD patients. 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622" y="2057519"/>
            <a:ext cx="4882906" cy="3889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Patient demographics &amp; </a:t>
            </a:r>
            <a:br>
              <a:rPr lang="en-US" dirty="0" smtClean="0"/>
            </a:br>
            <a:r>
              <a:rPr lang="en-US" dirty="0" smtClean="0"/>
              <a:t>adjusted rates, by ESRD network: </a:t>
            </a:r>
            <a:br>
              <a:rPr lang="en-US" dirty="0" smtClean="0"/>
            </a:br>
            <a:r>
              <a:rPr lang="en-US" dirty="0" smtClean="0"/>
              <a:t>incident dialysis patients, 2011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400" dirty="0" smtClean="0"/>
              <a:t>Table 1.a (Volume 2)</a:t>
            </a:r>
            <a:endParaRPr lang="en-US" sz="24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7562" y="5946775"/>
            <a:ext cx="7508875" cy="377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dialysis patients, 2011. </a:t>
            </a: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“.” Zero values in this cell.</a:t>
            </a:r>
          </a:p>
        </p:txBody>
      </p:sp>
      <p:pic>
        <p:nvPicPr>
          <p:cNvPr id="4098" name="Picture 2" descr="\\LUKE\ADR Prepress\2013 atlas\13 figure PNGs\v2 figure pngs 13\v2 ch01 pngs 13\2 ch01 table 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20" y="1827213"/>
            <a:ext cx="6038555" cy="41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458787"/>
            <a:ext cx="2980405" cy="1933575"/>
          </a:xfrm>
        </p:spPr>
        <p:txBody>
          <a:bodyPr/>
          <a:lstStyle/>
          <a:p>
            <a:r>
              <a:rPr lang="en-US" dirty="0" smtClean="0"/>
              <a:t>Incident counts &amp; adjusted rates of ESRD, by age</a:t>
            </a:r>
            <a:br>
              <a:rPr lang="en-US" dirty="0" smtClean="0"/>
            </a:br>
            <a:r>
              <a:rPr lang="en-US" sz="1600" dirty="0" smtClean="0"/>
              <a:t>Figure 1.4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49389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gender/race;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2 figure pngs 13\v2 ch01 pngs 13\2 ch01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2309"/>
            <a:ext cx="3293175" cy="5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1" y="458787"/>
            <a:ext cx="2843672" cy="1933575"/>
          </a:xfrm>
        </p:spPr>
        <p:txBody>
          <a:bodyPr/>
          <a:lstStyle/>
          <a:p>
            <a:r>
              <a:rPr lang="en-US" dirty="0" smtClean="0"/>
              <a:t>Incident counts &amp; adjusted rates of ESRD, by race</a:t>
            </a:r>
            <a:br>
              <a:rPr lang="en-US" dirty="0" smtClean="0"/>
            </a:br>
            <a:r>
              <a:rPr lang="en-US" sz="1600" dirty="0" smtClean="0"/>
              <a:t>Figure 1.5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2 figure pngs 13\v2 ch01 pngs 13\2 ch01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787"/>
            <a:ext cx="3314700" cy="55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458788"/>
            <a:ext cx="3887787" cy="1933575"/>
          </a:xfrm>
        </p:spPr>
        <p:txBody>
          <a:bodyPr/>
          <a:lstStyle/>
          <a:p>
            <a:r>
              <a:rPr lang="en-US" dirty="0" smtClean="0"/>
              <a:t>Incident counts &amp; adjusted rates of ESRD, by Hispanic ethnicity</a:t>
            </a:r>
            <a:br>
              <a:rPr lang="en-US" dirty="0" smtClean="0"/>
            </a:br>
            <a:r>
              <a:rPr lang="en-US" sz="1600" dirty="0" smtClean="0"/>
              <a:t>Figure 1.6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\\LUKE\ADR Prepress\2013 atlas\13 figure PNGs\v2 figure pngs 13\v2 ch01 pngs 13\2 ch01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787"/>
            <a:ext cx="3247402" cy="550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654881"/>
            <a:ext cx="3887787" cy="1737482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Incident counts &amp; adjusted rates of ESRD, by primary diagnosis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1.7 (Volume 2)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408657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Incident ESRD patients.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err="1" smtClean="0">
                <a:solidFill>
                  <a:schemeClr val="tx2"/>
                </a:solidFill>
              </a:rPr>
              <a:t>Adj</a:t>
            </a:r>
            <a:r>
              <a:rPr lang="en-US" sz="1200" b="1" dirty="0" smtClean="0">
                <a:solidFill>
                  <a:schemeClr val="tx2"/>
                </a:solidFill>
              </a:rPr>
              <a:t>: age/gender/race; ref: 2010 ESRD patients.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\\LUKE\ADR Prepress\2013 atlas\13 figure PNGs\v2 figure pngs 13\v2 ch01 pngs 13\2 ch01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473298"/>
            <a:ext cx="3238857" cy="54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10571</TotalTime>
  <Words>585</Words>
  <Application>Microsoft Office PowerPoint</Application>
  <PresentationFormat>On-screen Show (4:3)</PresentationFormat>
  <Paragraphs>67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usrds13</vt:lpstr>
      <vt:lpstr>PowerPoint Presentation</vt:lpstr>
      <vt:lpstr>Incident &amp; prevalent patient  counts (USRDS), by modality Figure 1.1 (Volume 2)</vt:lpstr>
      <vt:lpstr>Adjusted incident rates of ESRD  &amp; annual percent change Figure 1.2 (Volume 2)</vt:lpstr>
      <vt:lpstr>Geographic variations in adjusted  incident rates of ESRD per million  population, 2011, by HSA Figure 1.3 (Volume 2)</vt:lpstr>
      <vt:lpstr>Patient demographics &amp;  adjusted rates, by ESRD network:  incident dialysis patients, 2011 Table 1.a (Volume 2)</vt:lpstr>
      <vt:lpstr>Incident counts &amp; adjusted rates of ESRD, by age Figure 1.4 (Volume 2)</vt:lpstr>
      <vt:lpstr>Incident counts &amp; adjusted rates of ESRD, by race Figure 1.5 (Volume 2)</vt:lpstr>
      <vt:lpstr>Incident counts &amp; adjusted rates of ESRD, by Hispanic ethnicity Figure 1.6 (Volume 2)</vt:lpstr>
      <vt:lpstr>Incident counts &amp; adjusted rates of ESRD, by primary diagnosis Figure 1.7 (Volume 2)</vt:lpstr>
      <vt:lpstr>Adjusted incident rates of ESRD due  to diabetes, by age, race, &amp; ethnicity Figure 1.8 (Volume 2)</vt:lpstr>
      <vt:lpstr>Adjusted incident rates  of ESRD due  to hypertension, by age, race, &amp; ethnicity Figure 1.9 (Volume 2)</vt:lpstr>
      <vt:lpstr>Adjusted prevalent rates of  ESRD &amp; annual percent change Figure 1.10 (Volume 2)</vt:lpstr>
      <vt:lpstr>Geographic variations in adjusted  prevalent rates of ESRD per million  population, 2011, by HSA Figure 1.11 (Volume 2)</vt:lpstr>
      <vt:lpstr>Patient demographics &amp; adjusted rates,  by ESRD network: December 31 point prevalent dialysis patients, 2011 Table 1.b (Volume 2)</vt:lpstr>
      <vt:lpstr>Patient demographics &amp; adjusted rates,  by ESRD network: December 31 point  prevalent transplant patients, 2011 Table 1.c (Volume 2)</vt:lpstr>
      <vt:lpstr>Prevalent counts &amp; adjusted rates of ESRD, by age Figure 1.12 (Volume 2)</vt:lpstr>
      <vt:lpstr>Prevalent counts &amp; adjusted rates of ESRD, by race Figure 1.13 (Volume 2)</vt:lpstr>
      <vt:lpstr>Prevalent counts &amp; adjusted rates of ESRD, by Hispanic ethnicity Figure 1.14 (Volume 2)</vt:lpstr>
      <vt:lpstr>Prevalent counts &amp; adjusted rates of ESRD, by primary diagnosis Figure 1.15 (Volume 2)</vt:lpstr>
      <vt:lpstr>Patient counts, by modality Figure 1.16 (Volume 2)</vt:lpstr>
      <vt:lpstr>Incident counts &amp; adjusted rates of ESRD at  initiation &amp; day 90, by modality, age, gender,  race, ethnicity, &amp; primary diagnosis, 2011 Table 1.d (Volume 2)</vt:lpstr>
      <vt:lpstr>Incident patient distribution,  by first modality &amp; payor Figure 1.17 (Volume 2)</vt:lpstr>
      <vt:lpstr>Incident patients using home  dialysis, by therapy type Figure 1.18 (Volume 2)</vt:lpstr>
      <vt:lpstr>Prevalent counts &amp; adjusted rates of ESRD,  by modality, age, gender, race, ethnicity,  &amp; primary diagnosis, 2011 Table 1.e (Volume 2)</vt:lpstr>
      <vt:lpstr>Prevalent patient distribution,  by modality &amp; payor Figure 1.19 (Volume 2)</vt:lpstr>
      <vt:lpstr>Prevalent patients using home  dialysis, by therapy type Figure 1.20 (Volume 2)</vt:lpstr>
      <vt:lpstr>Pre-ESRD nephrologist care (row %), 2011 Table 1.f (Volume 2)</vt:lpstr>
      <vt:lpstr>Vascular access use at initiation  and on day of eligibility, 2011 Figure 1.21 (Volume 2)</vt:lpstr>
      <vt:lpstr>Access use at first outpatient hemodialysis,  by pre-ESRD nephrology care, 2011 Figure 1.22 (Volume 2)</vt:lpstr>
      <vt:lpstr>Mean hemoglobin at initiation,  by pre-ESRD ESA treatment Figure 1.23 (Volume 2)</vt:lpstr>
      <vt:lpstr>Variations in mean hemoglobin (g/dl)  at initiation, by HSA, 2011 Figure 1.24 (Volume 2)</vt:lpstr>
      <vt:lpstr>Patients initiating ESRD therapy, by  laboratory values, by age, gender, race,  ethnicity, &amp; primary diagnosis, 2011 Table 1.g (Volume 2)</vt:lpstr>
      <vt:lpstr>Patient distribution at initiation,  by eGFR (ml/min/1.73 m2) Figure 1.25 (Volume 2)</vt:lpstr>
    </vt:vector>
  </TitlesOfParts>
  <Company>Nephrology Analytical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SEverson</dc:creator>
  <cp:lastModifiedBy>edward constantini</cp:lastModifiedBy>
  <cp:revision>318</cp:revision>
  <dcterms:created xsi:type="dcterms:W3CDTF">2000-03-17T15:11:00Z</dcterms:created>
  <dcterms:modified xsi:type="dcterms:W3CDTF">2013-09-10T17:15:24Z</dcterms:modified>
</cp:coreProperties>
</file>