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5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17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04" r:id="rId40"/>
    <p:sldId id="314" r:id="rId41"/>
    <p:sldId id="315" r:id="rId42"/>
    <p:sldId id="316" r:id="rId43"/>
    <p:sldId id="303" r:id="rId4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2400" y="-84"/>
      </p:cViewPr>
      <p:guideLst>
        <p:guide orient="horz" pos="1296"/>
        <p:guide orient="horz" pos="3746"/>
        <p:guide orient="horz" pos="2162"/>
        <p:guide orient="horz" pos="1019"/>
        <p:guide orient="horz" pos="1150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United States Renal Data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ESRD: Chapter Four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Cardiovascular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32280" cy="1332220"/>
          </a:xfrm>
        </p:spPr>
        <p:txBody>
          <a:bodyPr/>
          <a:lstStyle/>
          <a:p>
            <a:r>
              <a:rPr lang="en-US" dirty="0" smtClean="0"/>
              <a:t>Rates of an AMI event in ESRD patients</a:t>
            </a:r>
            <a:br>
              <a:rPr lang="en-US" dirty="0" smtClean="0"/>
            </a:br>
            <a:r>
              <a:rPr lang="en-US" sz="1600" dirty="0" smtClean="0"/>
              <a:t>Figure 4.6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ESRD patients on January 1 of each year: unadjusted.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5" y="2057400"/>
            <a:ext cx="6496950" cy="32803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sudden cardiac death in prevalent dialysis patients, by method of estimation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 err="1">
                <a:solidFill>
                  <a:schemeClr val="tx2"/>
                </a:solidFill>
              </a:rPr>
              <a:t>Period</a:t>
            </a:r>
            <a:r>
              <a:rPr lang="fr-FR" sz="1200" b="1" dirty="0">
                <a:solidFill>
                  <a:schemeClr val="tx2"/>
                </a:solidFill>
              </a:rPr>
              <a:t> prevalent dialysis patients.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3 atlas\13 figure PNGs\v2 figure pngs 13\v2 ch04 pngs 13\2 ch04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2057400"/>
            <a:ext cx="7526965" cy="2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sudden cardiac death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prevalent </a:t>
            </a:r>
            <a:r>
              <a:rPr lang="en-US" dirty="0"/>
              <a:t>dialysis patients, by 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dialysis patients: unadjusted &amp; using the complex method.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4 pngs 13\2 ch04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96" y="1825625"/>
            <a:ext cx="464540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sudden cardiac death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prevalent </a:t>
            </a:r>
            <a:r>
              <a:rPr lang="en-US" dirty="0"/>
              <a:t>dialysis patients, by modality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dialysis patients: unadjusted &amp; using the complex method.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3 atlas\13 figure PNGs\v2 figure pngs 13\v2 ch04 pngs 13\2 ch04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96" y="1825625"/>
            <a:ext cx="464540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sudden cardiac death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2010 </a:t>
            </a:r>
            <a:r>
              <a:rPr lang="en-US" dirty="0"/>
              <a:t>incident dialysis patients, by 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Incident dialysis patients; simple </a:t>
            </a:r>
            <a:r>
              <a:rPr lang="fr-FR" sz="1200" b="1" dirty="0" err="1">
                <a:solidFill>
                  <a:schemeClr val="tx2"/>
                </a:solidFill>
              </a:rPr>
              <a:t>method</a:t>
            </a:r>
            <a:r>
              <a:rPr lang="fr-FR" sz="1200" b="1" dirty="0">
                <a:solidFill>
                  <a:schemeClr val="tx2"/>
                </a:solidFill>
              </a:rPr>
              <a:t>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4 pngs 13\2 ch04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16" y="1825624"/>
            <a:ext cx="435056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sudden cardiac death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2010 </a:t>
            </a:r>
            <a:r>
              <a:rPr lang="en-US" dirty="0"/>
              <a:t>incident dialysis </a:t>
            </a:r>
            <a:r>
              <a:rPr lang="en-US" dirty="0" smtClean="0"/>
              <a:t>patients, </a:t>
            </a:r>
            <a:r>
              <a:rPr lang="en-US" dirty="0"/>
              <a:t>by modality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Incident dialysis patients; simple </a:t>
            </a:r>
            <a:r>
              <a:rPr lang="fr-FR" sz="1200" b="1" dirty="0" err="1">
                <a:solidFill>
                  <a:schemeClr val="tx2"/>
                </a:solidFill>
              </a:rPr>
              <a:t>method</a:t>
            </a:r>
            <a:r>
              <a:rPr lang="fr-FR" sz="1200" b="1" dirty="0">
                <a:solidFill>
                  <a:schemeClr val="tx2"/>
                </a:solidFill>
              </a:rPr>
              <a:t>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3 atlas\13 figure PNGs\v2 figure pngs 13\v2 ch04 pngs 13\2 ch04 fig 1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16" y="1825625"/>
            <a:ext cx="435056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Cardiovascular disease &amp; pharmacological interventions (row percent), by diagnosis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4.c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25661" r="8653" b="49954"/>
          <a:stretch/>
        </p:blipFill>
        <p:spPr>
          <a:xfrm>
            <a:off x="809625" y="1825625"/>
            <a:ext cx="7516813" cy="28573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Cardiovascular disease &amp; pharmacological interventions (row percent), by diagnosis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4.c (continued; Volume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25158" r="8816" b="46289"/>
          <a:stretch/>
        </p:blipFill>
        <p:spPr>
          <a:xfrm>
            <a:off x="809624" y="1825626"/>
            <a:ext cx="7516814" cy="3358892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2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 therapy in prevalent ESRD patients with CHF, by modality &amp; race,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ESRD patients with Medicare Parts A, B, &amp; D </a:t>
            </a:r>
            <a:r>
              <a:rPr lang="en-US" sz="1200" b="1" dirty="0" smtClean="0">
                <a:solidFill>
                  <a:schemeClr val="tx2"/>
                </a:solidFill>
              </a:rPr>
              <a:t>enrollment &amp; with </a:t>
            </a:r>
            <a:r>
              <a:rPr lang="en-US" sz="1200" b="1" dirty="0">
                <a:solidFill>
                  <a:schemeClr val="tx2"/>
                </a:solidFill>
              </a:rPr>
              <a:t>a first </a:t>
            </a:r>
            <a:r>
              <a:rPr lang="en-US" sz="1200" b="1" dirty="0" smtClean="0">
                <a:solidFill>
                  <a:schemeClr val="tx2"/>
                </a:solidFill>
              </a:rPr>
              <a:t>CHF diagnosis in 2011.</a:t>
            </a:r>
          </a:p>
        </p:txBody>
      </p:sp>
      <p:pic>
        <p:nvPicPr>
          <p:cNvPr id="17411" name="Picture 3" descr="\\LUKE\ADR Prepress\2013 atlas\13 figure PNGs\v2 figure pngs 13\v2 ch04 pngs 13\2 ch04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25625"/>
            <a:ext cx="7567191" cy="38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 therapy in prevalent ESRD patients with AMI, by modality &amp; race,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ESRD patients with Medicare Parts A, B, &amp; D enrollment &amp; with a first </a:t>
            </a:r>
            <a:r>
              <a:rPr lang="en-US" sz="1200" b="1" dirty="0" smtClean="0">
                <a:solidFill>
                  <a:schemeClr val="tx2"/>
                </a:solidFill>
              </a:rPr>
              <a:t>AMI diagnosis </a:t>
            </a:r>
            <a:r>
              <a:rPr lang="en-US" sz="1200" b="1" dirty="0">
                <a:solidFill>
                  <a:schemeClr val="tx2"/>
                </a:solidFill>
              </a:rPr>
              <a:t>in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3 atlas\13 figure PNGs\v2 figure pngs 13\v2 ch04 pngs 13\2 ch04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30681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death in incident dialysis </a:t>
            </a:r>
            <a:br>
              <a:rPr lang="en-US" dirty="0" smtClean="0"/>
            </a:br>
            <a:r>
              <a:rPr lang="en-US" dirty="0" smtClean="0"/>
              <a:t>patients, 2009-2011, first 180 days</a:t>
            </a:r>
            <a:br>
              <a:rPr lang="en-US" dirty="0" smtClean="0"/>
            </a:br>
            <a:r>
              <a:rPr lang="en-US" sz="1600" dirty="0" smtClean="0"/>
              <a:t>Figure 4.1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572000" y="5946775"/>
            <a:ext cx="3754438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Incident &amp; prevalent dialysis patients, 2009–2011</a:t>
            </a:r>
            <a:r>
              <a:rPr lang="fr-FR" sz="1200" b="1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3 atlas\13 figure PNGs\v2 figure pngs 13\v2 ch04 pngs 13\2 ch04 fig 1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1825624"/>
            <a:ext cx="7132337" cy="41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treated for CHF, by type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medication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ESRD patients with Medicare Parts A, B, &amp; D </a:t>
            </a:r>
            <a:r>
              <a:rPr lang="en-US" sz="1200" b="1" dirty="0" smtClean="0">
                <a:solidFill>
                  <a:schemeClr val="tx2"/>
                </a:solidFill>
              </a:rPr>
              <a:t>enrollment &amp; with </a:t>
            </a:r>
            <a:r>
              <a:rPr lang="en-US" sz="1200" b="1" dirty="0">
                <a:solidFill>
                  <a:schemeClr val="tx2"/>
                </a:solidFill>
              </a:rPr>
              <a:t>a cardiovascular diagnosis or procedure between January 1 &amp; November 30,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3 atlas\13 figure PNGs\v2 figure pngs 13\v2 ch04 pngs 13\2 ch04 fig 14 ven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525998" cy="40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treated for </a:t>
            </a:r>
            <a:r>
              <a:rPr lang="en-US" dirty="0" smtClean="0"/>
              <a:t>atrial </a:t>
            </a:r>
            <a:r>
              <a:rPr lang="en-US" dirty="0"/>
              <a:t>fibrillation,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type </a:t>
            </a:r>
            <a:r>
              <a:rPr lang="en-US" dirty="0"/>
              <a:t>of </a:t>
            </a:r>
            <a:r>
              <a:rPr lang="en-US" dirty="0" smtClean="0"/>
              <a:t>medication </a:t>
            </a:r>
            <a:r>
              <a:rPr lang="en-US" dirty="0"/>
              <a:t>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ESRD patients with Medicare Parts A, B, &amp; D enrollment &amp; with a cardiovascular diagnosis or procedure between January 1 &amp; November 30, 2011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\\LUKE\ADR Prepress\2013 atlas\13 figure PNGs\v2 figure pngs 13\v2 ch04 pngs 13\2 ch04 fig 15 ven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516814" cy="39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treated for </a:t>
            </a:r>
            <a:r>
              <a:rPr lang="en-US" dirty="0" smtClean="0"/>
              <a:t>AMI, </a:t>
            </a:r>
            <a:r>
              <a:rPr lang="en-US" dirty="0"/>
              <a:t>by type </a:t>
            </a:r>
            <a:br>
              <a:rPr lang="en-US" dirty="0"/>
            </a:br>
            <a:r>
              <a:rPr lang="en-US" dirty="0"/>
              <a:t>of medication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ESRD patients with Medicare Parts A, B, &amp; D enrollment &amp; with a cardiovascular diagnosis or procedure between January 1 &amp; November 30, 2011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\\LUKE\ADR Prepress\2013 atlas\13 figure PNGs\v2 figure pngs 13\v2 ch04 pngs 13\2 ch04 fig 16 ven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1825626"/>
            <a:ext cx="7514762" cy="39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treated for PAD, by type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medication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ESRD patients with Medicare Parts A, B, &amp; D enrollment &amp; with a cardiovascular diagnosis or procedure between January 1 &amp; November 30, 2011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9" name="Picture 3" descr="\\LUKE\ADR Prepress\2013 atlas\13 figure PNGs\v2 figure pngs 13\v2 ch04 pngs 13\2 ch04 fig 17 ven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1825625"/>
            <a:ext cx="7511560" cy="39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9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patients with </a:t>
            </a:r>
            <a:r>
              <a:rPr lang="en-US" dirty="0" smtClean="0"/>
              <a:t>cardiovascular </a:t>
            </a:r>
            <a:r>
              <a:rPr lang="en-US" dirty="0"/>
              <a:t>disease (row percent), by body mass index (BMI),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4.d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dialysis patients age 20 &amp; older with a first cardiovascular diagnosis or procedure in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4 pngs 13\v2 ch4 table 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68" y="1617663"/>
            <a:ext cx="5893264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44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dialysis patients on </a:t>
            </a:r>
            <a:r>
              <a:rPr lang="en-US" dirty="0" smtClean="0"/>
              <a:t>the transplant </a:t>
            </a:r>
            <a:r>
              <a:rPr lang="en-US" dirty="0"/>
              <a:t>wait list, by body mass index (BMI)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hemodialysis &amp; peritoneal dialysis patients on the transplant waiting list.</a:t>
            </a:r>
          </a:p>
        </p:txBody>
      </p:sp>
      <p:pic>
        <p:nvPicPr>
          <p:cNvPr id="4098" name="Picture 2" descr="\\LUKE\ADR Prepress\2013 atlas\13 figure PNGs\v2 figure pngs 13\v2 ch04 pngs 13\2 ch04 fig 1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4" y="1825624"/>
            <a:ext cx="770991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03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relative risk of a cardiovascular death, by body mass index (BMI),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dialysis patients age 20 &amp; older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5602" name="Picture 2" descr="\\LUKE\ADR Prepress\2013 atlas\13 figure PNGs\v2 figure pngs 13\v2 ch04 pngs 13\2 ch04 fig 1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516814" cy="37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2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relative risk of incident CHF,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body mass index (BMI),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dialysis patients age 20 &amp; older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\\LUKE\ADR Prepress\2013 atlas\13 figure PNGs\v2 figure pngs 13\v2 ch04 pngs 13\2 ch04 fig 2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527628" cy="37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65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Unadjusted survival in patients with cardiovascular disease, by </a:t>
            </a:r>
            <a:r>
              <a:rPr lang="en-US" dirty="0" smtClean="0"/>
              <a:t>BMI, </a:t>
            </a:r>
            <a:r>
              <a:rPr lang="en-US" dirty="0"/>
              <a:t>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dialysis patients age 20 &amp; older with a first cardiovascular diagnosis or procedure in </a:t>
            </a:r>
            <a:r>
              <a:rPr lang="en-US" sz="1200" b="1" dirty="0" smtClean="0">
                <a:solidFill>
                  <a:schemeClr val="tx2"/>
                </a:solidFill>
              </a:rPr>
              <a:t>2010.</a:t>
            </a:r>
          </a:p>
        </p:txBody>
      </p:sp>
      <p:pic>
        <p:nvPicPr>
          <p:cNvPr id="27650" name="Picture 2" descr="\\LUKE\ADR Prepress\2013 atlas\13 figure PNGs\v2 figure pngs 13\v2 ch04 pngs 13\2 ch04 fig 2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618271" cy="37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0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 </a:t>
            </a:r>
            <a:r>
              <a:rPr lang="en-US" dirty="0" smtClean="0"/>
              <a:t>at </a:t>
            </a:r>
            <a:r>
              <a:rPr lang="en-US" dirty="0"/>
              <a:t>ESRD incidence in patients who undergo bariatric surgery, </a:t>
            </a:r>
            <a:r>
              <a:rPr lang="en-US" dirty="0" smtClean="0"/>
              <a:t>2002–2011</a:t>
            </a:r>
            <a:br>
              <a:rPr lang="en-US" dirty="0" smtClean="0"/>
            </a:br>
            <a:r>
              <a:rPr lang="en-US" sz="1600" dirty="0" smtClean="0"/>
              <a:t>Table 4.e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ESRD patients age 20 &amp; older with Medicare coverage at time of </a:t>
            </a:r>
            <a:r>
              <a:rPr lang="en-US" sz="1200" b="1" dirty="0" smtClean="0">
                <a:solidFill>
                  <a:schemeClr val="tx2"/>
                </a:solidFill>
              </a:rPr>
              <a:t>surgery.</a:t>
            </a:r>
          </a:p>
        </p:txBody>
      </p:sp>
      <p:pic>
        <p:nvPicPr>
          <p:cNvPr id="5122" name="Picture 2" descr="\\LUKE\ADR Prepress\2013 atlas\13 figure PNGs\v2 figure pngs 13\v2 ch04 pngs 13\v2 ch4 table 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" y="1825625"/>
            <a:ext cx="7523563" cy="32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death in prevalent </a:t>
            </a:r>
            <a:br>
              <a:rPr lang="en-US" dirty="0" smtClean="0"/>
            </a:br>
            <a:r>
              <a:rPr lang="en-US" dirty="0" smtClean="0"/>
              <a:t>dialysis patients, 2009-2011</a:t>
            </a:r>
            <a:br>
              <a:rPr lang="en-US" dirty="0" smtClean="0"/>
            </a:br>
            <a:r>
              <a:rPr lang="en-US" sz="1600" dirty="0" smtClean="0"/>
              <a:t>Figure 4.1 (continued; 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572000" y="5946775"/>
            <a:ext cx="3754438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Incident &amp; prevalent dialysis patients, 2009–2011.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4 pngs 13\2 ch04 fig 1b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132336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bariatric surgery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</a:t>
            </a:r>
            <a:r>
              <a:rPr lang="en-US" dirty="0"/>
              <a:t>, by modality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ESRD patients age 20 &amp; older with Medicare coverage at time of </a:t>
            </a:r>
            <a:r>
              <a:rPr lang="en-US" sz="1200" b="1" dirty="0" smtClean="0">
                <a:solidFill>
                  <a:schemeClr val="tx2"/>
                </a:solidFill>
              </a:rPr>
              <a:t>surgery.</a:t>
            </a:r>
          </a:p>
        </p:txBody>
      </p:sp>
      <p:pic>
        <p:nvPicPr>
          <p:cNvPr id="29698" name="Picture 2" descr="\\LUKE\ADR Prepress\2013 atlas\13 figure PNGs\v2 figure pngs 13\v2 ch04 pngs 13\2 ch04 fig 2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93" y="1825625"/>
            <a:ext cx="4754614" cy="38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bariatric surgical procedures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ESRD patients age 20 &amp; older with Medicare coverage at time of </a:t>
            </a:r>
            <a:r>
              <a:rPr lang="en-US" sz="1200" b="1" dirty="0" smtClean="0">
                <a:solidFill>
                  <a:schemeClr val="tx2"/>
                </a:solidFill>
              </a:rPr>
              <a:t>surgery.</a:t>
            </a:r>
          </a:p>
        </p:txBody>
      </p:sp>
      <p:pic>
        <p:nvPicPr>
          <p:cNvPr id="30722" name="Picture 2" descr="\\LUKE\ADR Prepress\2013 atlas\13 figure PNGs\v2 figure pngs 13\v2 ch04 pngs 13\2 ch04 fig 2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97" y="1825625"/>
            <a:ext cx="4817603" cy="38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following bariatric surgery,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modality</a:t>
            </a:r>
            <a:r>
              <a:rPr lang="en-US"/>
              <a:t>, </a:t>
            </a:r>
            <a:r>
              <a:rPr lang="en-US" smtClean="0"/>
              <a:t>2002–2011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ESRD patients age 20 &amp; older with Medicare coverage at time of </a:t>
            </a:r>
            <a:r>
              <a:rPr lang="en-US" sz="1200" b="1" dirty="0" smtClean="0">
                <a:solidFill>
                  <a:schemeClr val="tx2"/>
                </a:solidFill>
              </a:rPr>
              <a:t>surgery.</a:t>
            </a:r>
          </a:p>
        </p:txBody>
      </p:sp>
      <p:pic>
        <p:nvPicPr>
          <p:cNvPr id="31746" name="Picture 2" descr="\\LUKE\ADR Prepress\2013 atlas\13 figure PNGs\v2 figure pngs 13\v2 ch04 pngs 13\2 ch04 fig 2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15" y="1825625"/>
            <a:ext cx="4350567" cy="38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 following bariatric surgery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dialysis patients, </a:t>
            </a:r>
            <a:r>
              <a:rPr lang="en-US" dirty="0" smtClean="0"/>
              <a:t>2005–2011</a:t>
            </a:r>
            <a:br>
              <a:rPr lang="en-US" dirty="0" smtClean="0"/>
            </a:br>
            <a:r>
              <a:rPr lang="en-US" sz="1600" dirty="0" smtClean="0"/>
              <a:t>Figure 4.25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</a:t>
            </a:r>
            <a:r>
              <a:rPr lang="en-US" sz="1200" b="1" dirty="0">
                <a:solidFill>
                  <a:schemeClr val="tx2"/>
                </a:solidFill>
              </a:rPr>
              <a:t>patients age 20 &amp; older with Medicare as primary payor at time of </a:t>
            </a:r>
            <a:r>
              <a:rPr lang="en-US" sz="1200" b="1" dirty="0" smtClean="0">
                <a:solidFill>
                  <a:schemeClr val="tx2"/>
                </a:solidFill>
              </a:rPr>
              <a:t>surgery.</a:t>
            </a:r>
          </a:p>
        </p:txBody>
      </p:sp>
      <p:pic>
        <p:nvPicPr>
          <p:cNvPr id="32770" name="Picture 2" descr="\\LUKE\ADR Prepress\2013 atlas\13 figure PNGs\v2 figure pngs 13\v2 ch04 pngs 13\2 ch04 fig 2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21" y="1825625"/>
            <a:ext cx="4347758" cy="39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variations in BMI (kg/m</a:t>
            </a:r>
            <a:r>
              <a:rPr lang="en-US" baseline="30000" dirty="0"/>
              <a:t>2</a:t>
            </a:r>
            <a:r>
              <a:rPr lang="en-US" dirty="0"/>
              <a:t>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HSA, </a:t>
            </a:r>
            <a:r>
              <a:rPr lang="en-US" dirty="0" smtClean="0"/>
              <a:t>2008</a:t>
            </a:r>
            <a:br>
              <a:rPr lang="en-US" dirty="0" smtClean="0"/>
            </a:br>
            <a:r>
              <a:rPr lang="en-US" sz="1600" dirty="0" smtClean="0"/>
              <a:t>Figure 4.26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836634" y="5324029"/>
            <a:ext cx="2076630" cy="6227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dialysis patients who received dialysis for the entire </a:t>
            </a:r>
            <a:r>
              <a:rPr lang="en-US" sz="1200" b="1" dirty="0" smtClean="0">
                <a:solidFill>
                  <a:schemeClr val="tx2"/>
                </a:solidFill>
              </a:rPr>
              <a:t>year.</a:t>
            </a:r>
          </a:p>
        </p:txBody>
      </p:sp>
      <p:pic>
        <p:nvPicPr>
          <p:cNvPr id="33794" name="Picture 2" descr="\\LUKE\ADR Prepress\2013 atlas\13 figure PNGs\v2 figure pngs 13\v2 ch04 pngs 13\2 ch04 fig 26 map 08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19" y="1829658"/>
            <a:ext cx="5167562" cy="4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75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variations in BMI (kg/m</a:t>
            </a:r>
            <a:r>
              <a:rPr lang="en-US" baseline="30000" dirty="0"/>
              <a:t>2</a:t>
            </a:r>
            <a:r>
              <a:rPr lang="en-US" dirty="0"/>
              <a:t>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HSA,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600" dirty="0" smtClean="0"/>
              <a:t>Figure 4.26 (continued; Volume 2)</a:t>
            </a:r>
            <a:endParaRPr lang="en-US" dirty="0"/>
          </a:p>
        </p:txBody>
      </p:sp>
      <p:pic>
        <p:nvPicPr>
          <p:cNvPr id="34818" name="Picture 2" descr="\\LUKE\ADR Prepress\2013 atlas\13 figure PNGs\v2 figure pngs 13\v2 ch04 pngs 13\2 ch04 fig 26 map 1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75" y="1825625"/>
            <a:ext cx="5161910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836634" y="5324029"/>
            <a:ext cx="2076630" cy="6227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dialysis patients who received dialysis for the entire </a:t>
            </a:r>
            <a:r>
              <a:rPr lang="en-US" sz="1200" b="1" dirty="0" smtClean="0">
                <a:solidFill>
                  <a:schemeClr val="tx2"/>
                </a:solidFill>
              </a:rPr>
              <a:t>year.</a:t>
            </a:r>
          </a:p>
        </p:txBody>
      </p:sp>
    </p:spTree>
    <p:extLst>
      <p:ext uri="{BB962C8B-B14F-4D97-AF65-F5344CB8AC3E}">
        <p14:creationId xmlns:p14="http://schemas.microsoft.com/office/powerpoint/2010/main" val="2770400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incident dialysis patients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receiving </a:t>
            </a:r>
            <a:r>
              <a:rPr lang="en-US" dirty="0"/>
              <a:t>first echocardiograms,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4.f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Incident dialysis patients, </a:t>
            </a:r>
            <a:r>
              <a:rPr lang="fr-FR" sz="1200" b="1" dirty="0" smtClean="0">
                <a:solidFill>
                  <a:schemeClr val="tx2"/>
                </a:solidFill>
              </a:rPr>
              <a:t>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5842" name="Picture 2" descr="\\LUKE\ADR Prepress\2013 atlas\13 figure PNGs\v2 figure pngs 13\v2 ch04 pngs 13\v2 ch4 table 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91" y="2057400"/>
            <a:ext cx="4506818" cy="35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60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in </a:t>
            </a:r>
            <a:r>
              <a:rPr lang="en-US"/>
              <a:t>prevalent </a:t>
            </a:r>
            <a:r>
              <a:rPr lang="en-US" smtClean="0"/>
              <a:t>dialysis </a:t>
            </a:r>
            <a:br>
              <a:rPr lang="en-US" smtClean="0"/>
            </a:br>
            <a:r>
              <a:rPr lang="en-US" smtClean="0"/>
              <a:t>patients</a:t>
            </a:r>
            <a:r>
              <a:rPr lang="en-US"/>
              <a:t>, </a:t>
            </a:r>
            <a:r>
              <a:rPr lang="en-US" smtClean="0"/>
              <a:t>by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1, 2011 point prevalent ESRD dialysis patients with Medicare Parts A, B,&amp; D coverage, diagnosed with heart failure in 2011, &amp; surviving &amp; staying on the same modality for all </a:t>
            </a:r>
            <a:r>
              <a:rPr lang="en-US" sz="1200" b="1" dirty="0" smtClean="0">
                <a:solidFill>
                  <a:schemeClr val="tx2"/>
                </a:solidFill>
              </a:rPr>
              <a:t>of 2011</a:t>
            </a:r>
            <a:r>
              <a:rPr lang="en-US" sz="1200" b="1" dirty="0">
                <a:solidFill>
                  <a:schemeClr val="tx2"/>
                </a:solidFill>
              </a:rPr>
              <a:t>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6866" name="Picture 2" descr="\\LUKE\ADR Prepress\2013 atlas\13 figure PNGs\v2 figure pngs 13\v2 ch04 pngs 13\2 ch04 fig 2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6" y="2057400"/>
            <a:ext cx="7507964" cy="27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82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dialysis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with </a:t>
            </a:r>
            <a:r>
              <a:rPr lang="en-US" dirty="0"/>
              <a:t>heart </a:t>
            </a:r>
            <a:r>
              <a:rPr lang="en-US" dirty="0" smtClean="0"/>
              <a:t>failure</a:t>
            </a:r>
            <a:br>
              <a:rPr lang="en-US" dirty="0" smtClean="0"/>
            </a:br>
            <a:r>
              <a:rPr lang="en-US" sz="1600" dirty="0" smtClean="0"/>
              <a:t>Table 4.g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792947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1, 2011 point prevalent ESRD dialysis patients with Medicare Parts A, B,&amp; D coverage, diagnosed with heart failure in 2011, &amp; surviving &amp; staying on the same modality for all of 2011</a:t>
            </a:r>
            <a:r>
              <a:rPr lang="en-US" sz="1200" b="1" dirty="0" smtClean="0">
                <a:solidFill>
                  <a:schemeClr val="tx2"/>
                </a:solidFill>
              </a:rPr>
              <a:t>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“.” Zero patients in this cell. *Values for cells with ten or fewer patients are suppressed.</a:t>
            </a:r>
          </a:p>
        </p:txBody>
      </p:sp>
      <p:pic>
        <p:nvPicPr>
          <p:cNvPr id="1026" name="Picture 2" descr="\\LUKE\ADR Prepress\2013 atlas\13 figure PNGs\v2 figure pngs 13\v2 ch04 pngs 13\v2 ch4 table 4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62712"/>
            <a:ext cx="7811893" cy="27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34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Adjusted hazard ratios of all-cause death in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patients </a:t>
            </a:r>
            <a:r>
              <a:rPr lang="en-US" sz="2400" dirty="0"/>
              <a:t>with heart failure, by modality, </a:t>
            </a:r>
            <a:r>
              <a:rPr lang="en-US" sz="2400" dirty="0" smtClean="0"/>
              <a:t>2010-2011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4.h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1, 2009 point prevalent dialysis patients, diagnosed with heart failure in 2009, &amp; surviving &amp; staying on the same modality for all of 2009.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43010" name="Picture 2" descr="\\LUKE\ADR Prepress\2013 atlas\13 figure PNGs\v2 figure pngs 13\v2 ch04 pngs 13\v2 ch4 table 4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30" y="1825624"/>
            <a:ext cx="6544540" cy="39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6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4" y="274638"/>
            <a:ext cx="8556971" cy="1332220"/>
          </a:xfrm>
        </p:spPr>
        <p:txBody>
          <a:bodyPr/>
          <a:lstStyle/>
          <a:p>
            <a:r>
              <a:rPr lang="en-US" sz="2400" dirty="0"/>
              <a:t>Relative risk of a cardiovascular diagnosis or procedure, by age, gender, race, </a:t>
            </a:r>
            <a:r>
              <a:rPr lang="en-US" sz="2400" dirty="0" smtClean="0"/>
              <a:t>ethnicity, &amp; modality, 2009–2011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4.a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66151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January 1, 2009 point prevalent ESRD </a:t>
            </a:r>
            <a:r>
              <a:rPr lang="fr-FR" sz="1200" b="1" dirty="0" smtClean="0">
                <a:solidFill>
                  <a:schemeClr val="tx2"/>
                </a:solidFill>
              </a:rPr>
              <a:t>patients with Medicare as primary payer; </a:t>
            </a:r>
            <a:r>
              <a:rPr lang="en-US" sz="1200" b="1" dirty="0">
                <a:solidFill>
                  <a:schemeClr val="tx2"/>
                </a:solidFill>
              </a:rPr>
              <a:t>January 1, 2009 point prevalent ESRD patients with Medicare as primary payer; follow can </a:t>
            </a:r>
            <a:r>
              <a:rPr lang="en-US" sz="1200" b="1" dirty="0" smtClean="0">
                <a:solidFill>
                  <a:schemeClr val="tx2"/>
                </a:solidFill>
              </a:rPr>
              <a:t>occur up to three years.</a:t>
            </a:r>
          </a:p>
        </p:txBody>
      </p:sp>
      <p:pic>
        <p:nvPicPr>
          <p:cNvPr id="2050" name="Picture 2" descr="\\LUKE\ADR Prepress\2013 atlas\13 figure PNGs\v2 figure pngs 13\v2 ch04 pngs 13\v2 ch4 table 4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57400"/>
            <a:ext cx="8254720" cy="30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Unadjusted survival in patients with </a:t>
            </a:r>
            <a:br>
              <a:rPr lang="en-US" dirty="0"/>
            </a:br>
            <a:r>
              <a:rPr lang="en-US" dirty="0"/>
              <a:t>systolic heart failure, </a:t>
            </a:r>
            <a:r>
              <a:rPr lang="en-US" dirty="0" smtClean="0"/>
              <a:t>by age, 2010–2011</a:t>
            </a:r>
            <a:br>
              <a:rPr lang="en-US" dirty="0" smtClean="0"/>
            </a:br>
            <a:r>
              <a:rPr lang="en-US" sz="1600" dirty="0" smtClean="0"/>
              <a:t>Figure 4.28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1, 2009 point prevalent dialysis patients, diagnosed with heart failure in 2009, &amp; surviving &amp; staying on the same modality for all of 2009.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8914" name="Picture 2" descr="\\LUKE\ADR Prepress\2013 atlas\13 figure PNGs\v2 figure pngs 13\v2 ch04 pngs 13\2 ch04 fig 2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2063620"/>
            <a:ext cx="7638221" cy="37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51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Unadjusted survival in patients with </a:t>
            </a:r>
            <a:br>
              <a:rPr lang="en-US" dirty="0"/>
            </a:br>
            <a:r>
              <a:rPr lang="en-US" dirty="0"/>
              <a:t>diastolic heart </a:t>
            </a:r>
            <a:r>
              <a:rPr lang="en-US" dirty="0" smtClean="0"/>
              <a:t>failure, by age, </a:t>
            </a:r>
            <a:r>
              <a:rPr lang="en-US" dirty="0"/>
              <a:t>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1, 2009 point prevalent dialysis patients, diagnosed with heart failure in 2009, &amp; surviving &amp; staying on the same modality for all of 2009.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9938" name="Picture 2" descr="\\LUKE\ADR Prepress\2013 atlas\13 figure PNGs\v2 figure pngs 13\v2 ch04 pngs 13\2 ch04 fig 2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2063620"/>
            <a:ext cx="7638221" cy="37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53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Unadjusted survival in patients with </a:t>
            </a:r>
            <a:r>
              <a:rPr lang="en-US" dirty="0" smtClean="0"/>
              <a:t>systolic 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/>
              <a:t>diastolic heart failure, </a:t>
            </a:r>
            <a:r>
              <a:rPr lang="en-US" dirty="0" smtClean="0"/>
              <a:t>by age, 2010–2011</a:t>
            </a:r>
            <a:br>
              <a:rPr lang="en-US" dirty="0" smtClean="0"/>
            </a:br>
            <a:r>
              <a:rPr lang="en-US" sz="1600" dirty="0" smtClean="0"/>
              <a:t>Figure 4.30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1, 2009 point prevalent dialysis patients, diagnosed with heart failure in 2009, &amp; surviving &amp; staying on the same modality for all of 2009.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40962" name="Picture 2" descr="\\LUKE\ADR Prepress\2013 atlas\13 figure PNGs\v2 figure pngs 13\v2 ch04 pngs 13\2 ch04 fig 3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60444"/>
            <a:ext cx="7627326" cy="37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7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Unadjusted survival in patients with </a:t>
            </a:r>
            <a:br>
              <a:rPr lang="en-US" dirty="0"/>
            </a:br>
            <a:r>
              <a:rPr lang="en-US" dirty="0"/>
              <a:t>unspecified heart failure</a:t>
            </a:r>
            <a:r>
              <a:rPr lang="en-US"/>
              <a:t>, </a:t>
            </a:r>
            <a:r>
              <a:rPr lang="en-US" smtClean="0"/>
              <a:t>by age,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4.31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1, 2009 point prevalent dialysis patients, diagnosed with heart failure in 2009, &amp; surviving &amp; staying on the same modality for all of 2009.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41986" name="Picture 2" descr="\\LUKE\ADR Prepress\2013 atlas\13 figure PNGs\v2 figure pngs 13\v2 ch04 pngs 13\2 ch04 fig 3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633502" cy="37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2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</a:t>
            </a:r>
            <a:r>
              <a:rPr lang="en-US" dirty="0"/>
              <a:t>of cardiovascular diagnoses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/>
              <a:t>procedures, by age, 2009–2011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 (Volume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2" y="2057400"/>
            <a:ext cx="7094596" cy="2842404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66151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January 1, 2009 point prevalent ESRD </a:t>
            </a:r>
            <a:r>
              <a:rPr lang="fr-FR" sz="1200" b="1" dirty="0" smtClean="0">
                <a:solidFill>
                  <a:schemeClr val="tx2"/>
                </a:solidFill>
              </a:rPr>
              <a:t>patients with Medicare as primary payer; </a:t>
            </a:r>
            <a:r>
              <a:rPr lang="en-US" sz="1200" b="1" dirty="0">
                <a:solidFill>
                  <a:schemeClr val="tx2"/>
                </a:solidFill>
              </a:rPr>
              <a:t>January 1, 2009 point prevalent ESRD patients with Medicare as primary payer; follow can </a:t>
            </a:r>
            <a:r>
              <a:rPr lang="en-US" sz="1200" b="1" dirty="0" smtClean="0">
                <a:solidFill>
                  <a:schemeClr val="tx2"/>
                </a:solidFill>
              </a:rPr>
              <a:t>occur up to three years.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rates of cardiovascular diagnoses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/>
              <a:t>procedures, by modality, 2009–2011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4.3 (Volume 2)</a:t>
            </a:r>
            <a:endParaRPr lang="en-US" dirty="0"/>
          </a:p>
        </p:txBody>
      </p:sp>
      <p:pic>
        <p:nvPicPr>
          <p:cNvPr id="5122" name="Picture 2" descr="\\LUKE\ADR Prepress\2013 atlas\13 figure PNGs\v2 figure pngs 13\v2 ch04 pngs 13\2 ch04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13552" cy="30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66151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January 1, 2009 point prevalent ESRD </a:t>
            </a:r>
            <a:r>
              <a:rPr lang="fr-FR" sz="1200" b="1" dirty="0" smtClean="0">
                <a:solidFill>
                  <a:schemeClr val="tx2"/>
                </a:solidFill>
              </a:rPr>
              <a:t>patients with Medicare as primary payer; </a:t>
            </a:r>
            <a:r>
              <a:rPr lang="en-US" sz="1200" b="1" dirty="0">
                <a:solidFill>
                  <a:schemeClr val="tx2"/>
                </a:solidFill>
              </a:rPr>
              <a:t>January 1, 2009 point prevalent ESRD patients with Medicare as primary payer; follow can </a:t>
            </a:r>
            <a:r>
              <a:rPr lang="en-US" sz="1200" b="1" dirty="0" smtClean="0">
                <a:solidFill>
                  <a:schemeClr val="tx2"/>
                </a:solidFill>
              </a:rPr>
              <a:t>occur up to three years.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48906" cy="1332220"/>
          </a:xfrm>
        </p:spPr>
        <p:txBody>
          <a:bodyPr/>
          <a:lstStyle/>
          <a:p>
            <a:r>
              <a:rPr lang="en-US" sz="2400" dirty="0"/>
              <a:t>Survival of patients with cardiovascular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diagnoses &amp; procedures</a:t>
            </a:r>
            <a:r>
              <a:rPr lang="en-US" sz="2400" dirty="0"/>
              <a:t>, by modality, </a:t>
            </a:r>
            <a:r>
              <a:rPr lang="en-US" sz="2400" dirty="0" smtClean="0"/>
              <a:t>2009–2011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ESRD patients, 2009, with a </a:t>
            </a:r>
            <a:r>
              <a:rPr lang="en-US" sz="1200" b="1" dirty="0" smtClean="0">
                <a:solidFill>
                  <a:schemeClr val="tx2"/>
                </a:solidFill>
              </a:rPr>
              <a:t/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first cardiovascular </a:t>
            </a:r>
            <a:r>
              <a:rPr lang="en-US" sz="1200" b="1" dirty="0">
                <a:solidFill>
                  <a:schemeClr val="tx2"/>
                </a:solidFill>
              </a:rPr>
              <a:t>diagnosis or procedure in 2009–2011.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4 pngs 13\2 ch04 fig 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1825625"/>
            <a:ext cx="7576023" cy="38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Rates (per 1,000 patient years) of cardiovascular </a:t>
            </a:r>
            <a:r>
              <a:rPr lang="en-US" dirty="0" smtClean="0"/>
              <a:t>diagnoses </a:t>
            </a:r>
            <a:r>
              <a:rPr lang="en-US" dirty="0"/>
              <a:t>&amp; </a:t>
            </a:r>
            <a:r>
              <a:rPr lang="en-US" dirty="0" smtClean="0"/>
              <a:t>procedures, by modality</a:t>
            </a:r>
            <a:br>
              <a:rPr lang="en-US" dirty="0" smtClean="0"/>
            </a:br>
            <a:r>
              <a:rPr lang="en-US" sz="1600" dirty="0" smtClean="0"/>
              <a:t>Table 4.b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ESRD patients on January 1 of each year: </a:t>
            </a:r>
            <a:r>
              <a:rPr lang="en-US" sz="1200" b="1" dirty="0" smtClean="0">
                <a:solidFill>
                  <a:schemeClr val="tx2"/>
                </a:solidFill>
              </a:rPr>
              <a:t>unadjusted; follow-up can occur up to one year</a:t>
            </a:r>
          </a:p>
        </p:txBody>
      </p:sp>
      <p:pic>
        <p:nvPicPr>
          <p:cNvPr id="7170" name="Picture 2" descr="\\LUKE\ADR Prepress\2013 atlas\13 figure PNGs\v2 figure pngs 13\v2 ch04 pngs 13\v2 ch4 table 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4"/>
            <a:ext cx="7507291" cy="38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a CHF </a:t>
            </a:r>
            <a:r>
              <a:rPr lang="en-US" dirty="0" smtClean="0"/>
              <a:t>diagnosis in ESRD patients</a:t>
            </a:r>
            <a:br>
              <a:rPr lang="en-US" dirty="0" smtClean="0"/>
            </a:br>
            <a:r>
              <a:rPr lang="en-US" sz="1600" dirty="0" smtClean="0"/>
              <a:t>Figure 4.5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ESRD patients on January 1 of each year: unadjusted.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5" y="2057400"/>
            <a:ext cx="6496949" cy="3280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11148</TotalTime>
  <Words>1233</Words>
  <Application>Microsoft Office PowerPoint</Application>
  <PresentationFormat>On-screen Show (4:3)</PresentationFormat>
  <Paragraphs>88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usrds 12</vt:lpstr>
      <vt:lpstr>PowerPoint Presentation</vt:lpstr>
      <vt:lpstr>Causes of death in incident dialysis  patients, 2009-2011, first 180 days Figure 4.1 (Volume 2)</vt:lpstr>
      <vt:lpstr>Causes of death in prevalent  dialysis patients, 2009-2011 Figure 4.1 (continued; Volume 2)</vt:lpstr>
      <vt:lpstr>Relative risk of a cardiovascular diagnosis or procedure, by age, gender, race, ethnicity, &amp; modality, 2009–2011 Table 4.a (Volume 2)</vt:lpstr>
      <vt:lpstr>Rates of cardiovascular diagnoses  &amp; procedures, by age, 2009–2011 Figure 4.2 (Volume 2)</vt:lpstr>
      <vt:lpstr>Event rates of cardiovascular diagnoses  &amp; procedures, by modality, 2009–2011 Figure 4.3 (Volume 2)</vt:lpstr>
      <vt:lpstr>Survival of patients with cardiovascular  diagnoses &amp; procedures, by modality, 2009–2011 Figure 4.4 (Volume 2)</vt:lpstr>
      <vt:lpstr>Rates (per 1,000 patient years) of cardiovascular diagnoses &amp; procedures, by modality Table 4.b (Volume 2)</vt:lpstr>
      <vt:lpstr>Rates of a CHF diagnosis in ESRD patients Figure 4.5 (Volume 2)</vt:lpstr>
      <vt:lpstr>Rates of an AMI event in ESRD patients Figure 4.6 (Volume 2)</vt:lpstr>
      <vt:lpstr>Rates of sudden cardiac death in prevalent dialysis patients, by method of estimation Figure 4.7 (Volume 2)</vt:lpstr>
      <vt:lpstr>Rates of sudden cardiac death in  prevalent dialysis patients, by race Figure 4.8 (Volume 2)</vt:lpstr>
      <vt:lpstr>Rates of sudden cardiac death in  prevalent dialysis patients, by modality Figure 4.9 (Volume 2)</vt:lpstr>
      <vt:lpstr>Probability of sudden cardiac death in  2010 incident dialysis patients, by race Figure 4.10 (Volume 2)</vt:lpstr>
      <vt:lpstr>Probability of sudden cardiac death in  2010 incident dialysis patients, by modality Figure 4.11 (Volume 2)</vt:lpstr>
      <vt:lpstr>Cardiovascular disease &amp; pharmacological interventions (row percent), by diagnosis &amp; modality, 2011 Table 4.c (Volume 2)</vt:lpstr>
      <vt:lpstr>Cardiovascular disease &amp; pharmacological interventions (row percent), by diagnosis &amp; modality, 2011 Table 4.c (continued; Volume 2)</vt:lpstr>
      <vt:lpstr>Prescription drug therapy in prevalent ESRD patients with CHF, by modality &amp; race, 2011 Figure 4.12 (Volume 2)</vt:lpstr>
      <vt:lpstr>Prescription drug therapy in prevalent ESRD patients with AMI, by modality &amp; race, 2011 Figure 4.13 (Volume 2)</vt:lpstr>
      <vt:lpstr>Patients treated for CHF, by type  of medication &amp; modality, 2011 Figure 4.14 (Volume 2)</vt:lpstr>
      <vt:lpstr>Patients treated for atrial fibrillation,  by type of medication &amp; modality, 2011 Figure 4.15 (Volume 2)</vt:lpstr>
      <vt:lpstr>Patients treated for AMI, by type  of medication &amp; modality, 2011 Figure 4.16 (Volume 2)</vt:lpstr>
      <vt:lpstr>Patients treated for PAD, by type  of medication &amp; modality, 2011 Figure 4.17 (Volume 2)</vt:lpstr>
      <vt:lpstr>Distribution of patients with cardiovascular disease (row percent), by body mass index (BMI), 2011 Table 4.d (Volume 2)</vt:lpstr>
      <vt:lpstr>Distribution of dialysis patients on the transplant wait list, by body mass index (BMI) Figure 4.18 (Volume 2)</vt:lpstr>
      <vt:lpstr>Adjusted relative risk of a cardiovascular death, by body mass index (BMI), 2011 Figure 4.19 (Volume 2)</vt:lpstr>
      <vt:lpstr>Adjusted relative risk of incident CHF,  by body mass index (BMI), 2011 Figure 4.20 (Volume 2)</vt:lpstr>
      <vt:lpstr>Unadjusted survival in patients with cardiovascular disease, by BMI, 2011 Figure 4.21 (Volume 2)</vt:lpstr>
      <vt:lpstr>BMI at ESRD incidence in patients who undergo bariatric surgery, 2002–2011 Table 4.e (Volume 2)</vt:lpstr>
      <vt:lpstr>Number of bariatric surgery  events, by modality Figure 4.22 (Volume 2)</vt:lpstr>
      <vt:lpstr>Distribution of bariatric surgical procedures Figure 4.23 (Volume 2)</vt:lpstr>
      <vt:lpstr>Survival following bariatric surgery,  by modality, 2002–2011 Figure 4.24 (Volume 2)</vt:lpstr>
      <vt:lpstr>BMI following bariatric surgery  in dialysis patients, 2005–2011 Figure 4.25 (Volume 2)</vt:lpstr>
      <vt:lpstr>Geographic variations in BMI (kg/m2),  by HSA, 2008 Figure 4.26 (Volume 2)</vt:lpstr>
      <vt:lpstr>Geographic variations in BMI (kg/m2),  by HSA, 2011 Figure 4.26 (continued; Volume 2)</vt:lpstr>
      <vt:lpstr>Percent of incident dialysis patients  receiving first echocardiograms, 2011 Table 4.f (Volume 2)</vt:lpstr>
      <vt:lpstr>Heart failure in prevalent dialysis  patients, by modality, 2011 Figure 4.27 (Volume 2)</vt:lpstr>
      <vt:lpstr>Characteristics of dialysis  patients with heart failure Table 4.g (Volume 2)</vt:lpstr>
      <vt:lpstr>Adjusted hazard ratios of all-cause death in  patients with heart failure, by modality, 2010-2011 Table 4.h (Volume 2)</vt:lpstr>
      <vt:lpstr>Unadjusted survival in patients with  systolic heart failure, by age, 2010–2011 Figure 4.28 (Volume 2)</vt:lpstr>
      <vt:lpstr>Unadjusted survival in patients with  diastolic heart failure, by age, 2010–2011 Figure 4.29 (Volume 2)</vt:lpstr>
      <vt:lpstr>Unadjusted survival in patients with systolic  &amp; diastolic heart failure, by age, 2010–2011 Figure 4.30 (Volume 2)</vt:lpstr>
      <vt:lpstr>Unadjusted survival in patients with  unspecified heart failure, by age, 2010–2011 Figure 4.31 (Volume 2)</vt:lpstr>
    </vt:vector>
  </TitlesOfParts>
  <Company>Nephrology Analytical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295</cp:revision>
  <dcterms:created xsi:type="dcterms:W3CDTF">2000-03-17T15:11:00Z</dcterms:created>
  <dcterms:modified xsi:type="dcterms:W3CDTF">2013-09-02T17:59:44Z</dcterms:modified>
</cp:coreProperties>
</file>