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72" r:id="rId2"/>
    <p:sldId id="276" r:id="rId3"/>
    <p:sldId id="285" r:id="rId4"/>
    <p:sldId id="277" r:id="rId5"/>
    <p:sldId id="278" r:id="rId6"/>
    <p:sldId id="282" r:id="rId7"/>
    <p:sldId id="279" r:id="rId8"/>
    <p:sldId id="287" r:id="rId9"/>
    <p:sldId id="288" r:id="rId10"/>
    <p:sldId id="286" r:id="rId11"/>
    <p:sldId id="283" r:id="rId12"/>
    <p:sldId id="284" r:id="rId1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8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14" y="-67"/>
      </p:cViewPr>
      <p:guideLst>
        <p:guide orient="horz" pos="1296"/>
        <p:guide orient="horz" pos="3746"/>
        <p:guide orient="horz" pos="2162"/>
        <p:guide orient="horz" pos="1019"/>
        <p:guide orient="horz" pos="1154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United States Renal Data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ESRD: Chapter Five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Unadjusted &amp; adjusted mortality rates in the </a:t>
            </a:r>
            <a:br>
              <a:rPr lang="en-US" sz="2400" dirty="0" smtClean="0"/>
            </a:br>
            <a:r>
              <a:rPr lang="en-US" sz="2400" dirty="0" smtClean="0"/>
              <a:t>ESRD &amp; general Medicare populations, age </a:t>
            </a:r>
            <a:br>
              <a:rPr lang="en-US" sz="2400" dirty="0" smtClean="0"/>
            </a:br>
            <a:r>
              <a:rPr lang="en-US" sz="2400" dirty="0" smtClean="0"/>
              <a:t>65 &amp; older (per 1,000 patient years at risk)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5.c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516813" cy="41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&amp; general Medicare patients age 65 &amp; older.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 /comorbidity; ref: ESRD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B:\2013 atlas\13 figure PNGs\v2 figure pngs 13\v2 ch05 pngs 13\2 ch05 table 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0" y="1796022"/>
            <a:ext cx="8125619" cy="35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0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3998333" cy="1782762"/>
          </a:xfrm>
        </p:spPr>
        <p:txBody>
          <a:bodyPr/>
          <a:lstStyle/>
          <a:p>
            <a:r>
              <a:rPr lang="en-US" sz="2400" dirty="0" smtClean="0"/>
              <a:t>Adjusted all-cause mortality rates in the ESRD &amp; general populations, </a:t>
            </a:r>
            <a:br>
              <a:rPr lang="en-US" sz="2400" dirty="0" smtClean="0"/>
            </a:br>
            <a:r>
              <a:rPr lang="en-US" sz="2400" dirty="0" smtClean="0"/>
              <a:t>by age &amp; gender,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5.5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ESRD &amp; general Medicare patients age 65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comorbidity; ref: ESRD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5 pngs 13\2 ch05 fig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9944"/>
            <a:ext cx="3691783" cy="58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274638"/>
            <a:ext cx="3972696" cy="1782762"/>
          </a:xfrm>
        </p:spPr>
        <p:txBody>
          <a:bodyPr/>
          <a:lstStyle/>
          <a:p>
            <a:r>
              <a:rPr lang="en-US" sz="2400" dirty="0" smtClean="0"/>
              <a:t>Adjusted all-cause mortality rates in the ESRD &amp; general populations, by race &amp; gender,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5.6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ESRD &amp; general Medicare patients age 65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comorbidity; ref: ESRD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3 atlas\13 figure PNGs\v2 figure pngs 13\v2 ch05 pngs 13\2 ch05 fig 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781"/>
            <a:ext cx="2736850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rates (from day 1 and day 90), by modality &amp; year of treatment</a:t>
            </a:r>
            <a:br>
              <a:rPr lang="en-US" dirty="0" smtClean="0"/>
            </a:br>
            <a:r>
              <a:rPr lang="en-US" sz="1600" dirty="0" smtClean="0"/>
              <a:t>Figure 5.1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110100" y="5050563"/>
            <a:ext cx="1726250" cy="8962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 /primary diagnosis; ref: incident ESRD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3 atlas\13 figure PNGs\v2 figure pngs 13\v2 ch05 pngs 13\2 ch05 fig 1 day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6078285" cy="39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rates (from day 1 and day 90), by modality &amp; year of treatment</a:t>
            </a:r>
            <a:br>
              <a:rPr lang="en-US" dirty="0" smtClean="0"/>
            </a:br>
            <a:r>
              <a:rPr lang="en-US" sz="1600" dirty="0" smtClean="0"/>
              <a:t>Figure 5.1 (continued; 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889993" cy="4090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incident ESRD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\\LUKE\ADR Prepress\2013 atlas\13 figure PNGs\v2 figure pngs 13\v2 ch05 pngs 13\2 ch05 fig 1 day 1 vs day 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6976"/>
            <a:ext cx="7554512" cy="2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6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in the ESRD </a:t>
            </a:r>
            <a:br>
              <a:rPr lang="en-US" dirty="0" smtClean="0"/>
            </a:br>
            <a:r>
              <a:rPr lang="en-US" dirty="0" smtClean="0"/>
              <a:t>&amp; general populations, by age, 2011</a:t>
            </a:r>
            <a:br>
              <a:rPr lang="en-US" dirty="0" smtClean="0"/>
            </a:br>
            <a:r>
              <a:rPr lang="en-US" sz="1600" dirty="0" smtClean="0"/>
              <a:t>Figure 5.2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</a:t>
            </a:r>
            <a:r>
              <a:rPr lang="en-US" sz="1200" b="1" dirty="0">
                <a:solidFill>
                  <a:schemeClr val="tx2"/>
                </a:solidFill>
              </a:rPr>
              <a:t>ESRD patients from day one, 2011, &amp; general Medicare (non-ESRD) patients with at least one month of Medicare eligibility in 2011.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gender/race; ref: Medicare patients, 2011. </a:t>
            </a:r>
          </a:p>
        </p:txBody>
      </p:sp>
      <p:pic>
        <p:nvPicPr>
          <p:cNvPr id="2050" name="Picture 2" descr="\\LUKE\ADR Prepress\2013 atlas\13 figure PNGs\v2 figure pngs 13\v2 ch05 pngs 13\2 ch05 fig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9" y="2057400"/>
            <a:ext cx="7538126" cy="32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Adjusted all-cause &amp; cause specific mortality (from day one) in the first year of hemodialysis</a:t>
            </a:r>
            <a:br>
              <a:rPr lang="en-US" smtClean="0"/>
            </a:br>
            <a:r>
              <a:rPr lang="en-US" sz="1600" smtClean="0"/>
              <a:t>Figure 5.3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161376" y="4497186"/>
            <a:ext cx="1575260" cy="16718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Incident hemodialysis patients defined on the day of dialysis onset, without the 60-day rule. </a:t>
            </a:r>
            <a:r>
              <a:rPr lang="en-US" sz="1100" b="1" dirty="0" err="1" smtClean="0">
                <a:solidFill>
                  <a:schemeClr val="tx2"/>
                </a:solidFill>
              </a:rPr>
              <a:t>Adj</a:t>
            </a:r>
            <a:r>
              <a:rPr lang="en-US" sz="1100" b="1" dirty="0" smtClean="0">
                <a:solidFill>
                  <a:schemeClr val="tx2"/>
                </a:solidFill>
              </a:rPr>
              <a:t>: age/gender /race/Hispanic ethnicity/ primary diagnosis; ref: incident hemodialysis patients,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5 pngs 13\2 ch05 fi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78" y="1794617"/>
            <a:ext cx="4201043" cy="412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Expected remaining lifetimes (years)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general U.S. population, &amp; of prevalent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dialysis </a:t>
            </a:r>
            <a:r>
              <a:rPr lang="en-US" sz="2400" dirty="0"/>
              <a:t>&amp; transplant </a:t>
            </a:r>
            <a:r>
              <a:rPr lang="en-US" sz="2400" dirty="0" smtClean="0"/>
              <a:t>patients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5.a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801493"/>
            <a:ext cx="7516813" cy="41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U.S. data: calculated from Table 7 in the U.S. life tables (Arias E). ESRD data: prevalent dialysis &amp;  transplant patients, 2011. Expected remaining lifetimes by race &amp; gender can be found in Reference Table H.13. Prevalent ESRD population 2011, used as weight to calculate overall combined-age remaining lifetimes. </a:t>
            </a:r>
          </a:p>
        </p:txBody>
      </p:sp>
      <p:pic>
        <p:nvPicPr>
          <p:cNvPr id="1026" name="Picture 2" descr="\\LUKE\ADR Prepress\2013 atlas\13 figure PNGs\v2 figure pngs 13\v2 ch05 pngs 13\2 ch05 table 5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0"/>
          <a:stretch/>
        </p:blipFill>
        <p:spPr bwMode="auto">
          <a:xfrm>
            <a:off x="1100170" y="1617663"/>
            <a:ext cx="693572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in prevalent hemodialysis patients, by vintage</a:t>
            </a:r>
            <a:br>
              <a:rPr lang="en-US" dirty="0" smtClean="0"/>
            </a:br>
            <a:r>
              <a:rPr lang="en-US" sz="1600" dirty="0" smtClean="0"/>
              <a:t>Figure 5.4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</a:t>
            </a:r>
            <a:r>
              <a:rPr lang="en-US" sz="1200" b="1" dirty="0">
                <a:solidFill>
                  <a:schemeClr val="tx2"/>
                </a:solidFill>
              </a:rPr>
              <a:t>prevalent dialysis patients defined on day one or day 90 of dialysis.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</a:t>
            </a:r>
            <a:r>
              <a:rPr lang="en-US" sz="1200" b="1" dirty="0" smtClean="0">
                <a:solidFill>
                  <a:schemeClr val="tx2"/>
                </a:solidFill>
              </a:rPr>
              <a:t>age/gender/race/primary </a:t>
            </a:r>
            <a:r>
              <a:rPr lang="en-US" sz="1200" b="1" dirty="0">
                <a:solidFill>
                  <a:schemeClr val="tx2"/>
                </a:solidFill>
              </a:rPr>
              <a:t>diagnosis. Ref: incident hemodialysis patients, </a:t>
            </a:r>
            <a:r>
              <a:rPr lang="en-US" sz="1200" b="1" dirty="0" smtClean="0">
                <a:solidFill>
                  <a:schemeClr val="tx2"/>
                </a:solidFill>
              </a:rPr>
              <a:t>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5 pngs 13\2 ch05 fig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971"/>
            <a:ext cx="7536224" cy="29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survival probabilities,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day one, in the ESRD population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5.b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1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</a:t>
            </a:r>
            <a:r>
              <a:rPr lang="en-US" sz="1200" b="1" dirty="0">
                <a:solidFill>
                  <a:schemeClr val="tx2"/>
                </a:solidFill>
              </a:rPr>
              <a:t>ESRD patients defined at the onset of ESRD without the 60-day rule, followed from day one to December 31, 2011;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age/gender/race/Hispanic </a:t>
            </a:r>
            <a:r>
              <a:rPr lang="en-US" sz="1200" b="1" dirty="0" smtClean="0">
                <a:solidFill>
                  <a:schemeClr val="tx2"/>
                </a:solidFill>
              </a:rPr>
              <a:t>ethnicity/primary </a:t>
            </a:r>
            <a:r>
              <a:rPr lang="en-US" sz="1200" b="1" dirty="0">
                <a:solidFill>
                  <a:schemeClr val="tx2"/>
                </a:solidFill>
              </a:rPr>
              <a:t>diagnosis. Ref: </a:t>
            </a:r>
            <a:r>
              <a:rPr lang="en-US" sz="1200" b="1" dirty="0" smtClean="0">
                <a:solidFill>
                  <a:schemeClr val="tx2"/>
                </a:solidFill>
              </a:rPr>
              <a:t>incident </a:t>
            </a:r>
            <a:r>
              <a:rPr lang="en-US" sz="1200" b="1" dirty="0">
                <a:solidFill>
                  <a:schemeClr val="tx2"/>
                </a:solidFill>
              </a:rPr>
              <a:t>ESRD patients, </a:t>
            </a:r>
            <a:r>
              <a:rPr lang="en-US" sz="1200" b="1" dirty="0" smtClean="0">
                <a:solidFill>
                  <a:schemeClr val="tx2"/>
                </a:solidFill>
              </a:rPr>
              <a:t>2010. 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6" name="Picture 6" descr="\\LUKE\ADR Prepress\2013 atlas\13 figure PNGs\v2 figure pngs 13\v2 ch05 pngs 13\2 ch05 table 5b 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36" y="1798133"/>
            <a:ext cx="5585790" cy="42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4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survival probabilities,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day one, in the ESRD population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5.b (continued; 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1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</a:t>
            </a:r>
            <a:r>
              <a:rPr lang="en-US" sz="1200" b="1" dirty="0">
                <a:solidFill>
                  <a:schemeClr val="tx2"/>
                </a:solidFill>
              </a:rPr>
              <a:t>ESRD patients defined at the onset of ESRD without the 60-day rule, followed from day one to December 31, 2011;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age/gender/race/Hispanic </a:t>
            </a:r>
            <a:r>
              <a:rPr lang="en-US" sz="1200" b="1" dirty="0" smtClean="0">
                <a:solidFill>
                  <a:schemeClr val="tx2"/>
                </a:solidFill>
              </a:rPr>
              <a:t>ethnicity/primary </a:t>
            </a:r>
            <a:r>
              <a:rPr lang="en-US" sz="1200" b="1" dirty="0">
                <a:solidFill>
                  <a:schemeClr val="tx2"/>
                </a:solidFill>
              </a:rPr>
              <a:t>diagnosis. Ref: </a:t>
            </a:r>
            <a:r>
              <a:rPr lang="en-US" sz="1200" b="1" dirty="0" smtClean="0">
                <a:solidFill>
                  <a:schemeClr val="tx2"/>
                </a:solidFill>
              </a:rPr>
              <a:t>incident </a:t>
            </a:r>
            <a:r>
              <a:rPr lang="en-US" sz="1200" b="1" dirty="0">
                <a:solidFill>
                  <a:schemeClr val="tx2"/>
                </a:solidFill>
              </a:rPr>
              <a:t>ESRD patients, </a:t>
            </a:r>
            <a:r>
              <a:rPr lang="en-US" sz="1200" b="1" dirty="0" smtClean="0">
                <a:solidFill>
                  <a:schemeClr val="tx2"/>
                </a:solidFill>
              </a:rPr>
              <a:t>2010. 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\\LUKE\ADR Prepress\2013 atlas\13 figure PNGs\v2 figure pngs 13\v2 ch05 pngs 13\2 ch05 table 5b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1" y="1831975"/>
            <a:ext cx="6222958" cy="389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46932"/>
      </p:ext>
    </p:extLst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79</TotalTime>
  <Words>475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usrds slide template 13</vt:lpstr>
      <vt:lpstr>PowerPoint Presentation</vt:lpstr>
      <vt:lpstr>Adjusted all-cause mortality rates (from day 1 and day 90), by modality &amp; year of treatment Figure 5.1 (Volume 2)</vt:lpstr>
      <vt:lpstr>Adjusted all-cause mortality rates (from day 1 and day 90), by modality &amp; year of treatment Figure 5.1 (continued; Volume 2)</vt:lpstr>
      <vt:lpstr>Adjusted all-cause mortality in the ESRD  &amp; general populations, by age, 2011 Figure 5.2 (Volume 2)</vt:lpstr>
      <vt:lpstr>Adjusted all-cause &amp; cause specific mortality (from day one) in the first year of hemodialysis Figure 5.3 (Volume 2)</vt:lpstr>
      <vt:lpstr>Expected remaining lifetimes (years) of  the general U.S. population, &amp; of prevalent  dialysis &amp; transplant patients Table 5.a (Volume 2)</vt:lpstr>
      <vt:lpstr>Adjusted all-cause mortality in prevalent hemodialysis patients, by vintage Figure 5.4 (Volume 2)</vt:lpstr>
      <vt:lpstr>Adjusted survival probabilities,  from day one, in the ESRD population Table 5.b (Volume 2)</vt:lpstr>
      <vt:lpstr>Adjusted survival probabilities,  from day one, in the ESRD population Table 5.b (continued; Volume 2)</vt:lpstr>
      <vt:lpstr>Unadjusted &amp; adjusted mortality rates in the  ESRD &amp; general Medicare populations, age  65 &amp; older (per 1,000 patient years at risk) Table 5.c (Volume 2)</vt:lpstr>
      <vt:lpstr>Adjusted all-cause mortality rates in the ESRD &amp; general populations,  by age &amp; gender, 2011 Figure 5.5 (Volume 2)</vt:lpstr>
      <vt:lpstr>Adjusted all-cause mortality rates in the ESRD &amp; general populations, by race &amp; gender, 2011 Figure 5.6 (Volume 2)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Delaney Berrini</cp:lastModifiedBy>
  <cp:revision>13</cp:revision>
  <dcterms:created xsi:type="dcterms:W3CDTF">2013-01-30T16:49:53Z</dcterms:created>
  <dcterms:modified xsi:type="dcterms:W3CDTF">2013-08-01T15:41:15Z</dcterms:modified>
</cp:coreProperties>
</file>