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1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50" y="-84"/>
      </p:cViewPr>
      <p:guideLst>
        <p:guide orient="horz" pos="1296"/>
        <p:guide orient="horz" pos="3746"/>
        <p:guide orient="horz" pos="2162"/>
        <p:guide orient="horz" pos="1019"/>
        <p:guide orient="horz" pos="1154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Seven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Transplantation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Three-year cumulative incidence of transfusion in wait-listed patients, by PRA</a:t>
            </a:r>
            <a:br>
              <a:rPr lang="en-US" dirty="0" smtClean="0"/>
            </a:br>
            <a:r>
              <a:rPr lang="en-US" sz="1600" dirty="0" smtClean="0"/>
              <a:t>Figure 7.9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54385"/>
            <a:ext cx="1607791" cy="9923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Medicare primary coverage &amp; first listed for a kidney transplant in the given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7 pngs 13\2 ch07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89" y="1831975"/>
            <a:ext cx="4642421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 rates, by age, gender, &amp; race</a:t>
            </a:r>
            <a:br>
              <a:rPr lang="en-US" dirty="0" smtClean="0"/>
            </a:br>
            <a:r>
              <a:rPr lang="en-US" sz="1600" dirty="0" smtClean="0"/>
              <a:t>Figure 7.10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79076"/>
            <a:ext cx="1616103" cy="8676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Donors younger than 70 whose organs are eventually transplanted.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\\LUKE\ADR Prepress\2013 atlas\13 figure PNGs\v2 figure pngs 13\v2 ch07 pngs 13\2 ch07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83" y="1831975"/>
            <a:ext cx="5493576" cy="43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donor donations </a:t>
            </a:r>
            <a:br>
              <a:rPr lang="en-US" dirty="0" smtClean="0"/>
            </a:br>
            <a:r>
              <a:rPr lang="en-US" dirty="0" smtClean="0"/>
              <a:t>(per 1,000 deaths), by state, 2010–2011</a:t>
            </a:r>
            <a:br>
              <a:rPr lang="en-US" dirty="0" smtClean="0"/>
            </a:br>
            <a:r>
              <a:rPr lang="en-US" sz="1600" dirty="0" smtClean="0"/>
              <a:t>Figure 7.11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95702"/>
            <a:ext cx="1566227" cy="8510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Donations per 1,000 deaths, from July 1, 2010 to July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3 atlas\13 figure PNGs\v2 figure pngs 13\v2 ch07 pngs 13\2 ch07 fig 1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67" y="1832183"/>
            <a:ext cx="5209316" cy="41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Deceased donor transplants, </a:t>
            </a:r>
            <a:br>
              <a:rPr lang="en-US" dirty="0" smtClean="0"/>
            </a:br>
            <a:r>
              <a:rPr lang="en-US" dirty="0" smtClean="0"/>
              <a:t>by age, gender, race, &amp; primary diagnosis</a:t>
            </a:r>
            <a:br>
              <a:rPr lang="en-US" dirty="0" smtClean="0"/>
            </a:br>
            <a:r>
              <a:rPr lang="en-US" sz="1600" dirty="0" smtClean="0"/>
              <a:t>Figure 7.12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Includes kidney-alone &amp; kidney-pancreas transplants.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3 atlas\13 figure PNGs\v2 figure pngs 13\v2 ch07 pngs 13\2 ch07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80691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transplant rates, by age, gender, race, &amp; primary diagnosis: deceased donors</a:t>
            </a:r>
            <a:br>
              <a:rPr lang="en-US" dirty="0" smtClean="0"/>
            </a:br>
            <a:r>
              <a:rPr lang="en-US" sz="1600" dirty="0" smtClean="0"/>
              <a:t>Figure 7.13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age/gender/race/ethnicity/primary diagnosis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(rates by one factor adjusted for remaining four).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3 atlas\13 figure PNGs\v2 figure pngs 13\v2 ch07 pngs 13\2 ch07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64894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donor transplants, by age, </a:t>
            </a:r>
            <a:br>
              <a:rPr lang="en-US" dirty="0" smtClean="0"/>
            </a:br>
            <a:r>
              <a:rPr lang="en-US" dirty="0" smtClean="0"/>
              <a:t>gender, race, &amp; primary diagnosis</a:t>
            </a:r>
            <a:br>
              <a:rPr lang="en-US" dirty="0" smtClean="0"/>
            </a:br>
            <a:r>
              <a:rPr lang="en-US" sz="1600" dirty="0" smtClean="0"/>
              <a:t>Figure 7.14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Includes kidney-alone &amp; kidney-pancreas transplants.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3 atlas\13 figure PNGs\v2 figure pngs 13\v2 ch07 pngs 13\2 ch07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580696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transplant rates, by age, gender, race, &amp; primary diagnosis: living donors</a:t>
            </a:r>
            <a:br>
              <a:rPr lang="en-US" dirty="0" smtClean="0"/>
            </a:br>
            <a:r>
              <a:rPr lang="en-US" sz="1600" dirty="0" smtClean="0"/>
              <a:t>Figure 7.15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age/gender/race/ethnicity/primary diagnosis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(rates by one factor adjusted for remaining four).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3 atlas\13 figure PNGs\v2 figure pngs 13\v2 ch07 pngs 13\2 ch07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64894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transplant rates (per 100 dialysis </a:t>
            </a:r>
            <a:br>
              <a:rPr lang="en-US" sz="2400" dirty="0" smtClean="0"/>
            </a:br>
            <a:r>
              <a:rPr lang="en-US" sz="2400" dirty="0" smtClean="0"/>
              <a:t>patient years) by state of patient residence </a:t>
            </a:r>
            <a:br>
              <a:rPr lang="en-US" sz="2400" dirty="0" smtClean="0"/>
            </a:br>
            <a:r>
              <a:rPr lang="en-US" sz="2400" dirty="0" smtClean="0"/>
              <a:t>&amp; donor type, 2011: deceased donor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128953"/>
            <a:ext cx="1607791" cy="817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primary diagnosis; ref: prevalent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8" name="Picture 4" descr="\\LUKE\ADR Prepress\2013 atlas\13 figure PNGs\v2 figure pngs 13\v2 ch07 pngs 13\2 ch07 fig 16_dc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71" y="1831975"/>
            <a:ext cx="5242657" cy="41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transplant rates (per 100 dialysis </a:t>
            </a:r>
            <a:br>
              <a:rPr lang="en-US" sz="2400" dirty="0" smtClean="0"/>
            </a:br>
            <a:r>
              <a:rPr lang="en-US" sz="2400" dirty="0" smtClean="0"/>
              <a:t>patient years) by state of patient residence </a:t>
            </a:r>
            <a:br>
              <a:rPr lang="en-US" sz="2400" dirty="0" smtClean="0"/>
            </a:br>
            <a:r>
              <a:rPr lang="en-US" sz="2400" dirty="0" smtClean="0"/>
              <a:t>&amp; donor type, 2011: living donor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7.16 (continued; 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212013" y="5128953"/>
            <a:ext cx="1607791" cy="817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primary diagnosis; ref: prevalent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2" name="Picture 4" descr="\\LUKE\ADR Prepress\2013 atlas\13 figure PNGs\v2 figure pngs 13\v2 ch07 pngs 13\2 ch07 fig 16 livi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40" y="1831975"/>
            <a:ext cx="5229389" cy="41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deceased donor transplants</a:t>
            </a:r>
            <a:br>
              <a:rPr lang="en-US" dirty="0" smtClean="0"/>
            </a:br>
            <a:r>
              <a:rPr lang="en-US" sz="1600" dirty="0" smtClean="0"/>
              <a:t>Figure 7.17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66808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kidney-only transplant;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\\LUKE\ADR Prepress\2013 atlas\13 figure PNGs\v2 figure pngs 13\v2 ch07 pngs 13\2 ch07 fig 1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73" y="2057400"/>
            <a:ext cx="7496291" cy="30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transplantation: unadjusted rates, wait list, &amp; total &amp; functioning transplants</a:t>
            </a:r>
            <a:br>
              <a:rPr lang="en-US" dirty="0" smtClean="0"/>
            </a:br>
            <a:r>
              <a:rPr lang="en-US" sz="1600" dirty="0" smtClean="0"/>
              <a:t>Figure 7.1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50279" y="4255806"/>
            <a:ext cx="1760435" cy="1908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</a:rPr>
              <a:t>Unadjusted incident &amp; transplant rates: limited to ESRD patients age 20 &amp; older, thus yielding a computed incident rate higher than the overall rate presented elsewhere in the Annual Data Report. Wait list counts: all patients listed for a kidney or kidney-pancreas transplant on December 31 of each year. Wait time: all patients entering wait list in the given year. Transplant counts: all patients known to the USRDS. </a:t>
            </a:r>
            <a:r>
              <a:rPr lang="en-US" sz="1000" b="1">
                <a:solidFill>
                  <a:schemeClr val="tx2"/>
                </a:solidFill>
              </a:rPr>
              <a:t>Functioning transplant: annual status of all patients who received a kidney or kidney-pancreas transplant, regardless of transplant date.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7 pngs 13\2 ch07 fig 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07" y="1831975"/>
            <a:ext cx="4956432" cy="43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living donor transplants</a:t>
            </a:r>
            <a:br>
              <a:rPr lang="en-US" dirty="0" smtClean="0"/>
            </a:br>
            <a:r>
              <a:rPr lang="en-US" sz="1600" dirty="0" smtClean="0"/>
              <a:t>Figure 7.18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66808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kidney-only transplant; unadjusted.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\\LUKE\ADR Prepress\2013 atlas\13 figure PNGs\v2 figure pngs 13\v2 ch07 pngs 13\2 ch07 fig 1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17" y="2057400"/>
            <a:ext cx="7538611" cy="30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rejection within </a:t>
            </a:r>
            <a:br>
              <a:rPr lang="en-US" dirty="0" smtClean="0"/>
            </a:br>
            <a:r>
              <a:rPr lang="en-US" dirty="0" smtClean="0"/>
              <a:t>the first year post-transplant</a:t>
            </a:r>
            <a:br>
              <a:rPr lang="en-US" dirty="0" smtClean="0"/>
            </a:br>
            <a:r>
              <a:rPr lang="en-US" sz="1600" dirty="0" smtClean="0"/>
              <a:t>Figure 7.19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114425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a functioning graft at discharge.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3 atlas\13 figure PNGs\v2 figure pngs 13\v2 ch07 pngs 13\2 ch07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86" y="1831975"/>
            <a:ext cx="47420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Transplants with delayed graft </a:t>
            </a:r>
            <a:br>
              <a:rPr lang="en-US" dirty="0" smtClean="0"/>
            </a:br>
            <a:r>
              <a:rPr lang="en-US" dirty="0" smtClean="0"/>
              <a:t>function (DGF), by donor type</a:t>
            </a:r>
            <a:br>
              <a:rPr lang="en-US" dirty="0" smtClean="0"/>
            </a:br>
            <a:r>
              <a:rPr lang="en-US" sz="1600" dirty="0" smtClean="0"/>
              <a:t>Figure 7.20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483100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functioning graft at discharge.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7 pngs 13\2 ch07 fig 2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52" y="1831974"/>
            <a:ext cx="47484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Hospitalization rates in the first </a:t>
            </a:r>
            <a:br>
              <a:rPr lang="en-US" dirty="0" smtClean="0"/>
            </a:br>
            <a:r>
              <a:rPr lang="en-US" dirty="0" smtClean="0"/>
              <a:t>&amp; second years post-transplant, 2009</a:t>
            </a:r>
            <a:br>
              <a:rPr lang="en-US" dirty="0" smtClean="0"/>
            </a:br>
            <a:r>
              <a:rPr lang="en-US" sz="1600" dirty="0" smtClean="0"/>
              <a:t>Figure 7.21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599478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transplanted in 2009; ref: transplant patients, 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2530" name="Picture 2" descr="\\LUKE\ADR Prepress\2013 atlas\13 figure PNGs\v2 figure pngs 13\v2 ch07 pngs 13\2 ch07 fig 2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67" y="1831973"/>
            <a:ext cx="4781265" cy="40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Primary diagnoses of cardiac </a:t>
            </a:r>
            <a:br>
              <a:rPr lang="en-US" sz="2400" dirty="0" smtClean="0"/>
            </a:br>
            <a:r>
              <a:rPr lang="en-US" sz="2400" dirty="0" smtClean="0"/>
              <a:t>&amp; infectious hospitalizations in the </a:t>
            </a:r>
            <a:br>
              <a:rPr lang="en-US" sz="2400" dirty="0" smtClean="0"/>
            </a:br>
            <a:r>
              <a:rPr lang="en-US" sz="2400" dirty="0" smtClean="0"/>
              <a:t>first &amp; second years post-transplant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7.22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834717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with Medicare primary coverage, transplanted in 2007–2009.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3554" name="Picture 2" descr="\\LUKE\ADR Prepress\2013 atlas\13 figure PNGs\v2 figure pngs 13\v2 ch07 pngs 13\2 ch07 fig 2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518655" cy="32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incidence of post-transplant </a:t>
            </a:r>
            <a:r>
              <a:rPr lang="en-US" dirty="0" err="1" smtClean="0"/>
              <a:t>lymphoproliferative</a:t>
            </a:r>
            <a:r>
              <a:rPr lang="en-US" dirty="0" smtClean="0"/>
              <a:t> disorder (PTLD)</a:t>
            </a:r>
            <a:br>
              <a:rPr lang="en-US" dirty="0" smtClean="0"/>
            </a:br>
            <a:r>
              <a:rPr lang="en-US" sz="1600" dirty="0" smtClean="0"/>
              <a:t>Figure 7.23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37761"/>
            <a:ext cx="1557914" cy="10090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receiving a first-time, kidney-only transplant, 2004–2008 combined.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4578" name="Picture 2" descr="\\LUKE\ADR Prepress\2013 atlas\13 figure PNGs\v2 figure pngs 13\v2 ch07 pngs 13\2 ch07 fig 2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42" y="1831975"/>
            <a:ext cx="48723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incidence of </a:t>
            </a:r>
            <a:br>
              <a:rPr lang="en-US" dirty="0" smtClean="0"/>
            </a:br>
            <a:r>
              <a:rPr lang="en-US" dirty="0" smtClean="0"/>
              <a:t>post-transplant diabetes</a:t>
            </a:r>
            <a:br>
              <a:rPr lang="en-US" dirty="0" smtClean="0"/>
            </a:br>
            <a:r>
              <a:rPr lang="en-US" sz="1600" dirty="0" smtClean="0"/>
              <a:t>Figure 7.24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607791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receiving a first-time, kidney-only transplant, 2004–2008 combined.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5602" name="Picture 2" descr="\\LUKE\ADR Prepress\2013 atlas\13 figure PNGs\v2 figure pngs 13\v2 ch07 pngs 13\2 ch07 fig 2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11" y="1831975"/>
            <a:ext cx="4871577" cy="41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rate of outcomes after transplant</a:t>
            </a:r>
            <a:br>
              <a:rPr lang="en-US" dirty="0" smtClean="0"/>
            </a:br>
            <a:r>
              <a:rPr lang="en-US" sz="1600" dirty="0" smtClean="0"/>
              <a:t>Figure 7.25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46073"/>
            <a:ext cx="1591165" cy="10007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at transplant;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\\LUKE\ADR Prepress\2013 atlas\13 figure PNGs\v2 figure pngs 13\v2 ch07 pngs 13\2 ch07 fig 2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47" y="1831976"/>
            <a:ext cx="473223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with function, 2007–2011</a:t>
            </a:r>
            <a:br>
              <a:rPr lang="en-US" dirty="0" smtClean="0"/>
            </a:br>
            <a:r>
              <a:rPr lang="en-US" sz="1600" dirty="0" smtClean="0"/>
              <a:t>Figure 7.26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54138"/>
            <a:ext cx="1566227" cy="8926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First-time, kidney-only transplant recipients, age 18 &amp; older, 2007–2011, who died with functioning graft.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7650" name="Picture 2" descr="\\LUKE\ADR Prepress\2013 atlas\13 figure PNGs\v2 figure pngs 13\v2 ch07 pngs 13\2 ch07 fig 2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64" y="1831974"/>
            <a:ext cx="4900471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Immunosuppression use</a:t>
            </a:r>
            <a:br>
              <a:rPr lang="en-US" dirty="0" smtClean="0"/>
            </a:br>
            <a:r>
              <a:rPr lang="en-US" sz="1600" dirty="0" smtClean="0"/>
              <a:t>Figure 7.27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745140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Patients age 18 &amp; older receiving a first-time, kidney-only transplant. IL2-RA: interleukin-2 receptor antagonist.</a:t>
            </a:r>
          </a:p>
        </p:txBody>
      </p:sp>
      <p:pic>
        <p:nvPicPr>
          <p:cNvPr id="1026" name="Picture 2" descr="\\LUKE\ADR Prepress\2013 atlas\13 figure PNGs\v2 figure pngs 13\v2 ch07 pngs 13\2 ch07 fig 27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9" y="2057400"/>
            <a:ext cx="8406749" cy="22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Patients wait-listed or receiving any transplant </a:t>
            </a:r>
            <a:br>
              <a:rPr lang="en-US" sz="2400" dirty="0" smtClean="0"/>
            </a:br>
            <a:r>
              <a:rPr lang="en-US" sz="2400" dirty="0" smtClean="0"/>
              <a:t>within one year of initiation, by 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07135" y="4580313"/>
            <a:ext cx="1637762" cy="1366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 younger than 70.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7 pngs 13\2 ch07 fig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94" y="1831742"/>
            <a:ext cx="4687409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care &amp; screening in the </a:t>
            </a:r>
            <a:br>
              <a:rPr lang="en-US" dirty="0" smtClean="0"/>
            </a:br>
            <a:r>
              <a:rPr lang="en-US" dirty="0" smtClean="0"/>
              <a:t>first 12 months post-transplant, by age</a:t>
            </a:r>
            <a:br>
              <a:rPr lang="en-US" dirty="0" smtClean="0"/>
            </a:br>
            <a:r>
              <a:rPr lang="en-US" sz="1600" dirty="0" smtClean="0"/>
              <a:t>Figure 7.28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older, with Medicare primary payor coverage, receiving a first-time, kidney-only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T:\2013 atlas\13 figure PNGs\v2 figure pngs 13\v2 ch07 pngs 13\2 ch07 fig 2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6" y="2076627"/>
            <a:ext cx="7907123" cy="31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kidney transplant recipients</a:t>
            </a:r>
            <a:br>
              <a:rPr lang="en-US" dirty="0" smtClean="0"/>
            </a:br>
            <a:r>
              <a:rPr lang="en-US" sz="1600" dirty="0" smtClean="0"/>
              <a:t>Figure 7.29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Medicare-enrolled transplant recipients alive on January 1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057400"/>
            <a:ext cx="7516813" cy="38755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prescription drug coverage </a:t>
            </a:r>
            <a:br>
              <a:rPr lang="en-US" dirty="0" smtClean="0"/>
            </a:br>
            <a:r>
              <a:rPr lang="en-US" dirty="0" smtClean="0"/>
              <a:t>in kidney transplant recipients, by age </a:t>
            </a:r>
            <a:br>
              <a:rPr lang="en-US" dirty="0" smtClean="0"/>
            </a:br>
            <a:r>
              <a:rPr lang="en-US" dirty="0" smtClean="0"/>
              <a:t>&amp; years post-transplant (age 65 &amp; older)</a:t>
            </a:r>
            <a:br>
              <a:rPr lang="en-US" dirty="0" smtClean="0"/>
            </a:br>
            <a:r>
              <a:rPr lang="en-US" sz="1600" dirty="0" smtClean="0"/>
              <a:t>Figure 7.30 (Volume 2)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Medicare-enrolled transplant recipients alive on January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1.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057400"/>
            <a:ext cx="7516813" cy="39174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 recipients enrolled in Part D</a:t>
            </a:r>
            <a:br>
              <a:rPr lang="en-US" dirty="0" smtClean="0"/>
            </a:br>
            <a:r>
              <a:rPr lang="en-US" sz="1600" dirty="0" smtClean="0"/>
              <a:t>Figure 7.31 (Volume 2)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Medicare-enrolled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transplant recipients.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057400"/>
            <a:ext cx="7333711" cy="369168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Part B &amp; Part D medication </a:t>
            </a:r>
            <a:br>
              <a:rPr lang="en-US" dirty="0" smtClean="0"/>
            </a:br>
            <a:r>
              <a:rPr lang="en-US" dirty="0" smtClean="0"/>
              <a:t>costs per person per year (PPPY) </a:t>
            </a:r>
            <a:br>
              <a:rPr lang="en-US" dirty="0" smtClean="0"/>
            </a:br>
            <a:r>
              <a:rPr lang="en-US" dirty="0" smtClean="0"/>
              <a:t>in kidney transplant recipients</a:t>
            </a:r>
            <a:br>
              <a:rPr lang="en-US" dirty="0" smtClean="0"/>
            </a:br>
            <a:r>
              <a:rPr lang="en-US" sz="1600" dirty="0" smtClean="0"/>
              <a:t>Figure 7.32 (Volume 2)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prevalent transplant patients; includes all Part B &amp; Part D costs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for injectable &amp; immunosuppressive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drugs for calendar years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2006–2011.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057400"/>
            <a:ext cx="7445854" cy="383900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Cardiovascular medication use </a:t>
            </a:r>
            <a:br>
              <a:rPr lang="en-US" dirty="0" smtClean="0"/>
            </a:br>
            <a:r>
              <a:rPr lang="en-US" dirty="0" smtClean="0"/>
              <a:t>in the first six months post-transplant, </a:t>
            </a:r>
            <a:br>
              <a:rPr lang="en-US" dirty="0" smtClean="0"/>
            </a:br>
            <a:r>
              <a:rPr lang="en-US" dirty="0" smtClean="0"/>
              <a:t>2009-2011 (Part D data)</a:t>
            </a:r>
            <a:br>
              <a:rPr lang="en-US" dirty="0" smtClean="0"/>
            </a:br>
            <a:r>
              <a:rPr lang="en-US" sz="1600" dirty="0" smtClean="0"/>
              <a:t>Figure 7.33 (Volume 2)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13593" y="5946775"/>
            <a:ext cx="7516813" cy="4373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Patients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age 18 &amp; older receiving a first-time, kidney-only transplant between January 1,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2009&amp;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June 30,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2011, </a:t>
            </a:r>
            <a:b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who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remain alive with function,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&amp; who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have Medicare Part D coverage for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six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months post-transplant.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057400"/>
            <a:ext cx="7135303" cy="385369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control medications in the first </a:t>
            </a:r>
            <a:br>
              <a:rPr lang="en-US" dirty="0" smtClean="0"/>
            </a:br>
            <a:r>
              <a:rPr lang="en-US" dirty="0" smtClean="0"/>
              <a:t>6 months post-</a:t>
            </a:r>
            <a:r>
              <a:rPr lang="en-US" dirty="0" err="1" smtClean="0"/>
              <a:t>tx</a:t>
            </a:r>
            <a:r>
              <a:rPr lang="en-US" dirty="0" smtClean="0"/>
              <a:t>, 2009–2011 (Part D data)</a:t>
            </a:r>
            <a:br>
              <a:rPr lang="en-US" dirty="0" smtClean="0"/>
            </a:br>
            <a:r>
              <a:rPr lang="en-US" sz="1600" dirty="0" smtClean="0"/>
              <a:t>Figure 7.34 (Volume 2)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13593" y="5946775"/>
            <a:ext cx="7516813" cy="4373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Patients age 18 &amp; older receiving a first-time, kidney-only transplant between January 1, 2009&amp; June 30, 2011, </a:t>
            </a:r>
            <a:b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 remain alive with function, &amp; who have Medicare Part D coverage for six months post-transplant.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97" y="2057400"/>
            <a:ext cx="3758406" cy="32903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Medications for diabetes control </a:t>
            </a:r>
            <a:br>
              <a:rPr lang="en-US" dirty="0" smtClean="0"/>
            </a:br>
            <a:r>
              <a:rPr lang="en-US" dirty="0" smtClean="0"/>
              <a:t>in the first 6 months post-transplant, </a:t>
            </a:r>
            <a:br>
              <a:rPr lang="en-US" dirty="0" smtClean="0"/>
            </a:br>
            <a:r>
              <a:rPr lang="en-US" dirty="0" smtClean="0"/>
              <a:t>2009–2011 (Part D data)</a:t>
            </a:r>
            <a:br>
              <a:rPr lang="en-US" dirty="0" smtClean="0"/>
            </a:br>
            <a:r>
              <a:rPr lang="en-US" sz="1600" dirty="0" smtClean="0"/>
              <a:t>Figure 7.35 (Volume 2)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13593" y="5946775"/>
            <a:ext cx="7516813" cy="4373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Patients age 18 &amp; older receiving a first-time, kidney-only transplant between January 1, 2009&amp; June 30, 2011,</a:t>
            </a:r>
            <a: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sz="1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 remain alive with function, &amp; who have Medicare Part D coverage for six months post-transplant.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057400"/>
            <a:ext cx="7333711" cy="38594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15 medications used by </a:t>
            </a:r>
            <a:br>
              <a:rPr lang="en-US" dirty="0" smtClean="0"/>
            </a:br>
            <a:r>
              <a:rPr lang="en-US" dirty="0" smtClean="0"/>
              <a:t>Part D-enrolled kidney recipients </a:t>
            </a:r>
            <a:br>
              <a:rPr lang="en-US" dirty="0" smtClean="0"/>
            </a:br>
            <a:r>
              <a:rPr lang="en-US" dirty="0" smtClean="0"/>
              <a:t>transplanted in 2008, by days supply</a:t>
            </a:r>
            <a:br>
              <a:rPr lang="en-US" dirty="0" smtClean="0"/>
            </a:br>
            <a:r>
              <a:rPr lang="en-US" sz="1600" dirty="0" smtClean="0"/>
              <a:t>Table 7.a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Patients enrolled in Medicare Part D &amp; transplanted in </a:t>
            </a: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>2008. </a:t>
            </a: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Costs are estimated Medicare payment, defined as the sum of plan covered payment amount &amp; low income subsidy amount. “Year 1” is the period from transplant to one year later. Years 2 &amp; 3 are similarly defined.</a:t>
            </a:r>
          </a:p>
        </p:txBody>
      </p:sp>
      <p:pic>
        <p:nvPicPr>
          <p:cNvPr id="3074" name="Picture 2" descr="\\LUKE\ADR Prepress\2013 atlas\13 figure PNGs\v2 figure pngs 13\v2 ch07 pngs 13\2 ch07 table 7.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724448" cy="26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15 medications used by Part D-enrolled kidney recipients transplanted in 2008, </a:t>
            </a:r>
            <a:br>
              <a:rPr lang="en-US" dirty="0" smtClean="0"/>
            </a:br>
            <a:r>
              <a:rPr lang="en-US" dirty="0" smtClean="0"/>
              <a:t>by days supply &amp; cost</a:t>
            </a:r>
            <a:br>
              <a:rPr lang="en-US" dirty="0" smtClean="0"/>
            </a:br>
            <a:r>
              <a:rPr lang="en-US" sz="1600" dirty="0" smtClean="0"/>
              <a:t>Table 7.b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Patients enrolled in Medicare Part D &amp; transplanted in </a:t>
            </a: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>2008. </a:t>
            </a: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Costs are estimated Medicare payment, defined as the sum of plan covered payment amount &amp; low income subsidy amount. “Year 1” is the period from transplant to one year later. Years 2 &amp; 3 are similarly defined.</a:t>
            </a:r>
          </a:p>
        </p:txBody>
      </p:sp>
      <p:pic>
        <p:nvPicPr>
          <p:cNvPr id="4098" name="Picture 2" descr="\\LUKE\ADR Prepress\2013 atlas\13 figure PNGs\v2 figure pngs 13\v2 ch07 pngs 13\2 ch07 table 7.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774241" cy="26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list counts &amp; multiple listings</a:t>
            </a:r>
            <a:br>
              <a:rPr lang="en-US" dirty="0" smtClean="0"/>
            </a:br>
            <a:r>
              <a:rPr lang="en-US" sz="1600" dirty="0" smtClean="0"/>
              <a:t>Figure 7.3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796444"/>
            <a:ext cx="1591165" cy="1150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listed for a kidney or kidney-pancreas transplant on December 31 of each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7 pngs 13\2 ch07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86" y="1831975"/>
            <a:ext cx="4895627" cy="3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wait-listed adult patients </a:t>
            </a:r>
            <a:br>
              <a:rPr lang="en-US" dirty="0" smtClean="0"/>
            </a:br>
            <a:r>
              <a:rPr lang="en-US" dirty="0" smtClean="0"/>
              <a:t>within three years of listing, by blood type</a:t>
            </a:r>
            <a:br>
              <a:rPr lang="en-US" dirty="0" smtClean="0"/>
            </a:br>
            <a:r>
              <a:rPr lang="en-US" sz="1600" dirty="0" smtClean="0"/>
              <a:t>Figure 7.4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listed for a first-time kidney or kidney-pancreas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7 pngs 13\2 ch07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565635" cy="30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Outcomes for first-time wait-listed </a:t>
            </a:r>
            <a:br>
              <a:rPr lang="en-US" sz="2400" dirty="0" smtClean="0"/>
            </a:br>
            <a:r>
              <a:rPr lang="en-US" sz="2400" dirty="0" smtClean="0"/>
              <a:t>patients three years after listing in 2008, </a:t>
            </a:r>
            <a:br>
              <a:rPr lang="en-US" sz="2400" dirty="0" smtClean="0"/>
            </a:br>
            <a:r>
              <a:rPr lang="en-US" sz="2400" dirty="0" smtClean="0"/>
              <a:t>by age, race, &amp; PRA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83900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listed for a first-time, kidney-only transplant in 2008; transplanted patients may have subsequent outcomes in the three-year follow-up period.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ch07 pngs 13\2 ch07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8616"/>
            <a:ext cx="7523986" cy="2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Unadjusted median wait times (years) </a:t>
            </a:r>
            <a:br>
              <a:rPr lang="en-US" sz="2400" dirty="0" smtClean="0"/>
            </a:br>
            <a:r>
              <a:rPr lang="en-US" sz="2400" dirty="0" smtClean="0"/>
              <a:t>for adults transplanted in 2011, by state </a:t>
            </a:r>
            <a:br>
              <a:rPr lang="en-US" sz="2400" dirty="0" smtClean="0"/>
            </a:br>
            <a:r>
              <a:rPr lang="en-US" sz="2400" dirty="0" smtClean="0"/>
              <a:t>of transplant 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037513"/>
            <a:ext cx="1632729" cy="9092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receiving a first-time, deceased-donor, kidney-only transplant in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ch07 pngs 13\2 ch07 fig 6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61" y="1828855"/>
            <a:ext cx="5219478" cy="41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mortality rates </a:t>
            </a:r>
            <a:br>
              <a:rPr lang="en-US" sz="2400" dirty="0" smtClean="0"/>
            </a:br>
            <a:r>
              <a:rPr lang="en-US" sz="2400" dirty="0" smtClean="0"/>
              <a:t>(per 100 person years of waiting) </a:t>
            </a:r>
            <a:br>
              <a:rPr lang="en-US" sz="2400" dirty="0" smtClean="0"/>
            </a:br>
            <a:r>
              <a:rPr lang="en-US" sz="2400" dirty="0" smtClean="0"/>
              <a:t>for wait-listed patients, by state,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57011" y="5029201"/>
            <a:ext cx="1554480" cy="9175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older, listed for a kidney or kidney-pancreas transplant as of January 1,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2 figure pngs 13\v2 ch07 pngs 13\2 ch07 fig 7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15" y="1832420"/>
            <a:ext cx="5236570" cy="41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of dying </a:t>
            </a:r>
            <a:br>
              <a:rPr lang="en-US" dirty="0" smtClean="0"/>
            </a:br>
            <a:r>
              <a:rPr lang="en-US" dirty="0" smtClean="0"/>
              <a:t>while awaiting transplant</a:t>
            </a:r>
            <a:br>
              <a:rPr lang="en-US" dirty="0" smtClean="0"/>
            </a:br>
            <a:r>
              <a:rPr lang="en-US" sz="1600" dirty="0" smtClean="0"/>
              <a:t>Figure 7.8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572000"/>
            <a:ext cx="1607247" cy="1374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older, listed for a first-time kidney or kidney-pancreas transplant.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7 pngs 13\2 ch07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36" y="1831975"/>
            <a:ext cx="4842801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221</TotalTime>
  <Words>984</Words>
  <Application>Microsoft Office PowerPoint</Application>
  <PresentationFormat>On-screen Show (4:3)</PresentationFormat>
  <Paragraphs>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usrds slide template 13</vt:lpstr>
      <vt:lpstr>PowerPoint Presentation</vt:lpstr>
      <vt:lpstr>Trends in transplantation: unadjusted rates, wait list, &amp; total &amp; functioning transplants Figure 7.1 (Volume 2)</vt:lpstr>
      <vt:lpstr>Patients wait-listed or receiving any transplant  within one year of initiation, by age Figure 7.2 (Volume 2)</vt:lpstr>
      <vt:lpstr>Wait list counts &amp; multiple listings Figure 7.3 (Volume 2)</vt:lpstr>
      <vt:lpstr>Outcomes for wait-listed adult patients  within three years of listing, by blood type Figure 7.4 (Volume 2)</vt:lpstr>
      <vt:lpstr>Outcomes for first-time wait-listed  patients three years after listing in 2008,  by age, race, &amp; PRA Figure 7.5 (Volume 2)</vt:lpstr>
      <vt:lpstr>Unadjusted median wait times (years)  for adults transplanted in 2011, by state  of transplant center Figure 7.6 (Volume 2)</vt:lpstr>
      <vt:lpstr>Adjusted mortality rates  (per 100 person years of waiting)  for wait-listed patients, by state, 2011 Figure 7.7 (Volume 2)</vt:lpstr>
      <vt:lpstr>Likelihood of dying  while awaiting transplant Figure 7.8 (Volume 2)</vt:lpstr>
      <vt:lpstr>Three-year cumulative incidence of transfusion in wait-listed patients, by PRA Figure 7.9 (Volume 2)</vt:lpstr>
      <vt:lpstr>Donation rates, by age, gender, &amp; race Figure 7.10 (Volume 2)</vt:lpstr>
      <vt:lpstr>Deceased donor donations  (per 1,000 deaths), by state, 2010–2011 Figure 7.11 (Volume 2)</vt:lpstr>
      <vt:lpstr>Deceased donor transplants,  by age, gender, race, &amp; primary diagnosis Figure 7.12 (Volume 2)</vt:lpstr>
      <vt:lpstr>Adjusted transplant rates, by age, gender, race, &amp; primary diagnosis: deceased donors Figure 7.13 (Volume 2)</vt:lpstr>
      <vt:lpstr>Living donor transplants, by age,  gender, race, &amp; primary diagnosis Figure 7.14 (Volume 2)</vt:lpstr>
      <vt:lpstr>Adjusted transplant rates, by age, gender, race, &amp; primary diagnosis: living donors Figure 7.15 (Volume 2)</vt:lpstr>
      <vt:lpstr>Adjusted transplant rates (per 100 dialysis  patient years) by state of patient residence  &amp; donor type, 2011: deceased donor Figure 7.16 (Volume 2)</vt:lpstr>
      <vt:lpstr>Adjusted transplant rates (per 100 dialysis  patient years) by state of patient residence  &amp; donor type, 2011: living donor Figure 7.16 (continued; Volume 2)</vt:lpstr>
      <vt:lpstr>Outcomes: deceased donor transplants Figure 7.17 (Volume 2)</vt:lpstr>
      <vt:lpstr>Outcomes: living donor transplants Figure 7.18 (Volume 2)</vt:lpstr>
      <vt:lpstr>Acute rejection within  the first year post-transplant Figure 7.19 (Volume 2)</vt:lpstr>
      <vt:lpstr>Transplants with delayed graft  function (DGF), by donor type Figure 7.20 (Volume 2)</vt:lpstr>
      <vt:lpstr>Hospitalization rates in the first  &amp; second years post-transplant, 2009 Figure 7.21 (Volume 2)</vt:lpstr>
      <vt:lpstr>Primary diagnoses of cardiac  &amp; infectious hospitalizations in the  first &amp; second years post-transplant Figure 7.22 (Volume 2)</vt:lpstr>
      <vt:lpstr>Cumulative incidence of post-transplant lymphoproliferative disorder (PTLD) Figure 7.23 (Volume 2)</vt:lpstr>
      <vt:lpstr>Cumulative incidence of  post-transplant diabetes Figure 7.24 (Volume 2)</vt:lpstr>
      <vt:lpstr>Adjusted rate of outcomes after transplant Figure 7.25 (Volume 2)</vt:lpstr>
      <vt:lpstr>Causes of death with function, 2007–2011 Figure 7.26 (Volume 2)</vt:lpstr>
      <vt:lpstr>Immunosuppression use Figure 7.27 (Volume 2)</vt:lpstr>
      <vt:lpstr>Follow-up care &amp; screening in the  first 12 months post-transplant, by age Figure 7.28 (Volume 2)</vt:lpstr>
      <vt:lpstr>Sources of prescription drug coverage  in kidney transplant recipients Figure 7.29 (Volume 2)</vt:lpstr>
      <vt:lpstr>Sources of prescription drug coverage  in kidney transplant recipients, by age  &amp; years post-transplant (age 65 &amp; older) Figure 7.30 (Volume 2)</vt:lpstr>
      <vt:lpstr>Transplant recipients enrolled in Part D Figure 7.31 (Volume 2)</vt:lpstr>
      <vt:lpstr>Total Part B &amp; Part D medication  costs per person per year (PPPY)  in kidney transplant recipients Figure 7.32 (Volume 2)</vt:lpstr>
      <vt:lpstr>Cardiovascular medication use  in the first six months post-transplant,  2009-2011 (Part D data) Figure 7.33 (Volume 2)</vt:lpstr>
      <vt:lpstr>Lipid control medications in the first  6 months post-tx, 2009–2011 (Part D data) Figure 7.34 (Volume 2)</vt:lpstr>
      <vt:lpstr>Medications for diabetes control  in the first 6 months post-transplant,  2009–2011 (Part D data) Figure 7.35 (Volume 2)</vt:lpstr>
      <vt:lpstr>Top 15 medications used by  Part D-enrolled kidney recipients  transplanted in 2008, by days supply Table 7.a (Volume 2)</vt:lpstr>
      <vt:lpstr>Top 15 medications used by Part D-enrolled kidney recipients transplanted in 2008,  by days supply &amp; cost Table 7.b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severson</cp:lastModifiedBy>
  <cp:revision>31</cp:revision>
  <dcterms:created xsi:type="dcterms:W3CDTF">2013-01-30T17:11:44Z</dcterms:created>
  <dcterms:modified xsi:type="dcterms:W3CDTF">2013-08-05T15:04:09Z</dcterms:modified>
</cp:coreProperties>
</file>