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6"/>
  </p:handout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6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0" r:id="rId20"/>
    <p:sldId id="301" r:id="rId21"/>
    <p:sldId id="302" r:id="rId22"/>
    <p:sldId id="303" r:id="rId23"/>
    <p:sldId id="304" r:id="rId24"/>
    <p:sldId id="305" r:id="rId2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284" y="-78"/>
      </p:cViewPr>
      <p:guideLst>
        <p:guide orient="horz" pos="1296"/>
        <p:guide orient="horz" pos="3746"/>
        <p:guide orient="horz" pos="2162"/>
        <p:guide orient="horz" pos="1019"/>
        <p:guide orient="horz" pos="1153"/>
        <p:guide pos="2880"/>
        <p:guide pos="510"/>
        <p:guide pos="5245"/>
        <p:guide pos="290"/>
        <p:guide pos="50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8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r>
              <a:rPr lang="en-US" sz="1600" b="1" dirty="0" smtClean="0"/>
              <a:t>ESRD: Chapter Eight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Pediatric ESRD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Influenza vaccination rates in pediatric patients, by modality, age, &amp; race, 2008–2011</a:t>
            </a:r>
            <a:br>
              <a:rPr lang="en-US" dirty="0" smtClean="0"/>
            </a:br>
            <a:r>
              <a:rPr lang="en-US" sz="1600" dirty="0" smtClean="0"/>
              <a:t>Figure 8.5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17939" y="5946775"/>
            <a:ext cx="556577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ESRD patients age 0–19 prior to January 1 of the two year study period &amp; alive through December 31 of the second year, 2008–2009 &amp; 2010–2011.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3 atlas\13 figure PNGs\v2 figure pngs 13\v2 ch08 pngs 13\2 ch08 fig 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38" y="2057400"/>
            <a:ext cx="7257897" cy="28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Pneumococcal vaccination rates in pediatric patients, by modality, age, &amp; race, 2008–2011</a:t>
            </a:r>
            <a:br>
              <a:rPr lang="en-US" dirty="0" smtClean="0"/>
            </a:br>
            <a:r>
              <a:rPr lang="en-US" sz="1600" dirty="0" smtClean="0"/>
              <a:t>Figure 8.6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17939" y="5946775"/>
            <a:ext cx="556577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ESRD patients age 0–19 prior to January 1 of the two year study period &amp; alive through December 31 of the second year, </a:t>
            </a:r>
            <a:r>
              <a:rPr lang="en-US" sz="1200" b="1" dirty="0">
                <a:solidFill>
                  <a:schemeClr val="tx2"/>
                </a:solidFill>
              </a:rPr>
              <a:t>2008–2009 &amp; 2010–2011.</a:t>
            </a:r>
          </a:p>
        </p:txBody>
      </p:sp>
      <p:pic>
        <p:nvPicPr>
          <p:cNvPr id="7170" name="Picture 2" descr="\\LUKE\ADR Prepress\2013 atlas\13 figure PNGs\v2 figure pngs 13\v2 ch08 pngs 13\2 ch08 fig 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39" y="2057399"/>
            <a:ext cx="7214082" cy="281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One-year adjusted all-cause </a:t>
            </a:r>
            <a:br>
              <a:rPr lang="en-US" dirty="0" smtClean="0"/>
            </a:br>
            <a:r>
              <a:rPr lang="en-US" dirty="0" smtClean="0"/>
              <a:t>hospitalization rates in pediatric patients </a:t>
            </a:r>
            <a:br>
              <a:rPr lang="en-US" dirty="0" smtClean="0"/>
            </a:br>
            <a:r>
              <a:rPr lang="en-US" dirty="0" smtClean="0"/>
              <a:t>(from day 90), by age &amp; modality</a:t>
            </a:r>
            <a:br>
              <a:rPr lang="en-US" dirty="0" smtClean="0"/>
            </a:br>
            <a:r>
              <a:rPr lang="en-US" sz="1600" dirty="0" smtClean="0"/>
              <a:t>Figure 8.7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chemeClr val="tx2"/>
                </a:solidFill>
              </a:rPr>
              <a:t>Incident ESRD patients age 0–19, 2001–2010. </a:t>
            </a:r>
            <a:r>
              <a:rPr lang="en-US" sz="1100" b="1" dirty="0" err="1">
                <a:solidFill>
                  <a:schemeClr val="tx2"/>
                </a:solidFill>
              </a:rPr>
              <a:t>Adj</a:t>
            </a:r>
            <a:r>
              <a:rPr lang="en-US" sz="1100" b="1" dirty="0">
                <a:solidFill>
                  <a:schemeClr val="tx2"/>
                </a:solidFill>
              </a:rPr>
              <a:t>: </a:t>
            </a:r>
            <a:r>
              <a:rPr lang="en-US" sz="1100" b="1" dirty="0" smtClean="0">
                <a:solidFill>
                  <a:schemeClr val="tx2"/>
                </a:solidFill>
              </a:rPr>
              <a:t>gender/race/Hispanic ethnicity/primary </a:t>
            </a:r>
            <a:r>
              <a:rPr lang="en-US" sz="1100" b="1" dirty="0">
                <a:solidFill>
                  <a:schemeClr val="tx2"/>
                </a:solidFill>
              </a:rPr>
              <a:t>diagnosis. Ref: incident ESRD patients age 0–19, 2009–2010. Included patients survived the first 90 days after ESRD initiation &amp; are followed from day 90.</a:t>
            </a:r>
            <a:endParaRPr lang="en-US" sz="1100" b="1" dirty="0" smtClean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3 atlas\13 figure PNGs\v2 figure pngs 13\v2 ch08 pngs 13\2 ch08 fig 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399"/>
            <a:ext cx="7217664" cy="262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One-year adjusted cardiovascular </a:t>
            </a:r>
            <a:br>
              <a:rPr lang="en-US" dirty="0" smtClean="0"/>
            </a:br>
            <a:r>
              <a:rPr lang="en-US" dirty="0" smtClean="0"/>
              <a:t>hospitalization rates in pediatric patients </a:t>
            </a:r>
            <a:br>
              <a:rPr lang="en-US" dirty="0" smtClean="0"/>
            </a:br>
            <a:r>
              <a:rPr lang="en-US" dirty="0" smtClean="0"/>
              <a:t>(from day 90), by age, &amp; modality</a:t>
            </a:r>
            <a:br>
              <a:rPr lang="en-US" dirty="0" smtClean="0"/>
            </a:br>
            <a:r>
              <a:rPr lang="en-US" sz="1600" dirty="0" smtClean="0"/>
              <a:t>Figure 8.8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chemeClr val="tx2"/>
                </a:solidFill>
              </a:rPr>
              <a:t>Incident ESRD patients age 0–19, 2001–2010. </a:t>
            </a:r>
            <a:r>
              <a:rPr lang="en-US" sz="1100" b="1" dirty="0" err="1">
                <a:solidFill>
                  <a:schemeClr val="tx2"/>
                </a:solidFill>
              </a:rPr>
              <a:t>Adj</a:t>
            </a:r>
            <a:r>
              <a:rPr lang="en-US" sz="1100" b="1" dirty="0">
                <a:solidFill>
                  <a:schemeClr val="tx2"/>
                </a:solidFill>
              </a:rPr>
              <a:t>: gender/race/Hispanic ethnicity/primary diagnosis. Ref: incident ESRD patients age 0–19, 2009–2010. Included patients survived the first 90 days after ESRD initiation &amp; are followed from day 90.</a:t>
            </a:r>
            <a:endParaRPr lang="en-US" sz="1100" b="1" dirty="0" smtClean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3 atlas\13 figure PNGs\v2 figure pngs 13\v2 ch08 pngs 13\2 ch08 fig 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5" y="2057489"/>
            <a:ext cx="7188984" cy="264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One-year adjusted rates of hospitalization </a:t>
            </a:r>
            <a:br>
              <a:rPr lang="en-US" dirty="0" smtClean="0"/>
            </a:br>
            <a:r>
              <a:rPr lang="en-US" dirty="0" smtClean="0"/>
              <a:t>for infection in pediatric patients (from day 90), </a:t>
            </a:r>
            <a:br>
              <a:rPr lang="en-US" dirty="0" smtClean="0"/>
            </a:br>
            <a:r>
              <a:rPr lang="en-US" dirty="0" smtClean="0"/>
              <a:t>by age &amp; modality</a:t>
            </a:r>
            <a:br>
              <a:rPr lang="en-US" dirty="0" smtClean="0"/>
            </a:br>
            <a:r>
              <a:rPr lang="en-US" sz="1600" dirty="0" smtClean="0"/>
              <a:t>Figure 8.9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chemeClr val="tx2"/>
                </a:solidFill>
              </a:rPr>
              <a:t>Incident ESRD patients age 0–19, 2001–2010. </a:t>
            </a:r>
            <a:r>
              <a:rPr lang="en-US" sz="1100" b="1" dirty="0" err="1">
                <a:solidFill>
                  <a:schemeClr val="tx2"/>
                </a:solidFill>
              </a:rPr>
              <a:t>Adj</a:t>
            </a:r>
            <a:r>
              <a:rPr lang="en-US" sz="1100" b="1">
                <a:solidFill>
                  <a:schemeClr val="tx2"/>
                </a:solidFill>
              </a:rPr>
              <a:t>: gender/race/Hispanic ethnicity/primary </a:t>
            </a:r>
            <a:r>
              <a:rPr lang="en-US" sz="1100" b="1" dirty="0">
                <a:solidFill>
                  <a:schemeClr val="tx2"/>
                </a:solidFill>
              </a:rPr>
              <a:t>diagnosis. Ref: incident ESRD patients age 0–19, 2009–2010. Included patients survived the first 90 days after ESRD initiation &amp; are followed from day 90.</a:t>
            </a:r>
            <a:endParaRPr lang="en-US" sz="1100" b="1" dirty="0" smtClean="0">
              <a:solidFill>
                <a:schemeClr val="tx2"/>
              </a:solidFill>
            </a:endParaRPr>
          </a:p>
        </p:txBody>
      </p:sp>
      <p:pic>
        <p:nvPicPr>
          <p:cNvPr id="10242" name="Picture 2" descr="\\LUKE\ADR Prepress\2013 atlas\13 figure PNGs\v2 figure pngs 13\v2 ch08 pngs 13\2 ch08 fig 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8617"/>
            <a:ext cx="7209164" cy="265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One-year adjusted all-cause </a:t>
            </a:r>
            <a:br>
              <a:rPr lang="en-US" dirty="0" smtClean="0"/>
            </a:br>
            <a:r>
              <a:rPr lang="en-US" dirty="0" smtClean="0"/>
              <a:t>mortality rates in pediatric patients </a:t>
            </a:r>
            <a:br>
              <a:rPr lang="en-US" dirty="0" smtClean="0"/>
            </a:br>
            <a:r>
              <a:rPr lang="en-US" dirty="0" smtClean="0"/>
              <a:t>(from day one), by age &amp; modality</a:t>
            </a:r>
            <a:br>
              <a:rPr lang="en-US" dirty="0" smtClean="0"/>
            </a:br>
            <a:r>
              <a:rPr lang="en-US" sz="1600" dirty="0" smtClean="0"/>
              <a:t>Figure 8.10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9254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chemeClr val="tx2"/>
                </a:solidFill>
              </a:rPr>
              <a:t>Incident dialysis &amp; transplant patients defined at the onset of dialysis or the day of transplant without the 60-day rule; followed to December 31, 2011. </a:t>
            </a:r>
            <a:r>
              <a:rPr lang="en-US" sz="1100" b="1" dirty="0" err="1">
                <a:solidFill>
                  <a:schemeClr val="tx2"/>
                </a:solidFill>
              </a:rPr>
              <a:t>Adj</a:t>
            </a:r>
            <a:r>
              <a:rPr lang="en-US" sz="1100" b="1" dirty="0">
                <a:solidFill>
                  <a:schemeClr val="tx2"/>
                </a:solidFill>
              </a:rPr>
              <a:t>: age/gender/race/Hispanic ethnicity/primary diagnosis. Ref: incident ESRD patients age 0–19, 2009–2010.</a:t>
            </a:r>
          </a:p>
        </p:txBody>
      </p:sp>
      <p:pic>
        <p:nvPicPr>
          <p:cNvPr id="11266" name="Picture 2" descr="\\LUKE\ADR Prepress\2013 atlas\13 figure PNGs\v2 figure pngs 13\v2 ch08 pngs 13\2 ch08 fig 1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25" y="2057400"/>
            <a:ext cx="7201424" cy="26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One-year adjusted cardiovascular </a:t>
            </a:r>
            <a:br>
              <a:rPr lang="en-US" dirty="0" smtClean="0"/>
            </a:br>
            <a:r>
              <a:rPr lang="en-US" dirty="0" smtClean="0"/>
              <a:t>mortality rates in pediatric patients </a:t>
            </a:r>
            <a:br>
              <a:rPr lang="en-US" dirty="0" smtClean="0"/>
            </a:br>
            <a:r>
              <a:rPr lang="en-US" dirty="0" smtClean="0"/>
              <a:t>(from day one), by age &amp; modality</a:t>
            </a:r>
            <a:br>
              <a:rPr lang="en-US" dirty="0" smtClean="0"/>
            </a:br>
            <a:r>
              <a:rPr lang="en-US" sz="1600" dirty="0" smtClean="0"/>
              <a:t>Figure 8.11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9254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chemeClr val="tx2"/>
                </a:solidFill>
              </a:rPr>
              <a:t>Incident dialysis &amp; transplant patients defined at the onset of dialysis or the day of transplant without the 60-day rule; followed to December 31, 2011. </a:t>
            </a:r>
            <a:r>
              <a:rPr lang="en-US" sz="1100" b="1" dirty="0" err="1">
                <a:solidFill>
                  <a:schemeClr val="tx2"/>
                </a:solidFill>
              </a:rPr>
              <a:t>Adj</a:t>
            </a:r>
            <a:r>
              <a:rPr lang="en-US" sz="1100" b="1" dirty="0">
                <a:solidFill>
                  <a:schemeClr val="tx2"/>
                </a:solidFill>
              </a:rPr>
              <a:t>: age/gender/race/Hispanic ethnicity/primary diagnosis. Ref: incident ESRD patients age 0–19, 2009–2010.</a:t>
            </a:r>
          </a:p>
        </p:txBody>
      </p:sp>
      <p:pic>
        <p:nvPicPr>
          <p:cNvPr id="12290" name="Picture 2" descr="\\LUKE\ADR Prepress\2013 atlas\13 figure PNGs\v2 figure pngs 13\v2 ch08 pngs 13\2 ch08 fig 1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224483" cy="26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One-year adjusted rates of mortality </a:t>
            </a:r>
            <a:br>
              <a:rPr lang="en-US" dirty="0" smtClean="0"/>
            </a:br>
            <a:r>
              <a:rPr lang="en-US" dirty="0" smtClean="0"/>
              <a:t>due to infection in pediatric patients </a:t>
            </a:r>
            <a:br>
              <a:rPr lang="en-US" dirty="0" smtClean="0"/>
            </a:br>
            <a:r>
              <a:rPr lang="en-US" dirty="0" smtClean="0"/>
              <a:t>(from day one), by age &amp; modality</a:t>
            </a:r>
            <a:br>
              <a:rPr lang="en-US" dirty="0" smtClean="0"/>
            </a:br>
            <a:r>
              <a:rPr lang="en-US" sz="1600" dirty="0" smtClean="0"/>
              <a:t>Figure 8.12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9254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chemeClr val="tx2"/>
                </a:solidFill>
              </a:rPr>
              <a:t>Incident dialysis &amp; transplant patients defined at the onset of dialysis or the day of transplant without the 60-day rule; followed to December 31, 2011. </a:t>
            </a:r>
            <a:r>
              <a:rPr lang="en-US" sz="1100" b="1" dirty="0" err="1">
                <a:solidFill>
                  <a:schemeClr val="tx2"/>
                </a:solidFill>
              </a:rPr>
              <a:t>Adj</a:t>
            </a:r>
            <a:r>
              <a:rPr lang="en-US" sz="1100" b="1" dirty="0">
                <a:solidFill>
                  <a:schemeClr val="tx2"/>
                </a:solidFill>
              </a:rPr>
              <a:t>: age/gender/race/Hispanic ethnicity/primary diagnosis. Ref: incident ESRD patients age 0–19, 2009–2010.</a:t>
            </a:r>
          </a:p>
        </p:txBody>
      </p:sp>
      <p:pic>
        <p:nvPicPr>
          <p:cNvPr id="13314" name="Picture 2" descr="\\LUKE\ADR Prepress\2013 atlas\13 figure PNGs\v2 figure pngs 13\v2 ch08 pngs 13\2 ch08 fig 1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6050"/>
            <a:ext cx="7205062" cy="266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Adjusted five-year survival in pediatric patients (from day one), by age &amp; modality, 2002–2006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8.13 (Volume 2)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9254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chemeClr val="tx2"/>
                </a:solidFill>
              </a:rPr>
              <a:t>Incident dialysis &amp; transplant patients defined at the onset of dialysis or the day of transplant without the 60-day rule; followed to December 31, 2011. </a:t>
            </a:r>
            <a:r>
              <a:rPr lang="en-US" sz="1100" b="1" dirty="0" err="1">
                <a:solidFill>
                  <a:schemeClr val="tx2"/>
                </a:solidFill>
              </a:rPr>
              <a:t>Adj</a:t>
            </a:r>
            <a:r>
              <a:rPr lang="en-US" sz="1100" b="1" dirty="0">
                <a:solidFill>
                  <a:schemeClr val="tx2"/>
                </a:solidFill>
              </a:rPr>
              <a:t>: age/gender/race/Hispanic ethnicity/primary diagnosis. Ref: incident ESRD patients age 0–19, 2009–2010.</a:t>
            </a:r>
          </a:p>
        </p:txBody>
      </p:sp>
      <p:pic>
        <p:nvPicPr>
          <p:cNvPr id="14338" name="Picture 2" descr="\\LUKE\ADR Prepress\2013 atlas\13 figure PNGs\v2 figure pngs 13\v2 ch08 pngs 13\2 ch08 fig 1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950" y="1830388"/>
            <a:ext cx="6538100" cy="33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Mean hemoglobin at initiation &amp; </a:t>
            </a:r>
            <a:r>
              <a:rPr lang="en-US" sz="2500" dirty="0" smtClean="0"/>
              <a:t>pre-initiation </a:t>
            </a:r>
            <a:br>
              <a:rPr lang="en-US" sz="2500" dirty="0" smtClean="0"/>
            </a:br>
            <a:r>
              <a:rPr lang="en-US" sz="2500" dirty="0" smtClean="0"/>
              <a:t>ESA </a:t>
            </a:r>
            <a:r>
              <a:rPr lang="en-US" sz="2500" dirty="0"/>
              <a:t>treatment in pediatric ESRD patients, by </a:t>
            </a:r>
            <a:r>
              <a:rPr lang="en-US" sz="2500" dirty="0" smtClean="0"/>
              <a:t>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8.14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76079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Incident ESRD patients age 0–19.</a:t>
            </a:r>
          </a:p>
        </p:txBody>
      </p:sp>
      <p:pic>
        <p:nvPicPr>
          <p:cNvPr id="18434" name="Picture 2" descr="\\LUKE\ADR Prepress\2013 atlas\13 figure PNGs\v2 figure pngs 13\v2 ch08 pngs 13\2 ch08 fig 1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830388"/>
            <a:ext cx="7203131" cy="370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Incident </a:t>
            </a:r>
            <a:r>
              <a:rPr lang="en-US" dirty="0" smtClean="0"/>
              <a:t>&amp; prevalent </a:t>
            </a:r>
            <a:r>
              <a:rPr lang="en-US" dirty="0" smtClean="0"/>
              <a:t>counts for </a:t>
            </a:r>
            <a:br>
              <a:rPr lang="en-US" dirty="0" smtClean="0"/>
            </a:br>
            <a:r>
              <a:rPr lang="en-US" dirty="0" smtClean="0"/>
              <a:t>pediatric ESRD patients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8.1 (Volume 2)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81925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Incident &amp; prevalent ESRD patients age 0–19, 2011. </a:t>
            </a:r>
            <a:endParaRPr lang="en-US" sz="12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" name="Picture 2" descr="\\LUKE\ADR Prepress\2013 atlas\13 figure PNGs\v2 figure pngs 13\v2 ch08 pngs 13\2 ch08 fig 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81" y="2057400"/>
            <a:ext cx="7398396" cy="28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Mean hemoglobin at initiation &amp; </a:t>
            </a:r>
            <a:r>
              <a:rPr lang="en-US" sz="2500" dirty="0" smtClean="0"/>
              <a:t>pre-initiation </a:t>
            </a:r>
            <a:r>
              <a:rPr lang="en-US" sz="2500" dirty="0"/>
              <a:t>ESA treatment in pediatric ESRD patients, by </a:t>
            </a:r>
            <a:r>
              <a:rPr lang="en-US" sz="2500" dirty="0" smtClean="0"/>
              <a:t>gender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8.15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76079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Incident ESRD patients age 0–19.</a:t>
            </a:r>
          </a:p>
        </p:txBody>
      </p:sp>
      <p:pic>
        <p:nvPicPr>
          <p:cNvPr id="19458" name="Picture 2" descr="\\LUKE\ADR Prepress\2013 atlas\13 figure PNGs\v2 figure pngs 13\v2 ch08 pngs 13\2 ch08 fig 1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830388"/>
            <a:ext cx="7218363" cy="371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11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Mean hemoglobin at initiation &amp; </a:t>
            </a:r>
            <a:r>
              <a:rPr lang="en-US" sz="2500" dirty="0" smtClean="0"/>
              <a:t>pre-initiation </a:t>
            </a:r>
            <a:r>
              <a:rPr lang="en-US" sz="2500" dirty="0"/>
              <a:t>ESA treatment in pediatric ESRD patients, by </a:t>
            </a:r>
            <a:r>
              <a:rPr lang="en-US" sz="2500" dirty="0" smtClean="0"/>
              <a:t>race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8.16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76079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Incident ESRD patients age 0–19.</a:t>
            </a:r>
          </a:p>
        </p:txBody>
      </p:sp>
      <p:pic>
        <p:nvPicPr>
          <p:cNvPr id="20482" name="Picture 2" descr="\\LUKE\ADR Prepress\2013 atlas\13 figure PNGs\v2 figure pngs 13\v2 ch08 pngs 13\2 ch08 fig 1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1" y="1830388"/>
            <a:ext cx="7219757" cy="371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87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Antihypertensive medication use in pediatric patients with ESRD, by age &amp; modality (column </a:t>
            </a:r>
            <a:r>
              <a:rPr lang="en-US" sz="2500" dirty="0" smtClean="0"/>
              <a:t>%)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8.b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76079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 with Medicare Part D, 2010-2011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9" t="38994" r="29001" b="40503"/>
          <a:stretch/>
        </p:blipFill>
        <p:spPr>
          <a:xfrm>
            <a:off x="1319212" y="1830388"/>
            <a:ext cx="6505575" cy="40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Average dose per week of injectable </a:t>
            </a:r>
            <a:br>
              <a:rPr lang="en-US" sz="2500" dirty="0"/>
            </a:br>
            <a:r>
              <a:rPr lang="en-US" sz="2500" dirty="0" smtClean="0"/>
              <a:t>medications </a:t>
            </a:r>
            <a:r>
              <a:rPr lang="en-US" sz="2500" dirty="0"/>
              <a:t>in pediatric dialysis patients, by 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8.c (Volume 2)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76079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 with Medicare Parts A &amp; B, 2010-2011.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7" t="43396" r="28350" b="44780"/>
          <a:stretch/>
        </p:blipFill>
        <p:spPr>
          <a:xfrm>
            <a:off x="809625" y="1830387"/>
            <a:ext cx="7615817" cy="26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injectables &amp; oral medications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pediatric dialysis patients, by 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8.17 (Volume 2)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76079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 with Medicare Parts A, B, &amp; D, 2010-2011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9" y="2057400"/>
            <a:ext cx="7223783" cy="289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 reported incident ESRD </a:t>
            </a:r>
            <a:br>
              <a:rPr lang="en-US" dirty="0" smtClean="0"/>
            </a:br>
            <a:r>
              <a:rPr lang="en-US" dirty="0" smtClean="0"/>
              <a:t>pediatric patients, by primary diagnosis, </a:t>
            </a:r>
            <a:br>
              <a:rPr lang="en-US" dirty="0" smtClean="0"/>
            </a:br>
            <a:r>
              <a:rPr lang="en-US" dirty="0" smtClean="0"/>
              <a:t>2002–2006 (period A) &amp; 2007–2011 (period B)</a:t>
            </a:r>
            <a:br>
              <a:rPr lang="en-US" dirty="0" smtClean="0"/>
            </a:br>
            <a:r>
              <a:rPr lang="en-US" sz="1600" dirty="0" smtClean="0"/>
              <a:t>Table 8.a (Volume 2)</a:t>
            </a:r>
            <a:endParaRPr lang="en-US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 age 0–19. *Values for cells with ten or fewer patients are suppressed. </a:t>
            </a:r>
          </a:p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“.” Zero values in this cell.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2 figure pngs 13\v2 ch08 pngs 13\2 ch08 table 8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37" y="1617663"/>
            <a:ext cx="7202187" cy="43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 reported incident ESRD </a:t>
            </a:r>
            <a:br>
              <a:rPr lang="en-US" dirty="0" smtClean="0"/>
            </a:br>
            <a:r>
              <a:rPr lang="en-US" dirty="0" smtClean="0"/>
              <a:t>pediatric patients, by primary diagnosis, </a:t>
            </a:r>
            <a:br>
              <a:rPr lang="en-US" dirty="0" smtClean="0"/>
            </a:br>
            <a:r>
              <a:rPr lang="en-US" dirty="0" smtClean="0"/>
              <a:t>2002–2006 (period A) &amp; 2007–2011 (period B)</a:t>
            </a:r>
            <a:br>
              <a:rPr lang="en-US" dirty="0" smtClean="0"/>
            </a:br>
            <a:r>
              <a:rPr lang="en-US" sz="1600" dirty="0" smtClean="0"/>
              <a:t>Table 8.a (continued, </a:t>
            </a:r>
            <a:r>
              <a:rPr lang="en-US" sz="1600" dirty="0"/>
              <a:t>Volume </a:t>
            </a:r>
            <a:r>
              <a:rPr lang="en-US" sz="1600" dirty="0" smtClean="0"/>
              <a:t>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 age 0–19. *Values for cells with ten or fewer patients are suppressed. </a:t>
            </a:r>
          </a:p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“.” Zero values in this cell.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3 atlas\13 figure PNGs\v2 figure pngs 13\v2 ch08 pngs 13\2 ch08 table 8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66" y="1830388"/>
            <a:ext cx="7238467" cy="31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 reported incident ESRD </a:t>
            </a:r>
            <a:br>
              <a:rPr lang="en-US" dirty="0" smtClean="0"/>
            </a:br>
            <a:r>
              <a:rPr lang="en-US" dirty="0" smtClean="0"/>
              <a:t>pediatric patients, by primary diagnosis, </a:t>
            </a:r>
            <a:br>
              <a:rPr lang="en-US" dirty="0" smtClean="0"/>
            </a:br>
            <a:r>
              <a:rPr lang="en-US" dirty="0" smtClean="0"/>
              <a:t>2002–2006 (period A) &amp; 2007–2011 (period B)</a:t>
            </a:r>
            <a:br>
              <a:rPr lang="en-US" dirty="0" smtClean="0"/>
            </a:br>
            <a:r>
              <a:rPr lang="en-US" sz="1600" dirty="0"/>
              <a:t>Table 8.a (continued, 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 age 0–19. *Values for cells with ten or fewer patients are suppressed. </a:t>
            </a:r>
          </a:p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“.” Zero values in this cell.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3 atlas\13 figure PNGs\v2 figure pngs 13\v2 ch08 pngs 13\2 ch08 table 8a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28" y="1830388"/>
            <a:ext cx="7231406" cy="29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 reported incident ESRD </a:t>
            </a:r>
            <a:br>
              <a:rPr lang="en-US" dirty="0" smtClean="0"/>
            </a:br>
            <a:r>
              <a:rPr lang="en-US" dirty="0" smtClean="0"/>
              <a:t>pediatric patients, by primary diagnosis, </a:t>
            </a:r>
            <a:br>
              <a:rPr lang="en-US" dirty="0" smtClean="0"/>
            </a:br>
            <a:r>
              <a:rPr lang="en-US" dirty="0" smtClean="0"/>
              <a:t>2002–2006 (period A) &amp; 2007–2011 (period B)</a:t>
            </a:r>
            <a:br>
              <a:rPr lang="en-US" dirty="0" smtClean="0"/>
            </a:br>
            <a:r>
              <a:rPr lang="en-US" sz="1600" dirty="0"/>
              <a:t>Table 8.a (continued, Volume 2)</a:t>
            </a:r>
            <a:endParaRPr lang="en-US" dirty="0"/>
          </a:p>
        </p:txBody>
      </p:sp>
      <p:pic>
        <p:nvPicPr>
          <p:cNvPr id="5122" name="Picture 2" descr="\\LUKE\ADR Prepress\2013 atlas\13 figure PNGs\v2 figure pngs 13\v2 ch08 pngs 13\2 ch08 table 8a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96" y="1617664"/>
            <a:ext cx="6811407" cy="48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incident rates for pediatric ESRD patients, by renal network, 2007–2011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8.2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13593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Incident ESRD patients age 0–19, 2007–2011;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age/gender/race; ref: 2010 ESRD patients. </a:t>
            </a:r>
            <a:r>
              <a:rPr lang="en-US" sz="1200" b="1" dirty="0" smtClean="0">
                <a:solidFill>
                  <a:schemeClr val="tx2"/>
                </a:solidFill>
              </a:rPr>
              <a:t/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*</a:t>
            </a:r>
            <a:r>
              <a:rPr lang="en-US" sz="1200" b="1" dirty="0">
                <a:solidFill>
                  <a:schemeClr val="tx2"/>
                </a:solidFill>
              </a:rPr>
              <a:t>Primary diagnosis values with ten or fewer patients are suppressed.</a:t>
            </a:r>
          </a:p>
        </p:txBody>
      </p:sp>
      <p:pic>
        <p:nvPicPr>
          <p:cNvPr id="15362" name="Picture 2" descr="\\LUKE\ADR Prepress\2013 atlas\13 figure PNGs\v2 figure pngs 13\v2 ch08 pngs 13\2 ch08 fig 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7" y="2057608"/>
            <a:ext cx="7198110" cy="28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Overall incident rates for pediatric ESRD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patients </a:t>
            </a:r>
            <a:r>
              <a:rPr lang="en-US" dirty="0"/>
              <a:t>with glomerulonephritis as a primary diagnosis, by renal network, 2007–2011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8.3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13593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Incident ESRD patients age 0–19, 2007–2011;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age/gender/race; ref: 2010 ESRD patients. </a:t>
            </a:r>
            <a:r>
              <a:rPr lang="en-US" sz="1200" b="1" dirty="0" smtClean="0">
                <a:solidFill>
                  <a:schemeClr val="tx2"/>
                </a:solidFill>
              </a:rPr>
              <a:t/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*</a:t>
            </a:r>
            <a:r>
              <a:rPr lang="en-US" sz="1200" b="1" dirty="0">
                <a:solidFill>
                  <a:schemeClr val="tx2"/>
                </a:solidFill>
              </a:rPr>
              <a:t>Primary diagnosis values with ten or fewer patients are suppressed.</a:t>
            </a:r>
          </a:p>
        </p:txBody>
      </p:sp>
      <p:pic>
        <p:nvPicPr>
          <p:cNvPr id="16386" name="Picture 2" descr="\\LUKE\ADR Prepress\2013 atlas\13 figure PNGs\v2 figure pngs 13\v2 ch08 pngs 13\2 ch08 fig 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4" y="2057399"/>
            <a:ext cx="7220106" cy="28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Overall incident rates for pediatric ESRD patients with cystic </a:t>
            </a:r>
            <a:r>
              <a:rPr lang="en-US" dirty="0" smtClean="0"/>
              <a:t>kidney/hereditary </a:t>
            </a:r>
            <a:r>
              <a:rPr lang="en-US" dirty="0"/>
              <a:t>disease as a primary diagnosis, by renal network, 2007–2011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8.4 (Volume 2)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Incident ESRD patients age 0–19, 2007–2011;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age/gender/race; ref: 2010 ESRD patients. </a:t>
            </a:r>
            <a:br>
              <a:rPr lang="en-US" sz="1200" b="1" dirty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*</a:t>
            </a:r>
            <a:r>
              <a:rPr lang="en-US" sz="1200" b="1" dirty="0">
                <a:solidFill>
                  <a:schemeClr val="tx2"/>
                </a:solidFill>
              </a:rPr>
              <a:t>Primary diagnosis values with ten or fewer patients are suppressed.</a:t>
            </a:r>
          </a:p>
        </p:txBody>
      </p:sp>
      <p:pic>
        <p:nvPicPr>
          <p:cNvPr id="17410" name="Picture 2" descr="\\LUKE\ADR Prepress\2013 atlas\13 figure PNGs\v2 figure pngs 13\v2 ch08 pngs 13\2 ch08 fig 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220106" cy="28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slide template 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usrds slide template 13</Template>
  <TotalTime>203</TotalTime>
  <Words>769</Words>
  <Application>Microsoft Office PowerPoint</Application>
  <PresentationFormat>On-screen Show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usrds slide template 13</vt:lpstr>
      <vt:lpstr>PowerPoint Presentation</vt:lpstr>
      <vt:lpstr>Incident &amp; prevalent counts for  pediatric ESRD patients Figure 8.1 (Volume 2)</vt:lpstr>
      <vt:lpstr>Distribution of  reported incident ESRD  pediatric patients, by primary diagnosis,  2002–2006 (period A) &amp; 2007–2011 (period B) Table 8.a (Volume 2)</vt:lpstr>
      <vt:lpstr>Distribution of  reported incident ESRD  pediatric patients, by primary diagnosis,  2002–2006 (period A) &amp; 2007–2011 (period B) Table 8.a (continued, Volume 2)</vt:lpstr>
      <vt:lpstr>Distribution of  reported incident ESRD  pediatric patients, by primary diagnosis,  2002–2006 (period A) &amp; 2007–2011 (period B) Table 8.a (continued, Volume 2)</vt:lpstr>
      <vt:lpstr>Distribution of  reported incident ESRD  pediatric patients, by primary diagnosis,  2002–2006 (period A) &amp; 2007–2011 (period B) Table 8.a (continued, Volume 2)</vt:lpstr>
      <vt:lpstr>Overall incident rates for pediatric ESRD patients, by renal network, 2007–2011 Figure 8.2 (Volume 2)</vt:lpstr>
      <vt:lpstr>Overall incident rates for pediatric ESRD  patients with glomerulonephritis as a primary diagnosis, by renal network, 2007–2011 Figure 8.3 (Volume 2)</vt:lpstr>
      <vt:lpstr>Overall incident rates for pediatric ESRD patients with cystic kidney/hereditary disease as a primary diagnosis, by renal network, 2007–2011 Figure 8.4 (Volume 2)</vt:lpstr>
      <vt:lpstr>Influenza vaccination rates in pediatric patients, by modality, age, &amp; race, 2008–2011 Figure 8.5 (Volume 2)</vt:lpstr>
      <vt:lpstr>Pneumococcal vaccination rates in pediatric patients, by modality, age, &amp; race, 2008–2011 Figure 8.6 (Volume 2)</vt:lpstr>
      <vt:lpstr>One-year adjusted all-cause  hospitalization rates in pediatric patients  (from day 90), by age &amp; modality Figure 8.7 (Volume 2)</vt:lpstr>
      <vt:lpstr>One-year adjusted cardiovascular  hospitalization rates in pediatric patients  (from day 90), by age, &amp; modality Figure 8.8 (Volume 2)</vt:lpstr>
      <vt:lpstr>One-year adjusted rates of hospitalization  for infection in pediatric patients (from day 90),  by age &amp; modality Figure 8.9 (Volume 2)</vt:lpstr>
      <vt:lpstr>One-year adjusted all-cause  mortality rates in pediatric patients  (from day one), by age &amp; modality Figure 8.10 (Volume 2)</vt:lpstr>
      <vt:lpstr>One-year adjusted cardiovascular  mortality rates in pediatric patients  (from day one), by age &amp; modality Figure 8.11 (Volume 2)</vt:lpstr>
      <vt:lpstr>One-year adjusted rates of mortality  due to infection in pediatric patients  (from day one), by age &amp; modality Figure 8.12 (Volume 2)</vt:lpstr>
      <vt:lpstr>Adjusted five-year survival in pediatric patients (from day one), by age &amp; modality, 2002–2006 Figure 8.13 (Volume 2)</vt:lpstr>
      <vt:lpstr>Mean hemoglobin at initiation &amp; pre-initiation  ESA treatment in pediatric ESRD patients, by age Figure 8.14 (Volume 2)</vt:lpstr>
      <vt:lpstr>Mean hemoglobin at initiation &amp; pre-initiation ESA treatment in pediatric ESRD patients, by gender Figure 8.15 (Volume 2)</vt:lpstr>
      <vt:lpstr>Mean hemoglobin at initiation &amp; pre-initiation ESA treatment in pediatric ESRD patients, by race Figure 8.16 (Volume 2)</vt:lpstr>
      <vt:lpstr>Antihypertensive medication use in pediatric patients with ESRD, by age &amp; modality (column %) Table 8.b (Volume 2)</vt:lpstr>
      <vt:lpstr>Average dose per week of injectable  medications in pediatric dialysis patients, by age Table 8.c (Volume 2)</vt:lpstr>
      <vt:lpstr>Use of injectables &amp; oral medications  in pediatric dialysis patients, by age Figure 8.17 (Volume 2)</vt:lpstr>
    </vt:vector>
  </TitlesOfParts>
  <Company>Chronic Disease Research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severson</dc:creator>
  <cp:lastModifiedBy>edward constantini</cp:lastModifiedBy>
  <cp:revision>20</cp:revision>
  <dcterms:created xsi:type="dcterms:W3CDTF">2013-01-30T17:18:26Z</dcterms:created>
  <dcterms:modified xsi:type="dcterms:W3CDTF">2013-08-13T14:05:13Z</dcterms:modified>
</cp:coreProperties>
</file>