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9"/>
  </p:handoutMasterIdLst>
  <p:sldIdLst>
    <p:sldId id="272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300" r:id="rId11"/>
    <p:sldId id="284" r:id="rId12"/>
    <p:sldId id="297" r:id="rId13"/>
    <p:sldId id="299" r:id="rId14"/>
    <p:sldId id="291" r:id="rId15"/>
    <p:sldId id="292" r:id="rId16"/>
    <p:sldId id="295" r:id="rId17"/>
    <p:sldId id="296" r:id="rId18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7A"/>
    <a:srgbClr val="7D9CFF"/>
    <a:srgbClr val="6B8EFF"/>
    <a:srgbClr val="2929FF"/>
    <a:srgbClr val="FFFFE1"/>
    <a:srgbClr val="FFEAD5"/>
    <a:srgbClr val="96969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1548" y="-84"/>
      </p:cViewPr>
      <p:guideLst>
        <p:guide orient="horz" pos="1296"/>
        <p:guide orient="horz" pos="3746"/>
        <p:guide orient="horz" pos="2162"/>
        <p:guide orient="horz" pos="1019"/>
        <p:guide orient="horz" pos="1150"/>
        <p:guide pos="2884"/>
        <p:guide pos="510"/>
        <p:guide pos="5245"/>
        <p:guide pos="290"/>
        <p:guide pos="42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37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543A418A-9854-4CE2-9DED-F00989335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87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epress redux\posters &amp; slides\13 usrds posters &amp; slides\usrds slides 13\usrds title slide bg 1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84563" y="658813"/>
            <a:ext cx="4841875" cy="13985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  <a:lvl2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2pPr>
            <a:lvl3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3pPr>
            <a:lvl4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4pPr>
            <a:lvl5pPr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accent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784412"/>
            <a:ext cx="8232775" cy="43417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2400" b="1">
                <a:solidFill>
                  <a:schemeClr val="accent2"/>
                </a:solidFill>
                <a:latin typeface="Century Gothic" pitchFamily="34" charset="0"/>
              </a:defRPr>
            </a:lvl1pPr>
            <a:lvl2pPr>
              <a:spcBef>
                <a:spcPts val="0"/>
              </a:spcBef>
              <a:buSzPct val="75000"/>
              <a:buFont typeface="Wingdings" pitchFamily="2" charset="2"/>
              <a:buChar char="§"/>
              <a:defRPr sz="2400" b="1">
                <a:solidFill>
                  <a:schemeClr val="accent2"/>
                </a:solidFill>
                <a:latin typeface="Century Gothic" pitchFamily="34" charset="0"/>
              </a:defRPr>
            </a:lvl2pPr>
            <a:lvl3pPr>
              <a:spcBef>
                <a:spcPts val="0"/>
              </a:spcBef>
              <a:defRPr sz="2000" b="1">
                <a:solidFill>
                  <a:schemeClr val="accent2"/>
                </a:solidFill>
                <a:latin typeface="Century Gothic" pitchFamily="34" charset="0"/>
              </a:defRPr>
            </a:lvl3pPr>
            <a:lvl4pPr>
              <a:spcBef>
                <a:spcPts val="0"/>
              </a:spcBef>
              <a:buSzPct val="75000"/>
              <a:buFont typeface="Wingdings" pitchFamily="2" charset="2"/>
              <a:buChar char="§"/>
              <a:defRPr sz="1600" b="1">
                <a:solidFill>
                  <a:schemeClr val="accent2"/>
                </a:solidFill>
                <a:latin typeface="Century Gothic" pitchFamily="34" charset="0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accent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usrds logo 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1208" y="6139393"/>
            <a:ext cx="1203325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Z:\prepress redux\posters &amp; slides\13 usrds posters &amp; slides\usrds slides 13\usrds main slide bg 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4025" y="6400800"/>
            <a:ext cx="25537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accent6"/>
                </a:solidFill>
                <a:latin typeface="Trebuchet MS" pitchFamily="34" charset="0"/>
              </a:rPr>
              <a:t>USRDS 2013 </a:t>
            </a:r>
            <a:r>
              <a:rPr lang="en-US" sz="900" b="1" baseline="0" dirty="0" smtClean="0">
                <a:solidFill>
                  <a:schemeClr val="accent6"/>
                </a:solidFill>
                <a:latin typeface="Trebuchet MS" pitchFamily="34" charset="0"/>
              </a:rPr>
              <a:t>ADR</a:t>
            </a:r>
            <a:endParaRPr lang="en-US" sz="900" b="1" dirty="0">
              <a:solidFill>
                <a:schemeClr val="accent6"/>
              </a:solidFill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7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4"/>
          <p:cNvSpPr txBox="1">
            <a:spLocks noChangeArrowheads="1"/>
          </p:cNvSpPr>
          <p:nvPr/>
        </p:nvSpPr>
        <p:spPr bwMode="auto">
          <a:xfrm>
            <a:off x="3484563" y="3429000"/>
            <a:ext cx="3684587" cy="254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1600" kern="0" dirty="0" smtClean="0">
                <a:solidFill>
                  <a:schemeClr val="accent6"/>
                </a:solidFill>
                <a:latin typeface="Century Gothic" pitchFamily="34" charset="0"/>
              </a:rPr>
              <a:t>United States Renal Data System</a:t>
            </a:r>
          </a:p>
          <a:p>
            <a:pPr lvl="0">
              <a:defRPr/>
            </a:pPr>
            <a:r>
              <a:rPr lang="en-US" sz="1600" kern="0" dirty="0" smtClean="0">
                <a:solidFill>
                  <a:schemeClr val="accent6"/>
                </a:solidFill>
                <a:latin typeface="Century Gothic" pitchFamily="34" charset="0"/>
              </a:rPr>
              <a:t>2013 Annual Data Report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84563" y="658813"/>
            <a:ext cx="4841875" cy="1398587"/>
          </a:xfrm>
        </p:spPr>
        <p:txBody>
          <a:bodyPr/>
          <a:lstStyle/>
          <a:p>
            <a:r>
              <a:rPr lang="en-US" sz="1600" b="1" dirty="0" smtClean="0"/>
              <a:t>ESRD: Chapter Ten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ESRD providers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Changes (%) in the use of injectable medications, average hemoglobin, &amp; transfusion events pre- &amp; post- dialysis bundle (July 2010 to July </a:t>
            </a:r>
            <a:r>
              <a:rPr lang="en-US" sz="2200" dirty="0" smtClean="0"/>
              <a:t>2012), </a:t>
            </a:r>
            <a:r>
              <a:rPr lang="en-US" sz="2200" dirty="0"/>
              <a:t>by unit affiliation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10.b </a:t>
            </a:r>
            <a:r>
              <a:rPr lang="en-US" sz="1600" dirty="0"/>
              <a:t>(Volume 2)</a:t>
            </a:r>
            <a:endParaRPr lang="en-US" dirty="0"/>
          </a:p>
        </p:txBody>
      </p:sp>
      <p:sp>
        <p:nvSpPr>
          <p:cNvPr id="3" name="Text Placeholder 8"/>
          <p:cNvSpPr txBox="1">
            <a:spLocks/>
          </p:cNvSpPr>
          <p:nvPr/>
        </p:nvSpPr>
        <p:spPr>
          <a:xfrm>
            <a:off x="809625" y="5946775"/>
            <a:ext cx="3651280" cy="454025"/>
          </a:xfrm>
          <a:prstGeom prst="rect">
            <a:avLst/>
          </a:prstGeom>
        </p:spPr>
        <p:txBody>
          <a:bodyPr lIns="0" tIns="0" bIns="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</a:rPr>
              <a:t>Point prevalent dialysis patients.</a:t>
            </a:r>
            <a:endParaRPr lang="en-US" sz="1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5" name="Picture 3" descr="\\LUKE\ADR Prepress\2013 atlas\13 figure PNGs\v2 figure pngs 13\v2 ch11 pngs 13\unit af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861" y="4202394"/>
            <a:ext cx="2103124" cy="191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LUKE\ADR Prepress\2013 atlas\13 figure PNGs\v2 figure pngs 13\v2 ch10 pngs 13\v2 ch10 table 10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400"/>
            <a:ext cx="7599744" cy="168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74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024" y="274638"/>
            <a:ext cx="8689975" cy="1332220"/>
          </a:xfrm>
        </p:spPr>
        <p:txBody>
          <a:bodyPr/>
          <a:lstStyle/>
          <a:p>
            <a:r>
              <a:rPr lang="en-US" sz="2400" dirty="0" smtClean="0"/>
              <a:t>Geographic variations in the percentage of patients </a:t>
            </a:r>
            <a:br>
              <a:rPr lang="en-US" sz="2400" dirty="0" smtClean="0"/>
            </a:br>
            <a:r>
              <a:rPr lang="en-US" sz="2400" dirty="0" smtClean="0"/>
              <a:t>with at least one transfusion, by HSA: July, 2010</a:t>
            </a:r>
            <a:br>
              <a:rPr lang="en-US" sz="2400" dirty="0" smtClean="0"/>
            </a:br>
            <a:r>
              <a:rPr lang="en-US" sz="1600" dirty="0" smtClean="0"/>
              <a:t>Figure 10.8 (Volume 2)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809625" y="5946775"/>
            <a:ext cx="4084638" cy="454025"/>
          </a:xfrm>
          <a:prstGeom prst="rect">
            <a:avLst/>
          </a:prstGeom>
        </p:spPr>
        <p:txBody>
          <a:bodyPr lIns="0" tIns="0" bIns="0"/>
          <a:lstStyle/>
          <a:p>
            <a:pPr marL="0" indent="0">
              <a:buNone/>
              <a:defRPr/>
            </a:pPr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</a:rPr>
              <a:t>Period prevalent dialysis patients.</a:t>
            </a:r>
            <a:endParaRPr lang="en-US" sz="1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2051" name="Picture 3" descr="\\LUKE\ADR Prepress\2013 atlas\13 figure PNGs\v2 figure pngs 13\v2 ch10 pngs 13\2 ch10 fig 8 map20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48" y="1825624"/>
            <a:ext cx="5529204" cy="425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024" y="274638"/>
            <a:ext cx="8689975" cy="1332220"/>
          </a:xfrm>
        </p:spPr>
        <p:txBody>
          <a:bodyPr/>
          <a:lstStyle/>
          <a:p>
            <a:r>
              <a:rPr lang="en-US" sz="2400" dirty="0" smtClean="0"/>
              <a:t>Geographic variations in the percentage of patients </a:t>
            </a:r>
            <a:br>
              <a:rPr lang="en-US" sz="2400" dirty="0" smtClean="0"/>
            </a:br>
            <a:r>
              <a:rPr lang="en-US" sz="2400" dirty="0" smtClean="0"/>
              <a:t>with at least one transfusion, by HSA: July, 2011</a:t>
            </a:r>
            <a:br>
              <a:rPr lang="en-US" sz="2400" dirty="0" smtClean="0"/>
            </a:br>
            <a:r>
              <a:rPr lang="en-US" sz="1600" dirty="0" smtClean="0"/>
              <a:t>Figure 10.8 (Volume 2, continued)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809625" y="5946775"/>
            <a:ext cx="4084638" cy="454025"/>
          </a:xfrm>
          <a:prstGeom prst="rect">
            <a:avLst/>
          </a:prstGeom>
        </p:spPr>
        <p:txBody>
          <a:bodyPr lIns="0" tIns="0" bIns="0"/>
          <a:lstStyle/>
          <a:p>
            <a:pPr marL="0" indent="0">
              <a:buNone/>
              <a:defRPr/>
            </a:pPr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</a:rPr>
              <a:t>Period prevalent dialysis patients.</a:t>
            </a:r>
            <a:endParaRPr lang="en-US" sz="1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3074" name="Picture 2" descr="\\LUKE\ADR Prepress\2013 atlas\13 figure PNGs\v2 figure pngs 13\v2 ch10 pngs 13\2 ch10 fig 8 map2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293" y="1825625"/>
            <a:ext cx="5768113" cy="42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749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024" y="274638"/>
            <a:ext cx="8689975" cy="1332220"/>
          </a:xfrm>
        </p:spPr>
        <p:txBody>
          <a:bodyPr/>
          <a:lstStyle/>
          <a:p>
            <a:r>
              <a:rPr lang="en-US" sz="2400" dirty="0" smtClean="0"/>
              <a:t>Geographic variations in the percentage of patients </a:t>
            </a:r>
            <a:br>
              <a:rPr lang="en-US" sz="2400" dirty="0" smtClean="0"/>
            </a:br>
            <a:r>
              <a:rPr lang="en-US" sz="2400" dirty="0" smtClean="0"/>
              <a:t>with at least one transfusion, by HSA: July, 2012</a:t>
            </a:r>
            <a:br>
              <a:rPr lang="en-US" sz="2400" dirty="0" smtClean="0"/>
            </a:br>
            <a:r>
              <a:rPr lang="en-US" sz="1600" dirty="0" smtClean="0"/>
              <a:t>Figure 10.8 (Volume 2, continued)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809625" y="5946775"/>
            <a:ext cx="4084638" cy="454025"/>
          </a:xfrm>
          <a:prstGeom prst="rect">
            <a:avLst/>
          </a:prstGeom>
        </p:spPr>
        <p:txBody>
          <a:bodyPr lIns="0" tIns="0" bIns="0"/>
          <a:lstStyle/>
          <a:p>
            <a:pPr marL="0" indent="0">
              <a:buNone/>
              <a:defRPr/>
            </a:pPr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</a:rPr>
              <a:t>Period prevalent dialysis patients.</a:t>
            </a:r>
            <a:endParaRPr lang="en-US" sz="1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4098" name="Picture 2" descr="\\LUKE\ADR Prepress\2013 atlas\13 figure PNGs\v2 figure pngs 13\v2 ch10 pngs 13\2 ch10 fig 8 map2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03" y="1825625"/>
            <a:ext cx="5487693" cy="425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562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025" y="274638"/>
            <a:ext cx="8446135" cy="1332220"/>
          </a:xfrm>
        </p:spPr>
        <p:txBody>
          <a:bodyPr/>
          <a:lstStyle/>
          <a:p>
            <a:r>
              <a:rPr lang="en-US" dirty="0" smtClean="0"/>
              <a:t>All-cause standardized hospitalization </a:t>
            </a:r>
            <a:br>
              <a:rPr lang="en-US" dirty="0" smtClean="0"/>
            </a:br>
            <a:r>
              <a:rPr lang="en-US" dirty="0" smtClean="0"/>
              <a:t>&amp; mortality ratios, by unit affiliation, 2010 &amp; 2011</a:t>
            </a:r>
            <a:br>
              <a:rPr lang="en-US" dirty="0" smtClean="0"/>
            </a:br>
            <a:r>
              <a:rPr lang="en-US" sz="1600" dirty="0" smtClean="0"/>
              <a:t>Figure 10.9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4811282"/>
            <a:ext cx="3266719" cy="113549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 point prevalent hemodialysis patients with Medicare as primary payor (SHRs); January 1 point prevalent hemodialysis patients (SMRS). SHRS &amp; SMRS are calculated based on national hospitalization &amp; death rates; adjusted for age, gender, race, &amp; dialysis vintage.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8194" name="Picture 2" descr="\\LUKE\ADR Prepress\2013 atlas\13 figure PNGs\v2 figure pngs 13\v2 ch10 pngs 13\2 ch10 fig 9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20" y="1610489"/>
            <a:ext cx="4343318" cy="455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All-cause standardized hospitalization </a:t>
            </a:r>
            <a:br>
              <a:rPr lang="en-US" sz="3100" dirty="0" smtClean="0"/>
            </a:br>
            <a:r>
              <a:rPr lang="en-US" sz="3100" dirty="0" smtClean="0"/>
              <a:t>&amp; mortality ratios in large dialysis organizations, 2010 &amp;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Figure 10.10 (Volume 2)</a:t>
            </a:r>
            <a:endParaRPr lang="en-US" sz="1800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4811282"/>
            <a:ext cx="3266719" cy="113549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 point prevalent hemodialysis patients with Medicare as primary payor (SHRs); January 1 point prevalent hemodialysis patients (SMRS). SHRS &amp; SMRS are calculated based on national hospitalization &amp; death rates; adjusted for age, gender, race, &amp; dialysis vintage.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3 atlas\13 figure PNGs\v2 figure pngs 13\v2 ch10 pngs 13\2 ch10 fig 10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241" y="1825624"/>
            <a:ext cx="4133368" cy="433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All-cause standardized hospitalization </a:t>
            </a:r>
            <a:br>
              <a:rPr lang="en-US" dirty="0" smtClean="0"/>
            </a:br>
            <a:r>
              <a:rPr lang="en-US" dirty="0" smtClean="0"/>
              <a:t>&amp; mortality ratios, by unit affiliation, </a:t>
            </a:r>
            <a:br>
              <a:rPr lang="en-US" dirty="0" smtClean="0"/>
            </a:br>
            <a:r>
              <a:rPr lang="en-US" dirty="0" smtClean="0"/>
              <a:t>2010 &amp; 2011: whites</a:t>
            </a:r>
            <a:br>
              <a:rPr lang="en-US" dirty="0" smtClean="0"/>
            </a:br>
            <a:r>
              <a:rPr lang="en-US" sz="1800" dirty="0" smtClean="0"/>
              <a:t>Figure 10.11 (Volume 2)</a:t>
            </a:r>
            <a:endParaRPr lang="en-US" dirty="0"/>
          </a:p>
        </p:txBody>
      </p:sp>
      <p:pic>
        <p:nvPicPr>
          <p:cNvPr id="10242" name="Picture 2" descr="\\LUKE\ADR Prepress\2013 atlas\13 figure PNGs\v2 figure pngs 13\v2 ch10 pngs 13\2 ch10 fig 11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1" y="1617662"/>
            <a:ext cx="4344098" cy="452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4811282"/>
            <a:ext cx="3266719" cy="113549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 point prevalent hemodialysis patients with Medicare as primary payor (SHRs); January 1 point prevalent hemodialysis patients (SMRS). SHRS &amp; SMRS are calculated based on national hospitalization &amp; death rates; adjusted for age, gender, race, &amp; dialysis vintage.</a:t>
            </a:r>
            <a:endParaRPr lang="en-US" sz="1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All-cause standardized hospitalization </a:t>
            </a:r>
            <a:br>
              <a:rPr lang="en-US" sz="3100" dirty="0" smtClean="0"/>
            </a:br>
            <a:r>
              <a:rPr lang="en-US" sz="3100" dirty="0" smtClean="0"/>
              <a:t>&amp; mortality ratios, by unit affiliation, </a:t>
            </a:r>
            <a:br>
              <a:rPr lang="en-US" sz="3100" dirty="0" smtClean="0"/>
            </a:br>
            <a:r>
              <a:rPr lang="en-US" sz="3100" dirty="0" smtClean="0"/>
              <a:t>2010 &amp; 2011: blacks/African Americans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Figure 10.12 (Volume 2)</a:t>
            </a:r>
            <a:endParaRPr lang="en-US" sz="1800" dirty="0"/>
          </a:p>
        </p:txBody>
      </p:sp>
      <p:pic>
        <p:nvPicPr>
          <p:cNvPr id="11266" name="Picture 2" descr="\\LUKE\ADR Prepress\2013 atlas\13 figure PNGs\v2 figure pngs 13\v2 ch10 pngs 13\2 ch10 fig 12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963" y="1617663"/>
            <a:ext cx="4336474" cy="454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4811282"/>
            <a:ext cx="3266719" cy="113549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 point prevalent hemodialysis patients with Medicare as primary payor (SHRs); January 1 point prevalent hemodialysis patients (SMRS). SHRS &amp; SMRS are calculated based on national hospitalization &amp; death rates; adjusted for age, gender, race, &amp; dialysis vintage.</a:t>
            </a:r>
            <a:endParaRPr lang="en-US" sz="1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patients, </a:t>
            </a:r>
            <a:br>
              <a:rPr lang="en-US" dirty="0" smtClean="0"/>
            </a:br>
            <a:r>
              <a:rPr lang="en-US" dirty="0" smtClean="0"/>
              <a:t>by unit affiliation, 2011</a:t>
            </a:r>
            <a:br>
              <a:rPr lang="en-US" dirty="0" smtClean="0"/>
            </a:br>
            <a:r>
              <a:rPr lang="en-US" sz="1600" dirty="0" smtClean="0"/>
              <a:t>Figure 10.1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4086571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CMS Annual Facility Survey, 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3 atlas\13 figure PNGs\v2 figure pngs 13\v2 ch10 pngs 13\2 ch10 fig 1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1790314"/>
            <a:ext cx="8250639" cy="328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Percent change in the number </a:t>
            </a:r>
            <a:br>
              <a:rPr lang="en-US" dirty="0" smtClean="0"/>
            </a:br>
            <a:r>
              <a:rPr lang="en-US" dirty="0" smtClean="0"/>
              <a:t>of dialysis units &amp; patients, </a:t>
            </a:r>
            <a:br>
              <a:rPr lang="en-US" dirty="0" smtClean="0"/>
            </a:br>
            <a:r>
              <a:rPr lang="en-US" dirty="0" smtClean="0"/>
              <a:t>2006 to 2011, by ESRD network</a:t>
            </a:r>
            <a:br>
              <a:rPr lang="en-US" dirty="0" smtClean="0"/>
            </a:br>
            <a:r>
              <a:rPr lang="en-US" sz="1800" dirty="0" smtClean="0"/>
              <a:t>Figure 10.2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4086571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CMS Annual Facility Survey.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\\LUKE\ADR Prepress\2013 atlas\13 figure PNGs\v2 figure pngs 13\v2 ch10 pngs 13\2 ch10 fig 2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400"/>
            <a:ext cx="7505744" cy="289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Dialysis unit &amp; patient counts, </a:t>
            </a:r>
            <a:br>
              <a:rPr lang="en-US" dirty="0" smtClean="0"/>
            </a:br>
            <a:r>
              <a:rPr lang="en-US" dirty="0" smtClean="0"/>
              <a:t>by unit affiliation, 2011</a:t>
            </a:r>
            <a:br>
              <a:rPr lang="en-US" dirty="0" smtClean="0"/>
            </a:br>
            <a:r>
              <a:rPr lang="en-US" sz="1600" dirty="0" smtClean="0"/>
              <a:t>Figure 10.3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4086571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CMS Annual Facility Survey.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\\LUKE\ADR Prepress\2013 atlas\13 figure PNGs\v2 figure pngs 13\v2 ch10 pngs 13\2 ch10 fig 3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400"/>
            <a:ext cx="5959763" cy="242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\\LUKE\ADR Prepress\2013 atlas\13 figure PNGs\v2 figure pngs 13\v2 ch11 pngs 13\unit af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861" y="2057400"/>
            <a:ext cx="2103124" cy="191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Glycosylated hemoglobin (A1c) testing </a:t>
            </a:r>
            <a:br>
              <a:rPr lang="en-US" sz="3100" dirty="0" smtClean="0"/>
            </a:br>
            <a:r>
              <a:rPr lang="en-US" sz="3100" dirty="0" smtClean="0"/>
              <a:t>in dialysis patients with diabetes, by </a:t>
            </a:r>
            <a:br>
              <a:rPr lang="en-US" sz="3100" dirty="0" smtClean="0"/>
            </a:br>
            <a:r>
              <a:rPr lang="en-US" sz="3100" dirty="0" smtClean="0"/>
              <a:t>unit affiliation &amp; number of tests, 2010–2011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Figure 10.4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5274981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Point prevalent dialysis patients with diabetes as the primary cause of ESRD or as a comorbidity listed on the Medical Evidence form, age 18–75, 2010–2011.</a:t>
            </a:r>
          </a:p>
        </p:txBody>
      </p:sp>
      <p:pic>
        <p:nvPicPr>
          <p:cNvPr id="4098" name="Picture 2" descr="\\LUKE\ADR Prepress\2013 atlas\13 figure PNGs\v2 figure pngs 13\v2 ch10 pngs 13\2 ch10 fig 4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400"/>
            <a:ext cx="5903954" cy="304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LUKE\ADR Prepress\2013 atlas\13 figure PNGs\v2 figure pngs 13\v2 ch11 pngs 13\unit af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861" y="2057400"/>
            <a:ext cx="2103124" cy="191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 testing in dialysis patients, by unit affiliation &amp; number of tests, 2010–2011</a:t>
            </a:r>
            <a:br>
              <a:rPr lang="en-US" dirty="0" smtClean="0"/>
            </a:br>
            <a:r>
              <a:rPr lang="en-US" sz="1600" dirty="0" smtClean="0"/>
              <a:t>Figure 10.5 (Volume 2)</a:t>
            </a:r>
            <a:endParaRPr lang="en-US" dirty="0"/>
          </a:p>
        </p:txBody>
      </p:sp>
      <p:pic>
        <p:nvPicPr>
          <p:cNvPr id="5122" name="Picture 2" descr="\\LUKE\ADR Prepress\2013 atlas\13 figure PNGs\v2 figure pngs 13\v2 ch10 pngs 13\2 ch10 fig 5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38" y="2057399"/>
            <a:ext cx="5903949" cy="304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5274981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Point prevalent dialysis patients with diabetes as the primary cause of ESRD or as a comorbidity listed on the Medical Evidence form, age 18–75, 2010–2011.</a:t>
            </a:r>
          </a:p>
        </p:txBody>
      </p:sp>
      <p:pic>
        <p:nvPicPr>
          <p:cNvPr id="8" name="Picture 3" descr="\\LUKE\ADR Prepress\2013 atlas\13 figure PNGs\v2 figure pngs 13\v2 ch11 pngs 13\unit af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861" y="2057400"/>
            <a:ext cx="2103124" cy="191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Eye examinations in dialysis patients </a:t>
            </a:r>
            <a:br>
              <a:rPr lang="en-US" sz="3100" dirty="0" smtClean="0"/>
            </a:br>
            <a:r>
              <a:rPr lang="en-US" sz="3100" dirty="0" smtClean="0"/>
              <a:t>with diabetes, by unit affiliation </a:t>
            </a:r>
            <a:br>
              <a:rPr lang="en-US" sz="3100" dirty="0" smtClean="0"/>
            </a:br>
            <a:r>
              <a:rPr lang="en-US" sz="3100" dirty="0" smtClean="0"/>
              <a:t>&amp; number of tests, 2010–2011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Figure 10.6 (Volume 2)</a:t>
            </a:r>
            <a:endParaRPr lang="en-US" dirty="0"/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5274981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Point prevalent dialysis patients with diabetes as the primary cause of ESRD or as a comorbidity listed on the Medical Evidence form, age 18–75, 2010–2011.</a:t>
            </a:r>
          </a:p>
        </p:txBody>
      </p:sp>
      <p:pic>
        <p:nvPicPr>
          <p:cNvPr id="6146" name="Picture 2" descr="\\LUKE\ADR Prepress\2013 atlas\13 figure PNGs\v2 figure pngs 13\v2 ch10 pngs 13\2 ch10 fig 6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399"/>
            <a:ext cx="5920525" cy="305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LUKE\ADR Prepress\2013 atlas\13 figure PNGs\v2 figure pngs 13\v2 ch11 pngs 13\unit af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861" y="2057400"/>
            <a:ext cx="2103124" cy="191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providers opting </a:t>
            </a:r>
            <a:br>
              <a:rPr lang="en-US" dirty="0" smtClean="0"/>
            </a:br>
            <a:r>
              <a:rPr lang="en-US" dirty="0" smtClean="0"/>
              <a:t>into the new dialysis composite rate, 2012</a:t>
            </a:r>
            <a:br>
              <a:rPr lang="en-US" dirty="0" smtClean="0"/>
            </a:br>
            <a:r>
              <a:rPr lang="en-US" sz="1600" dirty="0" smtClean="0"/>
              <a:t>Table 10.a (Volume 2)</a:t>
            </a:r>
            <a:endParaRPr lang="en-US" dirty="0"/>
          </a:p>
        </p:txBody>
      </p:sp>
      <p:pic>
        <p:nvPicPr>
          <p:cNvPr id="1026" name="Picture 2" descr="\\LUKE\ADR Prepress\2013 atlas\13 figure PNGs\v2 figure pngs 13\v2 ch10 pngs 13\v2 ch10 table 10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71" y="1825625"/>
            <a:ext cx="7469067" cy="307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LUKE\ADR Prepress\2013 atlas\13 figure PNGs\v2 figure pngs 13\v2 ch11 pngs 13\unit af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4680959"/>
            <a:ext cx="2103124" cy="191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025" y="274638"/>
            <a:ext cx="8428718" cy="1332220"/>
          </a:xfrm>
        </p:spPr>
        <p:txBody>
          <a:bodyPr/>
          <a:lstStyle/>
          <a:p>
            <a:r>
              <a:rPr lang="en-US" sz="2400" dirty="0" smtClean="0"/>
              <a:t>Total monthly dose of anemia treatment therapeutics, hemoglobin levels, &amp; transfusion events, pre- &amp; post- dialysis bundle, by unit affiliation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10.7 (Volume 2)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809625" y="5946775"/>
            <a:ext cx="1536760" cy="454025"/>
          </a:xfrm>
          <a:prstGeom prst="rect">
            <a:avLst/>
          </a:prstGeom>
        </p:spPr>
        <p:txBody>
          <a:bodyPr lIns="0" tIns="0" bIns="0"/>
          <a:lstStyle/>
          <a:p>
            <a:pPr marL="0" indent="0">
              <a:buNone/>
              <a:defRPr/>
            </a:pPr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</a:rPr>
              <a:t>Point prevalent dialysis patients.</a:t>
            </a:r>
            <a:endParaRPr lang="en-US" sz="1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5" name="Picture 3" descr="\\LUKE\ADR Prepress\2013 atlas\13 figure PNGs\v2 figure pngs 13\v2 ch11 pngs 13\unit af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861" y="1746576"/>
            <a:ext cx="2103124" cy="191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LUKE\ADR Prepress\2013 atlas\13 figure PNGs\v2 figure pngs 13\v2 ch10 pngs 13\2 ch10 fig 7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646" y="1762945"/>
            <a:ext cx="4080507" cy="415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srds slide template 13">
  <a:themeElements>
    <a:clrScheme name="usrds poster 12">
      <a:dk1>
        <a:srgbClr val="242D6E"/>
      </a:dk1>
      <a:lt1>
        <a:srgbClr val="FFFFFF"/>
      </a:lt1>
      <a:dk2>
        <a:srgbClr val="5A602A"/>
      </a:dk2>
      <a:lt2>
        <a:srgbClr val="808080"/>
      </a:lt2>
      <a:accent1>
        <a:srgbClr val="A3A342"/>
      </a:accent1>
      <a:accent2>
        <a:srgbClr val="5B4030"/>
      </a:accent2>
      <a:accent3>
        <a:srgbClr val="29404E"/>
      </a:accent3>
      <a:accent4>
        <a:srgbClr val="668896"/>
      </a:accent4>
      <a:accent5>
        <a:srgbClr val="687959"/>
      </a:accent5>
      <a:accent6>
        <a:srgbClr val="3B1D00"/>
      </a:accent6>
      <a:hlink>
        <a:srgbClr val="375453"/>
      </a:hlink>
      <a:folHlink>
        <a:srgbClr val="626F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usrds slide template 13</Template>
  <TotalTime>185</TotalTime>
  <Words>465</Words>
  <Application>Microsoft Office PowerPoint</Application>
  <PresentationFormat>On-screen Show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usrds slide template 13</vt:lpstr>
      <vt:lpstr>PowerPoint Presentation</vt:lpstr>
      <vt:lpstr>Distribution of patients,  by unit affiliation, 2011 Figure 10.1 (Volume 2)</vt:lpstr>
      <vt:lpstr>Percent change in the number  of dialysis units &amp; patients,  2006 to 2011, by ESRD network Figure 10.2 (Volume 2)</vt:lpstr>
      <vt:lpstr>Dialysis unit &amp; patient counts,  by unit affiliation, 2011 Figure 10.3 (Volume 2)</vt:lpstr>
      <vt:lpstr>Glycosylated hemoglobin (A1c) testing  in dialysis patients with diabetes, by  unit affiliation &amp; number of tests, 2010–2011 Figure 10.4 (Volume 2)</vt:lpstr>
      <vt:lpstr>Lipid testing in dialysis patients, by unit affiliation &amp; number of tests, 2010–2011 Figure 10.5 (Volume 2)</vt:lpstr>
      <vt:lpstr>Eye examinations in dialysis patients  with diabetes, by unit affiliation  &amp; number of tests, 2010–2011 Figure 10.6 (Volume 2)</vt:lpstr>
      <vt:lpstr>Distribution of providers opting  into the new dialysis composite rate, 2012 Table 10.a (Volume 2)</vt:lpstr>
      <vt:lpstr>Total monthly dose of anemia treatment therapeutics, hemoglobin levels, &amp; transfusion events, pre- &amp; post- dialysis bundle, by unit affiliation Figure 10.7 (Volume 2)</vt:lpstr>
      <vt:lpstr>Changes (%) in the use of injectable medications, average hemoglobin, &amp; transfusion events pre- &amp; post- dialysis bundle (July 2010 to July 2012), by unit affiliation Table 10.b (Volume 2)</vt:lpstr>
      <vt:lpstr>Geographic variations in the percentage of patients  with at least one transfusion, by HSA: July, 2010 Figure 10.8 (Volume 2)</vt:lpstr>
      <vt:lpstr>Geographic variations in the percentage of patients  with at least one transfusion, by HSA: July, 2011 Figure 10.8 (Volume 2, continued)</vt:lpstr>
      <vt:lpstr>Geographic variations in the percentage of patients  with at least one transfusion, by HSA: July, 2012 Figure 10.8 (Volume 2, continued)</vt:lpstr>
      <vt:lpstr>All-cause standardized hospitalization  &amp; mortality ratios, by unit affiliation, 2010 &amp; 2011 Figure 10.9 (Volume 2)</vt:lpstr>
      <vt:lpstr>All-cause standardized hospitalization  &amp; mortality ratios in large dialysis organizations, 2010 &amp; 2011 Figure 10.10 (Volume 2)</vt:lpstr>
      <vt:lpstr>All-cause standardized hospitalization  &amp; mortality ratios, by unit affiliation,  2010 &amp; 2011: whites Figure 10.11 (Volume 2)</vt:lpstr>
      <vt:lpstr>All-cause standardized hospitalization  &amp; mortality ratios, by unit affiliation,  2010 &amp; 2011: blacks/African Americans Figure 10.12 (Volume 2)</vt:lpstr>
    </vt:vector>
  </TitlesOfParts>
  <Company>Chronic Disease Research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severson</dc:creator>
  <cp:lastModifiedBy>edward constantini</cp:lastModifiedBy>
  <cp:revision>26</cp:revision>
  <dcterms:created xsi:type="dcterms:W3CDTF">2013-01-30T17:23:45Z</dcterms:created>
  <dcterms:modified xsi:type="dcterms:W3CDTF">2013-09-20T22:23:30Z</dcterms:modified>
</cp:coreProperties>
</file>