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782" y="-84"/>
      </p:cViewPr>
      <p:guideLst>
        <p:guide orient="horz" pos="1296"/>
        <p:guide orient="horz" pos="3746"/>
        <p:guide orient="horz" pos="2162"/>
        <p:guide orient="horz" pos="1019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6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ESRD: Chapter Eleven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Costs of ESRD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per person per year outpatient expenditures, by race</a:t>
            </a:r>
            <a:br>
              <a:rPr lang="en-US" dirty="0" smtClean="0"/>
            </a:br>
            <a:r>
              <a:rPr lang="en-US" sz="1600" dirty="0" smtClean="0"/>
              <a:t>Figure 11.9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45138"/>
            <a:ext cx="7677393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dialysis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99" y="2057400"/>
            <a:ext cx="6514201" cy="3387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Part D net costs, by low income subsidy (LIS) status &amp; modality,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11.10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8"/>
            <a:ext cx="4694027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general Medicare patients from the 5 percent sample &amp; period prevalent dialysis &amp; transplant patients, 2011.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2" y="2057400"/>
            <a:ext cx="7516414" cy="2745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per person per year Part D net &amp; out-of pocket costs, by low income subsidy (LIS)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11.11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8"/>
            <a:ext cx="4694027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general Medicare patients from the 5 percent sample &amp; period prevalent dialysis &amp; transplant patients, 2011.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0" y="2057399"/>
            <a:ext cx="7506711" cy="28735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per person per year (PPPY) Part D costs, by low income subsidy (LIS) status, &amp;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2057399"/>
            <a:ext cx="7530910" cy="280515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per person per year (PPPY) Part D costs for phosphate binders, by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11.13 (Volume 2)</a:t>
            </a:r>
            <a:endParaRPr lang="en-US" dirty="0"/>
          </a:p>
        </p:txBody>
      </p:sp>
      <p:pic>
        <p:nvPicPr>
          <p:cNvPr id="1026" name="Picture 2" descr="\\LUKE\ADR Prepress\2013 atlas\13 figure PNGs\v2 figure pngs 13\v2 ch11 pngs 13\2 ch11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5898824" cy="30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per person per year </a:t>
            </a:r>
            <a:r>
              <a:rPr lang="en-US" dirty="0" smtClean="0"/>
              <a:t>(</a:t>
            </a:r>
            <a:r>
              <a:rPr lang="en-US" dirty="0"/>
              <a:t>PPPY) Part D costs for cinacalcet, by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11.14 (Volume 2)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2057400"/>
            <a:ext cx="5933006" cy="3059000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per person per year </a:t>
            </a:r>
            <a:r>
              <a:rPr lang="en-US" dirty="0" smtClean="0"/>
              <a:t>(</a:t>
            </a:r>
            <a:r>
              <a:rPr lang="en-US" dirty="0"/>
              <a:t>PPPY) Part D costs for </a:t>
            </a:r>
            <a:r>
              <a:rPr lang="en-US" dirty="0" err="1" smtClean="0"/>
              <a:t>antihypertensives</a:t>
            </a:r>
            <a:r>
              <a:rPr lang="en-US" dirty="0"/>
              <a:t>, by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11.15 (Volume 2)</a:t>
            </a:r>
            <a:endParaRPr lang="en-US" dirty="0"/>
          </a:p>
        </p:txBody>
      </p:sp>
      <p:pic>
        <p:nvPicPr>
          <p:cNvPr id="2050" name="Picture 2" descr="\\LUKE\ADR Prepress\2013 atlas\13 figure PNGs\v2 figure pngs 13\v2 ch11 pngs 13\2 ch11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6" y="2057400"/>
            <a:ext cx="5941552" cy="306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per person per year </a:t>
            </a:r>
            <a:r>
              <a:rPr lang="en-US" dirty="0" smtClean="0"/>
              <a:t>(</a:t>
            </a:r>
            <a:r>
              <a:rPr lang="en-US" dirty="0"/>
              <a:t>PPPY) Part D costs for </a:t>
            </a:r>
            <a:r>
              <a:rPr lang="en-US" dirty="0" smtClean="0"/>
              <a:t>diabetes </a:t>
            </a:r>
            <a:r>
              <a:rPr lang="en-US" dirty="0"/>
              <a:t>agents, by provider,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11.16 (Volume 2)</a:t>
            </a:r>
            <a:endParaRPr lang="en-US" dirty="0"/>
          </a:p>
        </p:txBody>
      </p:sp>
      <p:pic>
        <p:nvPicPr>
          <p:cNvPr id="3074" name="Picture 2" descr="\\LUKE\ADR Prepress\2013 atlas\13 figure PNGs\v2 figure pngs 13\v2 ch11 pngs 13\2 ch11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7" y="2057401"/>
            <a:ext cx="5924460" cy="30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6" y="5946775"/>
            <a:ext cx="4694027" cy="20081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Part D-enrolled 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3" descr="\\LUKE\ADR Prepress\2013 atlas\13 figure PNGs\v2 figure pngs 13\v2 ch11 pngs 13\unit a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61" y="2057400"/>
            <a:ext cx="2103124" cy="191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ESRD expenditures, by payor</a:t>
            </a:r>
            <a:br>
              <a:rPr lang="en-US" dirty="0" smtClean="0"/>
            </a:br>
            <a:r>
              <a:rPr lang="en-US" sz="1600" dirty="0" smtClean="0"/>
              <a:t>Figure 11.1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53860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patients; includes Part D.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12" y="2057400"/>
            <a:ext cx="6795976" cy="3453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the Medicare &amp; ESRD programs</a:t>
            </a:r>
            <a:br>
              <a:rPr lang="en-US" dirty="0" smtClean="0"/>
            </a:br>
            <a:r>
              <a:rPr lang="en-US" sz="1600" dirty="0" smtClean="0"/>
              <a:t>Figure 11.2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7"/>
            <a:ext cx="53860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Costs (inflated by 2 percent) include estimated costs for HMO &amp; organ </a:t>
            </a:r>
            <a:r>
              <a:rPr lang="en-US" sz="1200" b="1" dirty="0" smtClean="0">
                <a:solidFill>
                  <a:schemeClr val="tx2"/>
                </a:solidFill>
              </a:rPr>
              <a:t>acquisition; includes Part D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12" y="2057400"/>
            <a:ext cx="3762375" cy="3070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numbers of point </a:t>
            </a:r>
            <a:br>
              <a:rPr lang="en-US" dirty="0" smtClean="0"/>
            </a:br>
            <a:r>
              <a:rPr lang="en-US" dirty="0" smtClean="0"/>
              <a:t>prevalent ESRD patients</a:t>
            </a:r>
            <a:br>
              <a:rPr lang="en-US" dirty="0" smtClean="0"/>
            </a:br>
            <a:r>
              <a:rPr lang="en-US" sz="1600" dirty="0" smtClean="0"/>
              <a:t>Figure 11.3 (Volume 2)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6" y="5545137"/>
            <a:ext cx="7967950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54" y="2057400"/>
            <a:ext cx="3865891" cy="30777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percent change </a:t>
            </a:r>
            <a:br>
              <a:rPr lang="en-US" dirty="0" smtClean="0"/>
            </a:br>
            <a:r>
              <a:rPr lang="en-US" dirty="0" smtClean="0"/>
              <a:t>in Medicare ESRD spending</a:t>
            </a:r>
            <a:br>
              <a:rPr lang="en-US" dirty="0" smtClean="0"/>
            </a:br>
            <a:r>
              <a:rPr lang="en-US" sz="1600" dirty="0" smtClean="0"/>
              <a:t>Figure 11.4 (Volume 2)</a:t>
            </a:r>
            <a:endParaRPr lang="en-US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809627" y="5545137"/>
            <a:ext cx="5522162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Total Medicare ESRD costs from claims data; includes all Medicare as primary payor claims as well as amounts paid by Medicare as secondary payor.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86" y="2057400"/>
            <a:ext cx="6522828" cy="332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dollars spent </a:t>
            </a:r>
            <a:br>
              <a:rPr lang="en-US" dirty="0" smtClean="0"/>
            </a:br>
            <a:r>
              <a:rPr lang="en-US" dirty="0" smtClean="0"/>
              <a:t>on ESRD, by type of service</a:t>
            </a:r>
            <a:br>
              <a:rPr lang="en-US" dirty="0" smtClean="0"/>
            </a:br>
            <a:r>
              <a:rPr lang="en-US" sz="1600" dirty="0" smtClean="0"/>
              <a:t>Figure 11.5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6" y="5545137"/>
            <a:ext cx="7967950" cy="401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Total Medicare costs from claims data; include all Medicare as primary payor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claims as well as amounts paid by Medicare as secondary </a:t>
            </a:r>
            <a:r>
              <a:rPr lang="en-US" sz="1200" b="1" dirty="0" err="1" smtClean="0">
                <a:solidFill>
                  <a:schemeClr val="tx2"/>
                </a:solidFill>
              </a:rPr>
              <a:t>payor</a:t>
            </a:r>
            <a:r>
              <a:rPr lang="en-US" sz="1200" b="1" dirty="0" smtClean="0">
                <a:solidFill>
                  <a:schemeClr val="tx2"/>
                </a:solidFill>
              </a:rPr>
              <a:t>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092" y="2057400"/>
            <a:ext cx="6453816" cy="3327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ESRD </a:t>
            </a:r>
            <a:br>
              <a:rPr lang="en-US" dirty="0" smtClean="0"/>
            </a:br>
            <a:r>
              <a:rPr lang="en-US" dirty="0" smtClean="0"/>
              <a:t>expenditures, by modality</a:t>
            </a:r>
            <a:br>
              <a:rPr lang="en-US" dirty="0" smtClean="0"/>
            </a:br>
            <a:r>
              <a:rPr lang="en-US" sz="1600" dirty="0" smtClean="0"/>
              <a:t>Figure 11.6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99" y="2057400"/>
            <a:ext cx="6514201" cy="335865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Medicare ESRD expenditures </a:t>
            </a:r>
            <a:br>
              <a:rPr lang="en-US" dirty="0" smtClean="0"/>
            </a:br>
            <a:r>
              <a:rPr lang="en-US" dirty="0" smtClean="0"/>
              <a:t>per person per year, by modality</a:t>
            </a:r>
            <a:br>
              <a:rPr lang="en-US" dirty="0" smtClean="0"/>
            </a:br>
            <a:r>
              <a:rPr lang="en-US" sz="1600" dirty="0" smtClean="0"/>
              <a:t>Figure 11.7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511338"/>
            <a:ext cx="628991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Period prevalent ESRD patients; patients with Medicare as secondary payor are excluded.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99" y="2057400"/>
            <a:ext cx="6514201" cy="3387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 person per year inpatient/outpatient </a:t>
            </a:r>
            <a:br>
              <a:rPr lang="en-US" dirty="0" smtClean="0"/>
            </a:br>
            <a:r>
              <a:rPr lang="en-US" dirty="0" smtClean="0"/>
              <a:t>&amp; physician/supplier net costs for Medicare &amp; Truven Health MarketScan (EGHP) patients with ESRD</a:t>
            </a:r>
            <a:br>
              <a:rPr lang="en-US" dirty="0" smtClean="0"/>
            </a:br>
            <a:r>
              <a:rPr lang="en-US" sz="1600" dirty="0" smtClean="0"/>
              <a:t>Figure 11.8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7" y="4965107"/>
            <a:ext cx="1398108" cy="9816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Medicare: period prevalent ESRD patients; Truven Health MarketScan: period prevalent ESRD patients age 64 &amp; younger.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83" y="1954304"/>
            <a:ext cx="5273794" cy="39924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120</TotalTime>
  <Words>394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usrds slide template 13</vt:lpstr>
      <vt:lpstr>PowerPoint Presentation</vt:lpstr>
      <vt:lpstr>ESRD expenditures, by payor Figure 11.1 (Volume 2)</vt:lpstr>
      <vt:lpstr>Costs of the Medicare &amp; ESRD programs Figure 11.2 (Volume 2)</vt:lpstr>
      <vt:lpstr>Estimated numbers of point  prevalent ESRD patients Figure 11.3 (Volume 2)</vt:lpstr>
      <vt:lpstr>Annual percent change  in Medicare ESRD spending Figure 11.4 (Volume 2)</vt:lpstr>
      <vt:lpstr>Total Medicare dollars spent  on ESRD, by type of service Figure 11.5 (Volume 2)</vt:lpstr>
      <vt:lpstr>Total Medicare ESRD  expenditures, by modality Figure 11.6 (Volume 2)</vt:lpstr>
      <vt:lpstr>Total Medicare ESRD expenditures  per person per year, by modality Figure 11.7 (Volume 2)</vt:lpstr>
      <vt:lpstr>Per person per year inpatient/outpatient  &amp; physician/supplier net costs for Medicare &amp; Truven Health MarketScan (EGHP) patients with ESRD Figure 11.8 (Volume 2)</vt:lpstr>
      <vt:lpstr>Total per person per year outpatient expenditures, by race Figure 11.9 (Volume 2)</vt:lpstr>
      <vt:lpstr>Total Part D net costs, by low income subsidy (LIS) status &amp; modality, 2011 Figure 11.10 (Volume 2)</vt:lpstr>
      <vt:lpstr>Total per person per year Part D net &amp; out-of pocket costs, by low income subsidy (LIS) status, 2011 Figure 11.11 (Volume 2)</vt:lpstr>
      <vt:lpstr>Total per person per year (PPPY) Part D costs, by low income subsidy (LIS) status, &amp; provider, 2011 Figure 11.12 (Volume 2)</vt:lpstr>
      <vt:lpstr>Total per person per year (PPPY) Part D costs for phosphate binders, by provider, 2011 Figure 11.13 (Volume 2)</vt:lpstr>
      <vt:lpstr>Total per person per year (PPPY) Part D costs for cinacalcet, by provider, 2011 Figure 11.14 (Volume 2)</vt:lpstr>
      <vt:lpstr>Total per person per year (PPPY) Part D costs for antihypertensives, by provider, 2011 Figure 11.15 (Volume 2)</vt:lpstr>
      <vt:lpstr>Total per person per year (PPPY) Part D costs for diabetes agents, by provider, 2011 Figure 11.16 (Volume 2)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severson</cp:lastModifiedBy>
  <cp:revision>19</cp:revision>
  <dcterms:created xsi:type="dcterms:W3CDTF">2013-01-30T17:29:36Z</dcterms:created>
  <dcterms:modified xsi:type="dcterms:W3CDTF">2013-08-05T16:27:43Z</dcterms:modified>
</cp:coreProperties>
</file>