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6"/>
    <a:srgbClr val="48070E"/>
    <a:srgbClr val="7A2F36"/>
    <a:srgbClr val="AC6168"/>
    <a:srgbClr val="0E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30" d="100"/>
          <a:sy n="130" d="100"/>
        </p:scale>
        <p:origin x="-990" y="-30"/>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075" y="685800"/>
            <a:ext cx="3200400" cy="1255595"/>
          </a:xfrm>
          <a:prstGeom prst="rect">
            <a:avLst/>
          </a:prstGeom>
        </p:spPr>
      </p:pic>
      <p:sp>
        <p:nvSpPr>
          <p:cNvPr id="4" name="TextBox 3"/>
          <p:cNvSpPr txBox="1"/>
          <p:nvPr userDrawn="1"/>
        </p:nvSpPr>
        <p:spPr>
          <a:xfrm>
            <a:off x="495300" y="2514600"/>
            <a:ext cx="8153400" cy="1077218"/>
          </a:xfrm>
          <a:prstGeom prst="rect">
            <a:avLst/>
          </a:prstGeom>
          <a:noFill/>
        </p:spPr>
        <p:txBody>
          <a:bodyPr wrap="square" rtlCol="0">
            <a:spAutoFit/>
          </a:bodyPr>
          <a:lstStyle/>
          <a:p>
            <a:pPr algn="ctr"/>
            <a:r>
              <a:rPr lang="en-US" sz="3200" b="1" dirty="0" smtClean="0">
                <a:latin typeface="Candara" panose="020E0502030303020204" pitchFamily="34" charset="0"/>
              </a:rPr>
              <a:t>Chapter 1: </a:t>
            </a:r>
          </a:p>
          <a:p>
            <a:pPr algn="ctr"/>
            <a:r>
              <a:rPr lang="en-US" sz="3200" b="1" dirty="0" smtClean="0">
                <a:latin typeface="Candara" panose="020E0502030303020204" pitchFamily="34" charset="0"/>
              </a:rPr>
              <a:t>CKD in the General Population</a:t>
            </a:r>
            <a:endParaRPr lang="en-US" sz="3200" b="1" dirty="0">
              <a:latin typeface="Candara" panose="020E0502030303020204" pitchFamily="34" charset="0"/>
            </a:endParaRPr>
          </a:p>
        </p:txBody>
      </p:sp>
      <p:sp>
        <p:nvSpPr>
          <p:cNvPr id="5" name="TextBox 4"/>
          <p:cNvSpPr txBox="1"/>
          <p:nvPr userDrawn="1"/>
        </p:nvSpPr>
        <p:spPr>
          <a:xfrm>
            <a:off x="990600" y="4835098"/>
            <a:ext cx="7239000" cy="830997"/>
          </a:xfrm>
          <a:prstGeom prst="rect">
            <a:avLst/>
          </a:prstGeom>
          <a:noFill/>
        </p:spPr>
        <p:txBody>
          <a:bodyPr wrap="square" rtlCol="0">
            <a:spAutoFit/>
          </a:bodyPr>
          <a:lstStyle/>
          <a:p>
            <a:pPr algn="ctr"/>
            <a:r>
              <a:rPr lang="en-US" sz="2400" b="1" cap="small" dirty="0" smtClean="0">
                <a:solidFill>
                  <a:schemeClr val="tx2"/>
                </a:solidFill>
                <a:latin typeface="Constantia" panose="02030602050306030303" pitchFamily="18" charset="0"/>
              </a:rPr>
              <a:t>2014</a:t>
            </a:r>
            <a:r>
              <a:rPr lang="en-US" sz="2400" b="1" cap="small" baseline="0" dirty="0" smtClean="0">
                <a:solidFill>
                  <a:schemeClr val="tx2"/>
                </a:solidFill>
                <a:latin typeface="Constantia" panose="02030602050306030303" pitchFamily="18" charset="0"/>
              </a:rPr>
              <a:t> Annual Data Report</a:t>
            </a:r>
          </a:p>
          <a:p>
            <a:pPr algn="ctr"/>
            <a:r>
              <a:rPr lang="en-US" sz="2400" b="1" cap="small" baseline="0" dirty="0" smtClean="0">
                <a:solidFill>
                  <a:schemeClr val="tx2"/>
                </a:solidFill>
                <a:latin typeface="Constantia" panose="02030602050306030303" pitchFamily="18" charset="0"/>
              </a:rPr>
              <a:t>Volume 1: Chronic Kidney Disease</a:t>
            </a:r>
            <a:endParaRPr lang="en-US" sz="2400" b="1" cap="small"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0</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0</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0</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480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err="1" smtClean="0"/>
              <a:t>Vol</a:t>
            </a:r>
            <a:r>
              <a:rPr lang="en-US" dirty="0" smtClean="0"/>
              <a:t> 2, ESRD, </a:t>
            </a:r>
            <a:r>
              <a:rPr lang="en-US" dirty="0" err="1" smtClean="0"/>
              <a:t>Ch</a:t>
            </a:r>
            <a:r>
              <a:rPr lang="en-US" dirty="0" smtClean="0"/>
              <a:t>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2" y="6410327"/>
            <a:ext cx="1165358" cy="457198"/>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10</a:t>
            </a:fld>
            <a:endParaRPr lang="en-US" dirty="0"/>
          </a:p>
        </p:txBody>
      </p:sp>
      <p:sp>
        <p:nvSpPr>
          <p:cNvPr id="6" name="Title 1"/>
          <p:cNvSpPr>
            <a:spLocks noGrp="1"/>
          </p:cNvSpPr>
          <p:nvPr>
            <p:ph type="title"/>
          </p:nvPr>
        </p:nvSpPr>
        <p:spPr>
          <a:xfrm>
            <a:off x="381000" y="304800"/>
            <a:ext cx="8305800" cy="685800"/>
          </a:xfrm>
          <a:prstGeom prst="rect">
            <a:avLst/>
          </a:prstGeom>
        </p:spPr>
        <p:txBody>
          <a:bodyPr/>
          <a:lstStyle>
            <a:lvl1pPr algn="l">
              <a:defRPr sz="4400"/>
            </a:lvl1pPr>
          </a:lstStyle>
          <a:p>
            <a:pPr marL="0" marR="0">
              <a:spcBef>
                <a:spcPts val="1800"/>
              </a:spcBef>
              <a:spcAft>
                <a:spcPts val="1800"/>
              </a:spcAft>
            </a:pPr>
            <a:r>
              <a:rPr lang="en-US" sz="1800" b="1" spc="30" dirty="0" err="1">
                <a:ea typeface="Times New Roman"/>
                <a:cs typeface="Times New Roman"/>
              </a:rPr>
              <a:t>vol</a:t>
            </a:r>
            <a:r>
              <a:rPr lang="en-US" sz="1800" b="1" spc="30" dirty="0">
                <a:ea typeface="Times New Roman"/>
                <a:cs typeface="Times New Roman"/>
              </a:rPr>
              <a:t> 1</a:t>
            </a:r>
            <a:r>
              <a:rPr lang="en-US" sz="1800" b="1" spc="30" dirty="0" smtClean="0">
                <a:ea typeface="Times New Roman"/>
                <a:cs typeface="Times New Roman"/>
              </a:rPr>
              <a:t> </a:t>
            </a:r>
            <a:r>
              <a:rPr lang="en-US" sz="1800" b="1" spc="30" dirty="0">
                <a:ea typeface="Times New Roman"/>
                <a:cs typeface="Times New Roman"/>
              </a:rPr>
              <a:t>Figure 1.6  NHANES participants with urine albumin/creatinine ratio ≥30 mg/g, by age &amp; risk factor, 1998-2012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097275"/>
            <a:ext cx="5609296" cy="4312925"/>
          </a:xfrm>
          <a:prstGeom prst="rect">
            <a:avLst/>
          </a:prstGeom>
        </p:spPr>
      </p:pic>
      <p:sp>
        <p:nvSpPr>
          <p:cNvPr id="9" name="TextBox 8"/>
          <p:cNvSpPr txBox="1"/>
          <p:nvPr/>
        </p:nvSpPr>
        <p:spPr>
          <a:xfrm>
            <a:off x="533400" y="5342878"/>
            <a:ext cx="8229600" cy="938719"/>
          </a:xfrm>
          <a:prstGeom prst="rect">
            <a:avLst/>
          </a:prstGeom>
          <a:noFill/>
        </p:spPr>
        <p:txBody>
          <a:bodyPr wrap="square" rtlCol="0">
            <a:spAutoFit/>
          </a:bodyPr>
          <a:lstStyle/>
          <a:p>
            <a:pPr>
              <a:spcAft>
                <a:spcPts val="1200"/>
              </a:spcAft>
              <a:tabLst>
                <a:tab pos="5943600" algn="l"/>
              </a:tabLst>
            </a:pPr>
            <a:r>
              <a:rPr lang="en-US" sz="1100" i="1" dirty="0">
                <a:ea typeface="MS Mincho"/>
                <a:cs typeface="Times New Roman"/>
              </a:rPr>
              <a:t>Data Source: National Health and Nutrition Examination Survey (NHANES), 1988–1994, 1999-2004 &amp; 2007–2012 participants age 20 &amp; older. Single-sample estimates of eGFR &amp; ACR; eGFR calculated using the CKD-EPI equation. Diabetes defined as HbA1c &gt;7 percent, self-reported (SR), or currently taking glucose-lowering medications. Hypertension defined as BP ≥130/≥80 for those with diabetes or CKD, otherwise BP ≥140/≥90, or taking medication for hypertension. Abbreviations: ACR, urine albumin/creatinine ratio; BMI, body mass index; CVD, cardiovascular disease; DM, diabetes mellitus; eGFR, estimated glomerular filtration rate; HTN, hypertension; SR, self-reported.</a:t>
            </a:r>
            <a:endParaRPr lang="en-US" sz="1100" i="1" dirty="0">
              <a:ea typeface="Times New Roman"/>
              <a:cs typeface="Times New Roman"/>
            </a:endParaRPr>
          </a:p>
        </p:txBody>
      </p:sp>
    </p:spTree>
    <p:extLst>
      <p:ext uri="{BB962C8B-B14F-4D97-AF65-F5344CB8AC3E}">
        <p14:creationId xmlns:p14="http://schemas.microsoft.com/office/powerpoint/2010/main" val="227178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11</a:t>
            </a:fld>
            <a:endParaRPr lang="en-US" dirty="0"/>
          </a:p>
        </p:txBody>
      </p:sp>
      <p:sp>
        <p:nvSpPr>
          <p:cNvPr id="6" name="Title 1"/>
          <p:cNvSpPr>
            <a:spLocks noGrp="1"/>
          </p:cNvSpPr>
          <p:nvPr>
            <p:ph type="title"/>
          </p:nvPr>
        </p:nvSpPr>
        <p:spPr>
          <a:xfrm>
            <a:off x="419100" y="304800"/>
            <a:ext cx="8420100" cy="609600"/>
          </a:xfrm>
          <a:prstGeom prst="rect">
            <a:avLst/>
          </a:prstGeom>
        </p:spPr>
        <p:txBody>
          <a:bodyPr/>
          <a:lstStyle>
            <a:lvl1pPr algn="l">
              <a:defRPr sz="4400" baseline="0"/>
            </a:lvl1pPr>
          </a:lstStyle>
          <a:p>
            <a:pPr marL="0" marR="0">
              <a:spcBef>
                <a:spcPts val="1800"/>
              </a:spcBef>
              <a:spcAft>
                <a:spcPts val="1800"/>
              </a:spcAft>
            </a:pPr>
            <a:r>
              <a:rPr lang="en-US" sz="1800" b="1" spc="30" dirty="0" err="1">
                <a:ea typeface="Times New Roman"/>
                <a:cs typeface="Times New Roman"/>
              </a:rPr>
              <a:t>vol</a:t>
            </a:r>
            <a:r>
              <a:rPr lang="en-US" sz="1800" b="1" spc="30" dirty="0">
                <a:ea typeface="Times New Roman"/>
                <a:cs typeface="Times New Roman"/>
              </a:rPr>
              <a:t> 1 Figure 1.7  Distribution of markers of CKD in NHANES participants with diabetes, hypertension, self-reported cardiovascular disease, &amp; obesity, 2007–2012</a:t>
            </a:r>
          </a:p>
        </p:txBody>
      </p:sp>
      <p:sp>
        <p:nvSpPr>
          <p:cNvPr id="8" name="TextBox 7"/>
          <p:cNvSpPr txBox="1"/>
          <p:nvPr/>
        </p:nvSpPr>
        <p:spPr>
          <a:xfrm>
            <a:off x="457200" y="5648236"/>
            <a:ext cx="8153400" cy="600164"/>
          </a:xfrm>
          <a:prstGeom prst="rect">
            <a:avLst/>
          </a:prstGeom>
          <a:noFill/>
        </p:spPr>
        <p:txBody>
          <a:bodyPr wrap="square" rtlCol="0">
            <a:spAutoFit/>
          </a:bodyPr>
          <a:lstStyle/>
          <a:p>
            <a:pPr>
              <a:spcAft>
                <a:spcPts val="1200"/>
              </a:spcAft>
              <a:tabLst>
                <a:tab pos="5943600" algn="l"/>
              </a:tabLst>
            </a:pPr>
            <a:r>
              <a:rPr lang="en-US" sz="1100" i="1" dirty="0">
                <a:ea typeface="Times New Roman"/>
                <a:cs typeface="Times New Roman"/>
              </a:rPr>
              <a:t>Data Source: National Health and Nutrition Examination Survey (NHANES), 2007–2012 participants age 20 &amp; older. Single-sample estimates of eGFR &amp; ACR; eGFR calculated using the CKD-EPI equation. Abbreviations: ACR, urine albumin/creatinine ratio; BMI, body mass index; CKD, chronic kidney disease; SR CVD, self-reported cardiovascular disease; eGFR, estimated glomerular filtration rate; HTN, hypertension.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143000"/>
            <a:ext cx="5807505" cy="4465326"/>
          </a:xfrm>
          <a:prstGeom prst="rect">
            <a:avLst/>
          </a:prstGeom>
        </p:spPr>
      </p:pic>
    </p:spTree>
    <p:extLst>
      <p:ext uri="{BB962C8B-B14F-4D97-AF65-F5344CB8AC3E}">
        <p14:creationId xmlns:p14="http://schemas.microsoft.com/office/powerpoint/2010/main" val="122496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12</a:t>
            </a:fld>
            <a:endParaRPr lang="en-US" dirty="0"/>
          </a:p>
        </p:txBody>
      </p:sp>
      <p:sp>
        <p:nvSpPr>
          <p:cNvPr id="6" name="Title 1"/>
          <p:cNvSpPr>
            <a:spLocks noGrp="1"/>
          </p:cNvSpPr>
          <p:nvPr>
            <p:ph type="title"/>
          </p:nvPr>
        </p:nvSpPr>
        <p:spPr>
          <a:xfrm>
            <a:off x="476250" y="304800"/>
            <a:ext cx="8191500" cy="563562"/>
          </a:xfrm>
          <a:prstGeom prst="rect">
            <a:avLst/>
          </a:prstGeom>
        </p:spPr>
        <p:txBody>
          <a:bodyPr/>
          <a:lstStyle>
            <a:lvl1pPr algn="l">
              <a:defRPr sz="4400"/>
            </a:lvl1pPr>
          </a:lstStyle>
          <a:p>
            <a:pPr marL="0" marR="0">
              <a:spcBef>
                <a:spcPts val="1800"/>
              </a:spcBef>
              <a:spcAft>
                <a:spcPts val="1800"/>
              </a:spcAft>
            </a:pPr>
            <a:r>
              <a:rPr lang="en-US" sz="1800" b="1" spc="30" dirty="0" err="1">
                <a:ea typeface="Times New Roman"/>
                <a:cs typeface="Times New Roman"/>
              </a:rPr>
              <a:t>vol</a:t>
            </a:r>
            <a:r>
              <a:rPr lang="en-US" sz="1800" b="1" spc="30" dirty="0">
                <a:ea typeface="Times New Roman"/>
                <a:cs typeface="Times New Roman"/>
              </a:rPr>
              <a:t> 1 Figure 1.8  Adjusted odds ratios of CKD in NHANES participants by risk factor, 1998-2012</a:t>
            </a:r>
          </a:p>
        </p:txBody>
      </p:sp>
      <p:sp>
        <p:nvSpPr>
          <p:cNvPr id="8" name="TextBox 7"/>
          <p:cNvSpPr txBox="1"/>
          <p:nvPr/>
        </p:nvSpPr>
        <p:spPr>
          <a:xfrm>
            <a:off x="495300" y="5478959"/>
            <a:ext cx="8153400" cy="769441"/>
          </a:xfrm>
          <a:prstGeom prst="rect">
            <a:avLst/>
          </a:prstGeom>
          <a:noFill/>
        </p:spPr>
        <p:txBody>
          <a:bodyPr wrap="square" rtlCol="0">
            <a:spAutoFit/>
          </a:bodyPr>
          <a:lstStyle/>
          <a:p>
            <a:pPr>
              <a:spcAft>
                <a:spcPts val="1200"/>
              </a:spcAft>
              <a:tabLst>
                <a:tab pos="5943600" algn="l"/>
              </a:tabLst>
            </a:pPr>
            <a:r>
              <a:rPr lang="en-US" sz="1100" i="1" dirty="0">
                <a:ea typeface="MS Mincho"/>
                <a:cs typeface="Times New Roman"/>
              </a:rPr>
              <a:t>Data Source: National Health and Nutrition Examination Survey (NHANES), 1988–1994, 1999-2004 &amp; 2007–2012 participants age 20 &amp; older; single-sample estimates of eGFR &amp; ACR. </a:t>
            </a:r>
            <a:r>
              <a:rPr lang="en-US" sz="1100" i="1" dirty="0" err="1">
                <a:ea typeface="MS Mincho"/>
                <a:cs typeface="Times New Roman"/>
              </a:rPr>
              <a:t>Adj</a:t>
            </a:r>
            <a:r>
              <a:rPr lang="en-US" sz="1100" i="1" dirty="0">
                <a:ea typeface="MS Mincho"/>
                <a:cs typeface="Times New Roman"/>
              </a:rPr>
              <a:t>: age, sex, &amp; race; eGFR calculated using the CKD-EPI equation. Whisker lines indicate 95% confidence intervals. Abbreviations: ACR, urine albumin/creatinine ratio; BMI, body mass index; CKD, chronic kidney disease; CVD, cardiovascular disease; DM, diabetes mellitus; eGFR, estimated glomerular filtration rate; HTN, hypertension; SR, self-report.</a:t>
            </a:r>
            <a:endParaRPr lang="en-US" sz="1100" i="1" dirty="0">
              <a:ea typeface="Times New Roman"/>
              <a:cs typeface="Times New Rom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366" y="1028516"/>
            <a:ext cx="5919834" cy="4551695"/>
          </a:xfrm>
          <a:prstGeom prst="rect">
            <a:avLst/>
          </a:prstGeom>
        </p:spPr>
      </p:pic>
    </p:spTree>
    <p:extLst>
      <p:ext uri="{BB962C8B-B14F-4D97-AF65-F5344CB8AC3E}">
        <p14:creationId xmlns:p14="http://schemas.microsoft.com/office/powerpoint/2010/main" val="15711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Title 1"/>
          <p:cNvSpPr>
            <a:spLocks noGrp="1"/>
          </p:cNvSpPr>
          <p:nvPr>
            <p:ph type="title"/>
          </p:nvPr>
        </p:nvSpPr>
        <p:spPr>
          <a:xfrm>
            <a:off x="457200" y="304800"/>
            <a:ext cx="8229600" cy="487362"/>
          </a:xfrm>
          <a:prstGeom prst="rect">
            <a:avLst/>
          </a:prstGeom>
        </p:spPr>
        <p:txBody>
          <a:bodyPr/>
          <a:lstStyle>
            <a:lvl1pPr algn="l">
              <a:defRPr sz="4400" baseline="0"/>
            </a:lvl1pPr>
          </a:lstStyle>
          <a:p>
            <a:pPr marL="0" marR="0">
              <a:spcBef>
                <a:spcPts val="0"/>
              </a:spcBef>
              <a:spcAft>
                <a:spcPts val="0"/>
              </a:spcAft>
            </a:pPr>
            <a:r>
              <a:rPr lang="en-US" sz="1800" b="1" spc="30" dirty="0" err="1">
                <a:ea typeface="Times New Roman"/>
                <a:cs typeface="Times New Roman"/>
              </a:rPr>
              <a:t>vol</a:t>
            </a:r>
            <a:r>
              <a:rPr lang="en-US" sz="1800" b="1" spc="30" dirty="0">
                <a:ea typeface="Times New Roman"/>
                <a:cs typeface="Times New Roman"/>
              </a:rPr>
              <a:t> 1 Figure 1</a:t>
            </a:r>
            <a:r>
              <a:rPr lang="en-US" sz="1800" b="1" spc="30" dirty="0">
                <a:solidFill>
                  <a:srgbClr val="0000FF"/>
                </a:solidFill>
                <a:ea typeface="Times New Roman"/>
                <a:cs typeface="Times New Roman"/>
              </a:rPr>
              <a:t>.</a:t>
            </a:r>
            <a:r>
              <a:rPr lang="en-US" sz="1800" b="1" spc="30" dirty="0">
                <a:ea typeface="Times New Roman"/>
                <a:cs typeface="Times New Roman"/>
              </a:rPr>
              <a:t>9  Adjusted odds ratios of eGFR &lt;60 ml/min/1.73m</a:t>
            </a:r>
            <a:r>
              <a:rPr lang="en-US" sz="1800" b="1" spc="30" baseline="30000" dirty="0">
                <a:ea typeface="Times New Roman"/>
                <a:cs typeface="Times New Roman"/>
              </a:rPr>
              <a:t>2</a:t>
            </a:r>
            <a:r>
              <a:rPr lang="en-US" sz="1800" b="1" spc="30" dirty="0">
                <a:ea typeface="Times New Roman"/>
                <a:cs typeface="Times New Roman"/>
              </a:rPr>
              <a:t> in NHANES participants by age &amp; risk factor, 1998-2012</a:t>
            </a:r>
          </a:p>
        </p:txBody>
      </p:sp>
      <p:sp>
        <p:nvSpPr>
          <p:cNvPr id="8" name="TextBox 7"/>
          <p:cNvSpPr txBox="1"/>
          <p:nvPr/>
        </p:nvSpPr>
        <p:spPr>
          <a:xfrm>
            <a:off x="381000" y="5410200"/>
            <a:ext cx="8382000" cy="769441"/>
          </a:xfrm>
          <a:prstGeom prst="rect">
            <a:avLst/>
          </a:prstGeom>
          <a:noFill/>
        </p:spPr>
        <p:txBody>
          <a:bodyPr wrap="square" rtlCol="0">
            <a:spAutoFit/>
          </a:bodyPr>
          <a:lstStyle/>
          <a:p>
            <a:r>
              <a:rPr lang="en-US" sz="1100" i="1" dirty="0"/>
              <a:t>Data Source: National Health and Nutrition Examination Survey (NHANES), 1988–1994, 1999-2004 &amp; 2007–2012 participants age 20 &amp; older; single-sample estimates of eGFR &amp; ACR. </a:t>
            </a:r>
            <a:r>
              <a:rPr lang="en-US" sz="1100" i="1" dirty="0" err="1"/>
              <a:t>Adj</a:t>
            </a:r>
            <a:r>
              <a:rPr lang="en-US" sz="1100" i="1" dirty="0"/>
              <a:t>: age, sex, &amp; race; eGFR calculated using the CKD-EPI equation. Whisker lines indicate 95% confidence intervals. Abbreviations: ACR, urine albumin/creatinine ratio; BMI, body mass index; CKD, chronic kidney disease; CVD, cardiovascular disease; DM, diabetes mellitus; eGFR, estimated glomerular filtration rate; HTN, hypertension; SR, self-report</a:t>
            </a:r>
            <a:r>
              <a:rPr lang="en-US" sz="1100" i="1" dirty="0" smtClean="0"/>
              <a:t>.</a:t>
            </a:r>
            <a:endParaRPr lang="en-US" sz="11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28577"/>
            <a:ext cx="4720087" cy="36292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113" y="1628577"/>
            <a:ext cx="4720087" cy="3629223"/>
          </a:xfrm>
          <a:prstGeom prst="rect">
            <a:avLst/>
          </a:prstGeom>
        </p:spPr>
      </p:pic>
      <p:sp>
        <p:nvSpPr>
          <p:cNvPr id="7" name="TextBox 6"/>
          <p:cNvSpPr txBox="1"/>
          <p:nvPr/>
        </p:nvSpPr>
        <p:spPr>
          <a:xfrm>
            <a:off x="533400" y="1143000"/>
            <a:ext cx="1676400" cy="307777"/>
          </a:xfrm>
          <a:prstGeom prst="rect">
            <a:avLst/>
          </a:prstGeom>
          <a:noFill/>
        </p:spPr>
        <p:txBody>
          <a:bodyPr wrap="square" rtlCol="0">
            <a:spAutoFit/>
          </a:bodyPr>
          <a:lstStyle/>
          <a:p>
            <a:r>
              <a:rPr lang="en-US" sz="1400" b="1" spc="30" dirty="0">
                <a:ea typeface="Times New Roman"/>
                <a:cs typeface="Times New Roman"/>
              </a:rPr>
              <a:t> </a:t>
            </a:r>
            <a:r>
              <a:rPr lang="en-US" sz="1400" b="1" spc="30" dirty="0" smtClean="0">
                <a:ea typeface="Times New Roman"/>
                <a:cs typeface="Times New Roman"/>
              </a:rPr>
              <a:t>(a) </a:t>
            </a:r>
            <a:r>
              <a:rPr lang="en-US" sz="1400" b="1" dirty="0" smtClean="0">
                <a:ea typeface="Times New Roman"/>
                <a:cs typeface="Segoe UI"/>
              </a:rPr>
              <a:t>Age </a:t>
            </a:r>
            <a:r>
              <a:rPr lang="en-US" sz="1400" b="1" dirty="0">
                <a:ea typeface="Times New Roman"/>
                <a:cs typeface="Segoe UI"/>
              </a:rPr>
              <a:t>category</a:t>
            </a:r>
          </a:p>
        </p:txBody>
      </p:sp>
      <p:sp>
        <p:nvSpPr>
          <p:cNvPr id="13" name="TextBox 12"/>
          <p:cNvSpPr txBox="1"/>
          <p:nvPr/>
        </p:nvSpPr>
        <p:spPr>
          <a:xfrm>
            <a:off x="4724400" y="1143000"/>
            <a:ext cx="1981200" cy="307777"/>
          </a:xfrm>
          <a:prstGeom prst="rect">
            <a:avLst/>
          </a:prstGeom>
          <a:noFill/>
        </p:spPr>
        <p:txBody>
          <a:bodyPr wrap="square" rtlCol="0">
            <a:spAutoFit/>
          </a:bodyPr>
          <a:lstStyle/>
          <a:p>
            <a:pPr marR="0" lvl="0" algn="ctr">
              <a:spcBef>
                <a:spcPts val="150"/>
              </a:spcBef>
              <a:spcAft>
                <a:spcPts val="375"/>
              </a:spcAft>
            </a:pPr>
            <a:r>
              <a:rPr lang="en-US" sz="1400" b="1" spc="30" dirty="0" smtClean="0">
                <a:ea typeface="Times New Roman"/>
                <a:cs typeface="Times New Roman"/>
              </a:rPr>
              <a:t>(b) </a:t>
            </a:r>
            <a:r>
              <a:rPr lang="en-US" sz="1400" b="1" dirty="0" smtClean="0">
                <a:ea typeface="Times New Roman"/>
                <a:cs typeface="Segoe UI"/>
              </a:rPr>
              <a:t>CKD </a:t>
            </a:r>
            <a:r>
              <a:rPr lang="en-US" sz="1400" b="1" dirty="0">
                <a:ea typeface="Times New Roman"/>
                <a:cs typeface="Segoe UI"/>
              </a:rPr>
              <a:t>risk </a:t>
            </a:r>
            <a:r>
              <a:rPr lang="en-US" sz="1400" b="1" dirty="0" smtClean="0">
                <a:ea typeface="Times New Roman"/>
                <a:cs typeface="Segoe UI"/>
              </a:rPr>
              <a:t>factor</a:t>
            </a:r>
            <a:endParaRPr lang="en-US" sz="1400" b="1" dirty="0">
              <a:ea typeface="Times New Roman"/>
              <a:cs typeface="Segoe UI"/>
            </a:endParaRPr>
          </a:p>
        </p:txBody>
      </p:sp>
    </p:spTree>
    <p:extLst>
      <p:ext uri="{BB962C8B-B14F-4D97-AF65-F5344CB8AC3E}">
        <p14:creationId xmlns:p14="http://schemas.microsoft.com/office/powerpoint/2010/main" val="407446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14</a:t>
            </a:fld>
            <a:endParaRPr lang="en-US" dirty="0"/>
          </a:p>
        </p:txBody>
      </p:sp>
      <p:sp>
        <p:nvSpPr>
          <p:cNvPr id="6" name="Title 1"/>
          <p:cNvSpPr>
            <a:spLocks noGrp="1"/>
          </p:cNvSpPr>
          <p:nvPr>
            <p:ph type="title"/>
          </p:nvPr>
        </p:nvSpPr>
        <p:spPr>
          <a:xfrm>
            <a:off x="419100" y="274638"/>
            <a:ext cx="8305800" cy="487362"/>
          </a:xfrm>
          <a:prstGeom prst="rect">
            <a:avLst/>
          </a:prstGeom>
        </p:spPr>
        <p:txBody>
          <a:bodyPr/>
          <a:lstStyle>
            <a:lvl1pPr algn="l">
              <a:defRPr sz="4400" baseline="0"/>
            </a:lvl1pPr>
          </a:lstStyle>
          <a:p>
            <a:pPr marL="0" marR="0">
              <a:spcBef>
                <a:spcPts val="1800"/>
              </a:spcBef>
              <a:spcAft>
                <a:spcPts val="1800"/>
              </a:spcAft>
            </a:pPr>
            <a:r>
              <a:rPr lang="en-US" sz="1800" b="1" spc="30" dirty="0" err="1">
                <a:ea typeface="Times New Roman"/>
                <a:cs typeface="Times New Roman"/>
              </a:rPr>
              <a:t>vol</a:t>
            </a:r>
            <a:r>
              <a:rPr lang="en-US" sz="1800" b="1" spc="30" dirty="0">
                <a:ea typeface="Times New Roman"/>
                <a:cs typeface="Times New Roman"/>
              </a:rPr>
              <a:t> 1 Figure 1.10  Adjusted odds ratios of urine albumin/creatinine ratio ≥30 mg/g in NHANES participants by age &amp; risk factor, 1998-2012</a:t>
            </a:r>
          </a:p>
        </p:txBody>
      </p:sp>
      <p:sp>
        <p:nvSpPr>
          <p:cNvPr id="8" name="TextBox 7"/>
          <p:cNvSpPr txBox="1"/>
          <p:nvPr/>
        </p:nvSpPr>
        <p:spPr>
          <a:xfrm>
            <a:off x="457200" y="5478959"/>
            <a:ext cx="8229600" cy="769441"/>
          </a:xfrm>
          <a:prstGeom prst="rect">
            <a:avLst/>
          </a:prstGeom>
          <a:noFill/>
        </p:spPr>
        <p:txBody>
          <a:bodyPr wrap="square" rtlCol="0">
            <a:spAutoFit/>
          </a:bodyPr>
          <a:lstStyle/>
          <a:p>
            <a:r>
              <a:rPr lang="en-US" sz="1100" i="1" dirty="0"/>
              <a:t>Data Source: National Health and Nutrition Examination Survey (NHANES), 1988–1994, 1999-2004 &amp; 2007–2012 participants age 20 &amp; older; single-sample estimates of eGFR &amp; ACR. Adjusted: age, sex, &amp; race; eGFR calculated using the CKD-EPI equation. Whisker lines indicate 95% confidence intervals. Abbreviations: ACR, urine albumin/creatinine ratio; BMI, body mass index; CKD, chronic kidney disease; CVD, cardiovascular disease; DM, diabetes mellitus; eGFR, estimated glomerular filtration rate; HTN, hypertension; SR, self-report.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033605"/>
            <a:ext cx="5791207" cy="4452795"/>
          </a:xfrm>
          <a:prstGeom prst="rect">
            <a:avLst/>
          </a:prstGeom>
        </p:spPr>
      </p:pic>
    </p:spTree>
    <p:extLst>
      <p:ext uri="{BB962C8B-B14F-4D97-AF65-F5344CB8AC3E}">
        <p14:creationId xmlns:p14="http://schemas.microsoft.com/office/powerpoint/2010/main" val="326912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15</a:t>
            </a:fld>
            <a:endParaRPr lang="en-US" dirty="0"/>
          </a:p>
        </p:txBody>
      </p:sp>
      <p:sp>
        <p:nvSpPr>
          <p:cNvPr id="6" name="Title 1"/>
          <p:cNvSpPr>
            <a:spLocks noGrp="1"/>
          </p:cNvSpPr>
          <p:nvPr>
            <p:ph type="title"/>
          </p:nvPr>
        </p:nvSpPr>
        <p:spPr>
          <a:xfrm>
            <a:off x="409575" y="274638"/>
            <a:ext cx="8324850" cy="563562"/>
          </a:xfrm>
          <a:prstGeom prst="rect">
            <a:avLst/>
          </a:prstGeom>
        </p:spPr>
        <p:txBody>
          <a:bodyPr/>
          <a:lstStyle>
            <a:lvl1pPr algn="l">
              <a:defRPr sz="4400" baseline="0"/>
            </a:lvl1pPr>
          </a:lstStyle>
          <a:p>
            <a:pPr marL="0" marR="0">
              <a:spcBef>
                <a:spcPts val="1800"/>
              </a:spcBef>
              <a:spcAft>
                <a:spcPts val="1800"/>
              </a:spcAft>
            </a:pPr>
            <a:r>
              <a:rPr lang="en-US" sz="1800" b="1" spc="30" dirty="0" err="1">
                <a:ea typeface="Times New Roman"/>
                <a:cs typeface="Times New Roman"/>
              </a:rPr>
              <a:t>vol</a:t>
            </a:r>
            <a:r>
              <a:rPr lang="en-US" sz="1800" b="1" spc="30" dirty="0">
                <a:ea typeface="Times New Roman"/>
                <a:cs typeface="Times New Roman"/>
              </a:rPr>
              <a:t> 1 Figure 1.11  NHANES participants with CKD aware of their kidney disease, 1999-2010</a:t>
            </a:r>
          </a:p>
        </p:txBody>
      </p:sp>
      <p:sp>
        <p:nvSpPr>
          <p:cNvPr id="8" name="Rectangle 7"/>
          <p:cNvSpPr/>
          <p:nvPr/>
        </p:nvSpPr>
        <p:spPr>
          <a:xfrm>
            <a:off x="571500" y="5665113"/>
            <a:ext cx="8001000" cy="430887"/>
          </a:xfrm>
          <a:prstGeom prst="rect">
            <a:avLst/>
          </a:prstGeom>
        </p:spPr>
        <p:txBody>
          <a:bodyPr wrap="square">
            <a:spAutoFit/>
          </a:bodyPr>
          <a:lstStyle/>
          <a:p>
            <a:pPr>
              <a:spcAft>
                <a:spcPts val="1200"/>
              </a:spcAft>
              <a:tabLst>
                <a:tab pos="5943600" algn="l"/>
              </a:tabLst>
            </a:pPr>
            <a:r>
              <a:rPr lang="en-US" sz="1100" i="1" dirty="0">
                <a:ea typeface="MS Mincho"/>
                <a:cs typeface="Times New Roman"/>
              </a:rPr>
              <a:t>Data Source: National Health and Nutrition Examination Survey (NHANES), 1988–1994, 1999-2004 &amp; 2007–2012 participants age 20 &amp; older. Abbreviations: CKD, chronic kidney disease.</a:t>
            </a:r>
            <a:endParaRPr lang="en-US" sz="1100" i="1" dirty="0">
              <a:ea typeface="Times New Roman"/>
              <a:cs typeface="Times New Rom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371596"/>
            <a:ext cx="6858014" cy="4114808"/>
          </a:xfrm>
          <a:prstGeom prst="rect">
            <a:avLst/>
          </a:prstGeom>
        </p:spPr>
      </p:pic>
    </p:spTree>
    <p:extLst>
      <p:ext uri="{BB962C8B-B14F-4D97-AF65-F5344CB8AC3E}">
        <p14:creationId xmlns:p14="http://schemas.microsoft.com/office/powerpoint/2010/main" val="358506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16</a:t>
            </a:fld>
            <a:endParaRPr lang="en-US" dirty="0"/>
          </a:p>
        </p:txBody>
      </p:sp>
      <p:sp>
        <p:nvSpPr>
          <p:cNvPr id="6" name="Title 1"/>
          <p:cNvSpPr>
            <a:spLocks noGrp="1"/>
          </p:cNvSpPr>
          <p:nvPr>
            <p:ph type="title"/>
          </p:nvPr>
        </p:nvSpPr>
        <p:spPr>
          <a:xfrm>
            <a:off x="457200" y="274638"/>
            <a:ext cx="8229600" cy="563562"/>
          </a:xfrm>
          <a:prstGeom prst="rect">
            <a:avLst/>
          </a:prstGeom>
        </p:spPr>
        <p:txBody>
          <a:bodyPr/>
          <a:lstStyle>
            <a:lvl1pPr algn="l">
              <a:defRPr sz="4400" baseline="0"/>
            </a:lvl1pPr>
          </a:lstStyle>
          <a:p>
            <a:pPr marL="0" marR="0">
              <a:spcBef>
                <a:spcPts val="0"/>
              </a:spcBef>
              <a:spcAft>
                <a:spcPts val="0"/>
              </a:spcAft>
            </a:pPr>
            <a:r>
              <a:rPr lang="en-US" sz="1800" b="1" dirty="0" err="1">
                <a:ea typeface="Times New Roman"/>
                <a:cs typeface="Times New Roman"/>
              </a:rPr>
              <a:t>vol</a:t>
            </a:r>
            <a:r>
              <a:rPr lang="en-US" sz="1800" b="1" dirty="0">
                <a:ea typeface="Times New Roman"/>
                <a:cs typeface="Times New Roman"/>
              </a:rPr>
              <a:t> 1 Table 1.4  Awareness, treatment, &amp; measures of control of risk factors (% of NHANES participants), 1998-2012</a:t>
            </a:r>
          </a:p>
        </p:txBody>
      </p:sp>
      <p:sp>
        <p:nvSpPr>
          <p:cNvPr id="8" name="Rectangle 7"/>
          <p:cNvSpPr/>
          <p:nvPr/>
        </p:nvSpPr>
        <p:spPr>
          <a:xfrm>
            <a:off x="457200" y="5257800"/>
            <a:ext cx="8229600" cy="1107996"/>
          </a:xfrm>
          <a:prstGeom prst="rect">
            <a:avLst/>
          </a:prstGeom>
        </p:spPr>
        <p:txBody>
          <a:bodyPr wrap="square">
            <a:spAutoFit/>
          </a:bodyPr>
          <a:lstStyle/>
          <a:p>
            <a:r>
              <a:rPr lang="en-US" sz="1100" i="1" dirty="0"/>
              <a:t>Data Source: National Health and Nutrition Examination Survey (NHANES), 1988–1994, 1999-2004 &amp; 2007–2012 participants age 20 &amp; older. Single-sample estimates of eGFR &amp; ACR; eGFR calculated using the CKD-EPI equation. Abbreviations: ACR, urine albumin/creatinine ratio; CKD, chronic kidney disease; eGFR, estimated glomerular filtration rate. </a:t>
            </a:r>
            <a:r>
              <a:rPr lang="en-US" sz="1100" i="1" baseline="30000" dirty="0"/>
              <a:t>a</a:t>
            </a:r>
            <a:r>
              <a:rPr lang="en-US" sz="1100" i="1" dirty="0"/>
              <a:t>. Hypertension defined as blood pressure ≥130/≥80 for those with CKD and diabetes; otherwise ≥140/≥90, or self- reported treatment for hypertension. </a:t>
            </a:r>
            <a:r>
              <a:rPr lang="en-US" sz="1100" i="1" baseline="30000" dirty="0"/>
              <a:t>b</a:t>
            </a:r>
            <a:r>
              <a:rPr lang="en-US" sz="1100" i="1" dirty="0"/>
              <a:t>. Awareness and treatment are self-reported. Control defined as &lt;130/&lt;80 for those with CKD and diabetes; otherwise &lt;140/&lt;90. </a:t>
            </a:r>
            <a:r>
              <a:rPr lang="en-US" sz="1100" i="1" baseline="30000" dirty="0"/>
              <a:t>c</a:t>
            </a:r>
            <a:r>
              <a:rPr lang="en-US" sz="1100" i="1" dirty="0"/>
              <a:t>. Total cholesterol classified according to Adult Treatment Panel III blood cholesterol guidelines (ATP III). </a:t>
            </a:r>
            <a:r>
              <a:rPr lang="en-US" sz="1100" i="1" baseline="30000" dirty="0"/>
              <a:t>d</a:t>
            </a:r>
            <a:r>
              <a:rPr lang="en-US" sz="1100" i="1" dirty="0"/>
              <a:t>. </a:t>
            </a:r>
            <a:r>
              <a:rPr lang="en-US" sz="1100" i="1" dirty="0" err="1"/>
              <a:t>Glycohemoglobin</a:t>
            </a:r>
            <a:r>
              <a:rPr lang="en-US" sz="1100" i="1" dirty="0"/>
              <a:t> classified according to American Diabetes Association guidelines.</a:t>
            </a:r>
          </a:p>
        </p:txBody>
      </p:sp>
      <p:graphicFrame>
        <p:nvGraphicFramePr>
          <p:cNvPr id="4" name="Table 3"/>
          <p:cNvGraphicFramePr>
            <a:graphicFrameLocks noGrp="1"/>
          </p:cNvGraphicFramePr>
          <p:nvPr>
            <p:extLst>
              <p:ext uri="{D42A27DB-BD31-4B8C-83A1-F6EECF244321}">
                <p14:modId xmlns:p14="http://schemas.microsoft.com/office/powerpoint/2010/main" val="299055244"/>
              </p:ext>
            </p:extLst>
          </p:nvPr>
        </p:nvGraphicFramePr>
        <p:xfrm>
          <a:off x="304801" y="914400"/>
          <a:ext cx="8382000" cy="4380356"/>
        </p:xfrm>
        <a:graphic>
          <a:graphicData uri="http://schemas.openxmlformats.org/drawingml/2006/table">
            <a:tbl>
              <a:tblPr firstRow="1" firstCol="1" bandRow="1"/>
              <a:tblGrid>
                <a:gridCol w="1890060"/>
                <a:gridCol w="649194"/>
                <a:gridCol w="649194"/>
                <a:gridCol w="649194"/>
                <a:gridCol w="649194"/>
                <a:gridCol w="649194"/>
                <a:gridCol w="649194"/>
                <a:gridCol w="649194"/>
                <a:gridCol w="649194"/>
                <a:gridCol w="649194"/>
                <a:gridCol w="649194"/>
              </a:tblGrid>
              <a:tr h="168923">
                <a:tc gridSpan="2">
                  <a:txBody>
                    <a:bodyPr/>
                    <a:lstStyle/>
                    <a:p>
                      <a:pPr>
                        <a:lnSpc>
                          <a:spcPct val="115000"/>
                        </a:lnSpc>
                      </a:pPr>
                      <a:endParaRPr lang="en-US" sz="1000" dirty="0">
                        <a:effectLst/>
                        <a:latin typeface="Calibri"/>
                      </a:endParaRPr>
                    </a:p>
                  </a:txBody>
                  <a:tcPr marL="45607" marR="45607"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5912" marR="5912" marT="0"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All CKD</a:t>
                      </a:r>
                      <a:endParaRPr lang="en-US" sz="1000" dirty="0">
                        <a:effectLst/>
                        <a:latin typeface="Calibri"/>
                        <a:ea typeface="Calibri"/>
                        <a:cs typeface="Times New Roman"/>
                      </a:endParaRPr>
                    </a:p>
                  </a:txBody>
                  <a:tcPr marL="5912" marR="591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eGFR &lt;</a:t>
                      </a:r>
                      <a:r>
                        <a:rPr lang="en-US" sz="1000" b="1" dirty="0" smtClean="0">
                          <a:effectLst/>
                          <a:latin typeface="Calibri"/>
                          <a:ea typeface="Times New Roman"/>
                          <a:cs typeface="Times New Roman"/>
                        </a:rPr>
                        <a:t>60 ml/min/1.73m</a:t>
                      </a:r>
                      <a:r>
                        <a:rPr lang="en-US" sz="1000" b="1" baseline="30000" dirty="0" smtClean="0">
                          <a:effectLst/>
                          <a:latin typeface="Calibri"/>
                          <a:ea typeface="Times New Roman"/>
                          <a:cs typeface="Times New Roman"/>
                        </a:rPr>
                        <a:t>2</a:t>
                      </a:r>
                      <a:endParaRPr lang="en-US" sz="1000" dirty="0">
                        <a:effectLst/>
                        <a:latin typeface="Calibri"/>
                        <a:ea typeface="Calibri"/>
                        <a:cs typeface="Times New Roman"/>
                      </a:endParaRPr>
                    </a:p>
                  </a:txBody>
                  <a:tcPr marL="5912" marR="591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a:effectLst/>
                          <a:latin typeface="Calibri"/>
                          <a:ea typeface="Times New Roman"/>
                          <a:cs typeface="Times New Roman"/>
                        </a:rPr>
                        <a:t>ACR ≥30</a:t>
                      </a:r>
                      <a:endParaRPr lang="en-US" sz="1000">
                        <a:effectLst/>
                        <a:latin typeface="Calibri"/>
                        <a:ea typeface="Calibri"/>
                        <a:cs typeface="Times New Roman"/>
                      </a:endParaRPr>
                    </a:p>
                  </a:txBody>
                  <a:tcPr marL="5912" marR="591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8923">
                <a:tc gridSpan="2">
                  <a:txBody>
                    <a:bodyPr/>
                    <a:lstStyle/>
                    <a:p>
                      <a:pPr>
                        <a:lnSpc>
                          <a:spcPct val="115000"/>
                        </a:lnSpc>
                      </a:pPr>
                      <a:endParaRPr lang="en-US" sz="1000">
                        <a:effectLst/>
                        <a:latin typeface="Calibri"/>
                      </a:endParaRPr>
                    </a:p>
                  </a:txBody>
                  <a:tcPr marL="45607" marR="45607" marT="0" marB="0" anchor="ctr">
                    <a:lnL>
                      <a:noFill/>
                    </a:lnL>
                    <a:lnR>
                      <a:noFill/>
                    </a:lnR>
                    <a:lnT>
                      <a:noFill/>
                    </a:lnT>
                    <a:lnB>
                      <a:noFill/>
                    </a:lnB>
                  </a:tcPr>
                </a:tc>
                <a:tc hMerge="1">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5912" marR="59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1988-1994</a:t>
                      </a:r>
                      <a:endParaRPr lang="en-US" sz="1000" dirty="0">
                        <a:effectLst/>
                        <a:latin typeface="Calibri"/>
                        <a:ea typeface="Calibri"/>
                        <a:cs typeface="Times New Roman"/>
                      </a:endParaRPr>
                    </a:p>
                  </a:txBody>
                  <a:tcPr marL="5912" marR="59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1999-2004</a:t>
                      </a:r>
                      <a:endParaRPr lang="en-US" sz="1000" dirty="0">
                        <a:effectLst/>
                        <a:latin typeface="Calibri"/>
                        <a:ea typeface="Calibri"/>
                        <a:cs typeface="Times New Roman"/>
                      </a:endParaRPr>
                    </a:p>
                  </a:txBody>
                  <a:tcPr marL="5912" marR="59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2007-2012</a:t>
                      </a:r>
                      <a:endParaRPr lang="en-US" sz="1000" dirty="0">
                        <a:effectLst/>
                        <a:latin typeface="Calibri"/>
                        <a:ea typeface="Calibri"/>
                        <a:cs typeface="Times New Roman"/>
                      </a:endParaRPr>
                    </a:p>
                  </a:txBody>
                  <a:tcPr marL="5912" marR="591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1988-1994</a:t>
                      </a:r>
                      <a:endParaRPr lang="en-US" sz="1000" dirty="0">
                        <a:effectLst/>
                        <a:latin typeface="Calibri"/>
                        <a:ea typeface="Calibri"/>
                        <a:cs typeface="Times New Roman"/>
                      </a:endParaRPr>
                    </a:p>
                  </a:txBody>
                  <a:tcPr marL="5912" marR="591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1999-2004</a:t>
                      </a:r>
                      <a:endParaRPr lang="en-US" sz="1000" dirty="0">
                        <a:effectLst/>
                        <a:latin typeface="Calibri"/>
                        <a:ea typeface="Calibri"/>
                        <a:cs typeface="Times New Roman"/>
                      </a:endParaRPr>
                    </a:p>
                  </a:txBody>
                  <a:tcPr marL="5912" marR="59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2007-2012</a:t>
                      </a:r>
                      <a:endParaRPr lang="en-US" sz="1000" dirty="0">
                        <a:effectLst/>
                        <a:latin typeface="Calibri"/>
                        <a:ea typeface="Calibri"/>
                        <a:cs typeface="Times New Roman"/>
                      </a:endParaRPr>
                    </a:p>
                  </a:txBody>
                  <a:tcPr marL="5912" marR="591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1988-1994</a:t>
                      </a:r>
                      <a:endParaRPr lang="en-US" sz="1000" dirty="0">
                        <a:effectLst/>
                        <a:latin typeface="Calibri"/>
                        <a:ea typeface="Calibri"/>
                        <a:cs typeface="Times New Roman"/>
                      </a:endParaRPr>
                    </a:p>
                  </a:txBody>
                  <a:tcPr marL="5912" marR="591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Times New Roman"/>
                          <a:cs typeface="Times New Roman"/>
                        </a:rPr>
                        <a:t>1999-2004</a:t>
                      </a:r>
                      <a:endParaRPr lang="en-US" sz="1000">
                        <a:effectLst/>
                        <a:latin typeface="Calibri"/>
                        <a:ea typeface="Calibri"/>
                        <a:cs typeface="Times New Roman"/>
                      </a:endParaRPr>
                    </a:p>
                  </a:txBody>
                  <a:tcPr marL="5912" marR="59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2007-2012</a:t>
                      </a:r>
                      <a:endParaRPr lang="en-US" sz="1000" dirty="0">
                        <a:effectLst/>
                        <a:latin typeface="Calibri"/>
                        <a:ea typeface="Calibri"/>
                        <a:cs typeface="Times New Roman"/>
                      </a:endParaRPr>
                    </a:p>
                  </a:txBody>
                  <a:tcPr marL="5912" marR="59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79">
                <a:tc gridSpan="3">
                  <a:txBody>
                    <a:bodyPr/>
                    <a:lstStyle/>
                    <a:p>
                      <a:pPr marL="0" marR="0">
                        <a:lnSpc>
                          <a:spcPct val="115000"/>
                        </a:lnSpc>
                        <a:spcBef>
                          <a:spcPts val="0"/>
                        </a:spcBef>
                        <a:spcAft>
                          <a:spcPts val="0"/>
                        </a:spcAft>
                      </a:pPr>
                      <a:r>
                        <a:rPr lang="en-US" sz="1000" b="1" dirty="0">
                          <a:effectLst/>
                          <a:latin typeface="Calibri"/>
                          <a:ea typeface="Times New Roman"/>
                          <a:cs typeface="Times New Roman"/>
                        </a:rPr>
                        <a:t>Hypertension, by current </a:t>
                      </a:r>
                      <a:r>
                        <a:rPr lang="en-US" sz="1000" b="1" dirty="0" smtClean="0">
                          <a:effectLst/>
                          <a:latin typeface="Calibri"/>
                          <a:ea typeface="Times New Roman"/>
                          <a:cs typeface="Times New Roman"/>
                        </a:rPr>
                        <a:t>hypertensive </a:t>
                      </a:r>
                      <a:r>
                        <a:rPr lang="en-US" sz="1000" b="1" dirty="0" err="1">
                          <a:effectLst/>
                          <a:latin typeface="Calibri"/>
                          <a:ea typeface="Times New Roman"/>
                          <a:cs typeface="Times New Roman"/>
                        </a:rPr>
                        <a:t>status</a:t>
                      </a:r>
                      <a:r>
                        <a:rPr lang="en-US" sz="1000" b="1" baseline="30000" dirty="0" err="1">
                          <a:effectLst/>
                          <a:latin typeface="Calibri"/>
                          <a:ea typeface="Times New Roman"/>
                          <a:cs typeface="Times New Roman"/>
                        </a:rPr>
                        <a:t>a</a:t>
                      </a:r>
                      <a:endParaRPr lang="en-US" sz="1000" dirty="0">
                        <a:effectLst/>
                        <a:latin typeface="Calibri"/>
                        <a:ea typeface="Calibri"/>
                        <a:cs typeface="Times New Roman"/>
                      </a:endParaRPr>
                    </a:p>
                  </a:txBody>
                  <a:tcPr marL="45607" marR="45607" marT="0" marB="0" anchor="ctr">
                    <a:lnL>
                      <a:noFill/>
                    </a:lnL>
                    <a:lnR>
                      <a:noFill/>
                    </a:lnR>
                    <a:lnT>
                      <a:noFill/>
                    </a:lnT>
                    <a:lnB>
                      <a:noFill/>
                    </a:lnB>
                  </a:tcPr>
                </a:tc>
                <a:tc hMerge="1">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r>
              <a:tr h="159008">
                <a:tc>
                  <a:txBody>
                    <a:bodyPr/>
                    <a:lstStyle/>
                    <a:p>
                      <a:pPr marL="55245" marR="0">
                        <a:lnSpc>
                          <a:spcPct val="115000"/>
                        </a:lnSpc>
                        <a:spcBef>
                          <a:spcPts val="0"/>
                        </a:spcBef>
                        <a:spcAft>
                          <a:spcPts val="0"/>
                        </a:spcAft>
                      </a:pPr>
                      <a:r>
                        <a:rPr lang="en-US" sz="1000">
                          <a:effectLst/>
                          <a:latin typeface="Calibri"/>
                          <a:ea typeface="Times New Roman"/>
                          <a:cs typeface="Times New Roman"/>
                        </a:rPr>
                        <a:t>Non-hypertensive status</a:t>
                      </a:r>
                      <a:endParaRPr lang="en-US" sz="1000">
                        <a:effectLst/>
                        <a:latin typeface="Calibri"/>
                        <a:ea typeface="Calibri"/>
                        <a:cs typeface="Times New Roman"/>
                      </a:endParaRPr>
                    </a:p>
                  </a:txBody>
                  <a:tcPr marL="45607" marR="45607" marT="0" marB="0" anchor="ctr">
                    <a:lnL>
                      <a:noFill/>
                    </a:lnL>
                    <a:lnR>
                      <a:noFill/>
                    </a:lnR>
                    <a:lnT>
                      <a:noFill/>
                    </a:lnT>
                    <a:lnB>
                      <a:noFill/>
                    </a:lnB>
                  </a:tcPr>
                </a:tc>
                <a:tc gridSpan="2">
                  <a:txBody>
                    <a:bodyPr/>
                    <a:lstStyle/>
                    <a:p>
                      <a:pPr marL="0" marR="0" algn="r">
                        <a:lnSpc>
                          <a:spcPct val="115000"/>
                        </a:lnSpc>
                        <a:spcBef>
                          <a:spcPts val="0"/>
                        </a:spcBef>
                        <a:spcAft>
                          <a:spcPts val="0"/>
                        </a:spcAft>
                      </a:pPr>
                      <a:r>
                        <a:rPr lang="en-US" sz="1000" dirty="0">
                          <a:effectLst/>
                          <a:latin typeface="Calibri"/>
                          <a:ea typeface="Times New Roman"/>
                          <a:cs typeface="Times New Roman"/>
                        </a:rPr>
                        <a:t>30.7</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26.5</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26.0</a:t>
                      </a:r>
                      <a:endParaRPr lang="en-US" sz="1000" dirty="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18.4</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14.3</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15.9</a:t>
                      </a:r>
                      <a:endParaRPr lang="en-US" sz="1000" dirty="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32.0</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30.4</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29.1</a:t>
                      </a:r>
                      <a:endParaRPr lang="en-US" sz="1000">
                        <a:effectLst/>
                        <a:latin typeface="Calibri"/>
                        <a:ea typeface="Calibri"/>
                        <a:cs typeface="Times New Roman"/>
                      </a:endParaRPr>
                    </a:p>
                  </a:txBody>
                  <a:tcPr marL="5912" marR="121618" marT="0" marB="0" anchor="ctr">
                    <a:lnL>
                      <a:noFill/>
                    </a:lnL>
                    <a:lnR>
                      <a:noFill/>
                    </a:lnR>
                    <a:lnT>
                      <a:noFill/>
                    </a:lnT>
                    <a:lnB>
                      <a:noFill/>
                    </a:lnB>
                  </a:tcPr>
                </a:tc>
              </a:tr>
              <a:tr h="193591">
                <a:tc>
                  <a:txBody>
                    <a:bodyPr/>
                    <a:lstStyle/>
                    <a:p>
                      <a:pPr marL="55245" marR="0">
                        <a:lnSpc>
                          <a:spcPct val="115000"/>
                        </a:lnSpc>
                        <a:spcBef>
                          <a:spcPts val="0"/>
                        </a:spcBef>
                        <a:spcAft>
                          <a:spcPts val="0"/>
                        </a:spcAft>
                      </a:pPr>
                      <a:r>
                        <a:rPr lang="en-US" sz="1000">
                          <a:effectLst/>
                          <a:latin typeface="Calibri"/>
                          <a:ea typeface="Times New Roman"/>
                          <a:cs typeface="Times New Roman"/>
                        </a:rPr>
                        <a:t>Hypertensive (measured/treated)</a:t>
                      </a:r>
                      <a:endParaRPr lang="en-US" sz="1000">
                        <a:effectLst/>
                        <a:latin typeface="Calibri"/>
                        <a:ea typeface="Calibri"/>
                        <a:cs typeface="Times New Roman"/>
                      </a:endParaRPr>
                    </a:p>
                  </a:txBody>
                  <a:tcPr marL="45607" marR="45607"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lnSpc>
                          <a:spcPct val="115000"/>
                        </a:lnSpc>
                        <a:spcBef>
                          <a:spcPts val="0"/>
                        </a:spcBef>
                        <a:spcAft>
                          <a:spcPts val="0"/>
                        </a:spcAft>
                      </a:pPr>
                      <a:r>
                        <a:rPr lang="en-US" sz="1000" dirty="0">
                          <a:effectLst/>
                          <a:latin typeface="Calibri"/>
                          <a:ea typeface="Times New Roman"/>
                          <a:cs typeface="Times New Roman"/>
                        </a:rPr>
                        <a:t>69.3</a:t>
                      </a:r>
                      <a:endParaRPr lang="en-US" sz="1000" dirty="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73.5</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74.0</a:t>
                      </a:r>
                      <a:endParaRPr lang="en-US" sz="1000" dirty="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81.6</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85.7</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84.1</a:t>
                      </a:r>
                      <a:endParaRPr lang="en-US" sz="1000" dirty="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68.0</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69.6</a:t>
                      </a:r>
                      <a:endParaRPr lang="en-US" sz="1000" dirty="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70.9</a:t>
                      </a:r>
                      <a:endParaRPr lang="en-US" sz="1000" dirty="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r>
              <a:tr h="175345">
                <a:tc gridSpan="4">
                  <a:txBody>
                    <a:bodyPr/>
                    <a:lstStyle/>
                    <a:p>
                      <a:pPr marL="0" marR="0">
                        <a:lnSpc>
                          <a:spcPct val="115000"/>
                        </a:lnSpc>
                        <a:spcBef>
                          <a:spcPts val="0"/>
                        </a:spcBef>
                        <a:spcAft>
                          <a:spcPts val="0"/>
                        </a:spcAft>
                      </a:pPr>
                      <a:r>
                        <a:rPr lang="en-US" sz="1000" b="1" dirty="0">
                          <a:effectLst/>
                          <a:latin typeface="Calibri"/>
                          <a:ea typeface="Times New Roman"/>
                          <a:cs typeface="Times New Roman"/>
                        </a:rPr>
                        <a:t>Control of hypertension among hypertensive </a:t>
                      </a:r>
                      <a:r>
                        <a:rPr lang="en-US" sz="1000" b="1" dirty="0" err="1">
                          <a:effectLst/>
                          <a:latin typeface="Calibri"/>
                          <a:ea typeface="Times New Roman"/>
                          <a:cs typeface="Times New Roman"/>
                        </a:rPr>
                        <a:t>patients</a:t>
                      </a:r>
                      <a:r>
                        <a:rPr lang="en-US" sz="1000" b="1" baseline="30000" dirty="0" err="1">
                          <a:effectLst/>
                          <a:latin typeface="Calibri"/>
                          <a:ea typeface="Times New Roman"/>
                          <a:cs typeface="Times New Roman"/>
                        </a:rPr>
                        <a:t>b</a:t>
                      </a:r>
                      <a:endParaRPr lang="en-US" sz="1000" dirty="0">
                        <a:effectLst/>
                        <a:latin typeface="Calibri"/>
                        <a:ea typeface="Calibri"/>
                        <a:cs typeface="Times New Roman"/>
                      </a:endParaRPr>
                    </a:p>
                  </a:txBody>
                  <a:tcPr marL="45607" marR="4560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r>
              <a:tr h="161726">
                <a:tc gridSpan="2">
                  <a:txBody>
                    <a:bodyPr/>
                    <a:lstStyle/>
                    <a:p>
                      <a:pPr marL="55245" marR="0">
                        <a:lnSpc>
                          <a:spcPct val="115000"/>
                        </a:lnSpc>
                        <a:spcBef>
                          <a:spcPts val="0"/>
                        </a:spcBef>
                        <a:spcAft>
                          <a:spcPts val="0"/>
                        </a:spcAft>
                      </a:pPr>
                      <a:r>
                        <a:rPr lang="en-US" sz="1000">
                          <a:effectLst/>
                          <a:latin typeface="Calibri"/>
                          <a:ea typeface="Times New Roman"/>
                          <a:cs typeface="Times New Roman"/>
                        </a:rPr>
                        <a:t>Unaware</a:t>
                      </a:r>
                      <a:endParaRPr lang="en-US" sz="1000">
                        <a:effectLst/>
                        <a:latin typeface="Calibri"/>
                        <a:ea typeface="Calibri"/>
                        <a:cs typeface="Times New Roman"/>
                      </a:endParaRPr>
                    </a:p>
                  </a:txBody>
                  <a:tcPr marL="45607" marR="45607" marT="0" marB="0" anchor="ctr">
                    <a:lnL>
                      <a:noFill/>
                    </a:lnL>
                    <a:lnR>
                      <a:noFill/>
                    </a:lnR>
                    <a:lnT>
                      <a:noFill/>
                    </a:lnT>
                    <a:lnB>
                      <a:noFill/>
                    </a:lnB>
                  </a:tcPr>
                </a:tc>
                <a:tc hMerge="1">
                  <a:txBody>
                    <a:bodyPr/>
                    <a:lstStyle/>
                    <a:p>
                      <a:pPr marL="112395" marR="0"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33.4</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50.6</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22.5</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22.8</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44.2</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16.4</a:t>
                      </a:r>
                      <a:endParaRPr lang="en-US" sz="1000" dirty="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36.0</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54.7</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25.1</a:t>
                      </a:r>
                      <a:endParaRPr lang="en-US" sz="1000">
                        <a:effectLst/>
                        <a:latin typeface="Calibri"/>
                        <a:ea typeface="Calibri"/>
                        <a:cs typeface="Times New Roman"/>
                      </a:endParaRPr>
                    </a:p>
                  </a:txBody>
                  <a:tcPr marL="5912" marR="121618" marT="0" marB="0" anchor="ctr">
                    <a:lnL>
                      <a:noFill/>
                    </a:lnL>
                    <a:lnR>
                      <a:noFill/>
                    </a:lnR>
                    <a:lnT>
                      <a:noFill/>
                    </a:lnT>
                    <a:lnB>
                      <a:noFill/>
                    </a:lnB>
                  </a:tcPr>
                </a:tc>
              </a:tr>
              <a:tr h="161726">
                <a:tc gridSpan="2">
                  <a:txBody>
                    <a:bodyPr/>
                    <a:lstStyle/>
                    <a:p>
                      <a:pPr marL="55245" marR="0">
                        <a:lnSpc>
                          <a:spcPct val="115000"/>
                        </a:lnSpc>
                        <a:spcBef>
                          <a:spcPts val="0"/>
                        </a:spcBef>
                        <a:spcAft>
                          <a:spcPts val="0"/>
                        </a:spcAft>
                      </a:pPr>
                      <a:r>
                        <a:rPr lang="en-US" sz="1000">
                          <a:effectLst/>
                          <a:latin typeface="Calibri"/>
                          <a:ea typeface="Times New Roman"/>
                          <a:cs typeface="Times New Roman"/>
                        </a:rPr>
                        <a:t>Aware, not treated</a:t>
                      </a:r>
                      <a:endParaRPr lang="en-US" sz="1000">
                        <a:effectLst/>
                        <a:latin typeface="Calibri"/>
                        <a:ea typeface="Calibri"/>
                        <a:cs typeface="Times New Roman"/>
                      </a:endParaRPr>
                    </a:p>
                  </a:txBody>
                  <a:tcPr marL="45607" marR="45607" marT="0" marB="0" anchor="ctr">
                    <a:lnL>
                      <a:noFill/>
                    </a:lnL>
                    <a:lnR>
                      <a:noFill/>
                    </a:lnR>
                    <a:lnT>
                      <a:noFill/>
                    </a:lnT>
                    <a:lnB>
                      <a:noFill/>
                    </a:lnB>
                  </a:tcPr>
                </a:tc>
                <a:tc hMerge="1">
                  <a:txBody>
                    <a:bodyPr/>
                    <a:lstStyle/>
                    <a:p>
                      <a:pPr marL="112395" marR="0"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14.7</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6.3</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6.5</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12.1</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4.2</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2.8</a:t>
                      </a:r>
                      <a:endParaRPr lang="en-US" sz="1000" dirty="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15.7</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7.1</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8.7</a:t>
                      </a:r>
                      <a:endParaRPr lang="en-US" sz="1000">
                        <a:effectLst/>
                        <a:latin typeface="Calibri"/>
                        <a:ea typeface="Calibri"/>
                        <a:cs typeface="Times New Roman"/>
                      </a:endParaRPr>
                    </a:p>
                  </a:txBody>
                  <a:tcPr marL="5912" marR="121618" marT="0" marB="0" anchor="ctr">
                    <a:lnL>
                      <a:noFill/>
                    </a:lnL>
                    <a:lnR>
                      <a:noFill/>
                    </a:lnR>
                    <a:lnT>
                      <a:noFill/>
                    </a:lnT>
                    <a:lnB>
                      <a:noFill/>
                    </a:lnB>
                  </a:tcPr>
                </a:tc>
              </a:tr>
              <a:tr h="193591">
                <a:tc gridSpan="2">
                  <a:txBody>
                    <a:bodyPr/>
                    <a:lstStyle/>
                    <a:p>
                      <a:pPr marL="55245" marR="0">
                        <a:lnSpc>
                          <a:spcPct val="115000"/>
                        </a:lnSpc>
                        <a:spcBef>
                          <a:spcPts val="0"/>
                        </a:spcBef>
                        <a:spcAft>
                          <a:spcPts val="0"/>
                        </a:spcAft>
                      </a:pPr>
                      <a:r>
                        <a:rPr lang="en-US" sz="1000">
                          <a:effectLst/>
                          <a:latin typeface="Calibri"/>
                          <a:ea typeface="Times New Roman"/>
                          <a:cs typeface="Times New Roman"/>
                        </a:rPr>
                        <a:t>Aware, treated, uncontrolled </a:t>
                      </a:r>
                      <a:endParaRPr lang="en-US" sz="1000">
                        <a:effectLst/>
                        <a:latin typeface="Calibri"/>
                        <a:ea typeface="Calibri"/>
                        <a:cs typeface="Times New Roman"/>
                      </a:endParaRPr>
                    </a:p>
                  </a:txBody>
                  <a:tcPr marL="45607" marR="45607" marT="0" marB="0" anchor="ctr">
                    <a:lnL>
                      <a:noFill/>
                    </a:lnL>
                    <a:lnR>
                      <a:noFill/>
                    </a:lnR>
                    <a:lnT>
                      <a:noFill/>
                    </a:lnT>
                    <a:lnB>
                      <a:noFill/>
                    </a:lnB>
                  </a:tcPr>
                </a:tc>
                <a:tc hMerge="1">
                  <a:txBody>
                    <a:bodyPr/>
                    <a:lstStyle/>
                    <a:p>
                      <a:pPr marL="112395" marR="0"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39.2</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31.5</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43.9</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47.8</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36.4</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46.6</a:t>
                      </a:r>
                      <a:endParaRPr lang="en-US" sz="1000" dirty="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38.4</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30.2</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44.8</a:t>
                      </a:r>
                      <a:endParaRPr lang="en-US" sz="1000">
                        <a:effectLst/>
                        <a:latin typeface="Calibri"/>
                        <a:ea typeface="Calibri"/>
                        <a:cs typeface="Times New Roman"/>
                      </a:endParaRPr>
                    </a:p>
                  </a:txBody>
                  <a:tcPr marL="5912" marR="121618" marT="0" marB="0" anchor="ctr">
                    <a:lnL>
                      <a:noFill/>
                    </a:lnL>
                    <a:lnR>
                      <a:noFill/>
                    </a:lnR>
                    <a:lnT>
                      <a:noFill/>
                    </a:lnT>
                    <a:lnB>
                      <a:noFill/>
                    </a:lnB>
                  </a:tcPr>
                </a:tc>
              </a:tr>
              <a:tr h="193591">
                <a:tc gridSpan="2">
                  <a:txBody>
                    <a:bodyPr/>
                    <a:lstStyle/>
                    <a:p>
                      <a:pPr marL="55245" marR="0">
                        <a:lnSpc>
                          <a:spcPct val="115000"/>
                        </a:lnSpc>
                        <a:spcBef>
                          <a:spcPts val="0"/>
                        </a:spcBef>
                        <a:spcAft>
                          <a:spcPts val="0"/>
                        </a:spcAft>
                      </a:pPr>
                      <a:r>
                        <a:rPr lang="en-US" sz="1000">
                          <a:effectLst/>
                          <a:latin typeface="Calibri"/>
                          <a:ea typeface="Times New Roman"/>
                          <a:cs typeface="Times New Roman"/>
                        </a:rPr>
                        <a:t>Aware, treated, controlled</a:t>
                      </a:r>
                      <a:endParaRPr lang="en-US" sz="1000">
                        <a:effectLst/>
                        <a:latin typeface="Calibri"/>
                        <a:ea typeface="Calibri"/>
                        <a:cs typeface="Times New Roman"/>
                      </a:endParaRPr>
                    </a:p>
                  </a:txBody>
                  <a:tcPr marL="45607" marR="4560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112395" marR="0"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12.7</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11.5</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27.2</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17.3</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15.2</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34.2</a:t>
                      </a:r>
                      <a:endParaRPr lang="en-US" sz="1000" dirty="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12395" marR="0" algn="r">
                        <a:lnSpc>
                          <a:spcPct val="115000"/>
                        </a:lnSpc>
                        <a:spcBef>
                          <a:spcPts val="0"/>
                        </a:spcBef>
                        <a:spcAft>
                          <a:spcPts val="0"/>
                        </a:spcAft>
                      </a:pPr>
                      <a:r>
                        <a:rPr lang="en-US" sz="1000" dirty="0">
                          <a:effectLst/>
                          <a:latin typeface="Calibri"/>
                          <a:ea typeface="Times New Roman"/>
                          <a:cs typeface="Times New Roman"/>
                        </a:rPr>
                        <a:t>9.9</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8.0</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12395" marR="0" algn="r">
                        <a:lnSpc>
                          <a:spcPct val="115000"/>
                        </a:lnSpc>
                        <a:spcBef>
                          <a:spcPts val="0"/>
                        </a:spcBef>
                        <a:spcAft>
                          <a:spcPts val="0"/>
                        </a:spcAft>
                      </a:pPr>
                      <a:r>
                        <a:rPr lang="en-US" sz="1000">
                          <a:effectLst/>
                          <a:latin typeface="Calibri"/>
                          <a:ea typeface="Times New Roman"/>
                          <a:cs typeface="Times New Roman"/>
                        </a:rPr>
                        <a:t>21.4</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r>
              <a:tr h="176268">
                <a:tc gridSpan="2">
                  <a:txBody>
                    <a:bodyPr/>
                    <a:lstStyle/>
                    <a:p>
                      <a:pPr marL="0" marR="0">
                        <a:lnSpc>
                          <a:spcPct val="115000"/>
                        </a:lnSpc>
                        <a:spcBef>
                          <a:spcPts val="0"/>
                        </a:spcBef>
                        <a:spcAft>
                          <a:spcPts val="0"/>
                        </a:spcAft>
                      </a:pPr>
                      <a:r>
                        <a:rPr lang="en-US" sz="1000" b="1">
                          <a:effectLst/>
                          <a:latin typeface="Calibri"/>
                          <a:ea typeface="Times New Roman"/>
                          <a:cs typeface="Times New Roman"/>
                        </a:rPr>
                        <a:t>Total cholesterol</a:t>
                      </a:r>
                      <a:r>
                        <a:rPr lang="en-US" sz="1000" b="1" baseline="30000">
                          <a:effectLst/>
                          <a:latin typeface="Calibri"/>
                          <a:ea typeface="Times New Roman"/>
                          <a:cs typeface="Times New Roman"/>
                        </a:rPr>
                        <a:t>c</a:t>
                      </a:r>
                      <a:endParaRPr lang="en-US" sz="1000">
                        <a:effectLst/>
                        <a:latin typeface="Calibri"/>
                        <a:ea typeface="Calibri"/>
                        <a:cs typeface="Times New Roman"/>
                      </a:endParaRPr>
                    </a:p>
                  </a:txBody>
                  <a:tcPr marL="45607" marR="4560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dirty="0"/>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r>
              <a:tr h="161726">
                <a:tc gridSpan="2">
                  <a:txBody>
                    <a:bodyPr/>
                    <a:lstStyle/>
                    <a:p>
                      <a:pPr marL="55245" marR="0">
                        <a:lnSpc>
                          <a:spcPct val="115000"/>
                        </a:lnSpc>
                        <a:spcBef>
                          <a:spcPts val="0"/>
                        </a:spcBef>
                        <a:spcAft>
                          <a:spcPts val="0"/>
                        </a:spcAft>
                      </a:pPr>
                      <a:r>
                        <a:rPr lang="en-US" sz="1000">
                          <a:effectLst/>
                          <a:latin typeface="Calibri"/>
                          <a:ea typeface="Times New Roman"/>
                          <a:cs typeface="Times New Roman"/>
                        </a:rPr>
                        <a:t>&lt;200 (desirable)</a:t>
                      </a:r>
                      <a:endParaRPr lang="en-US" sz="1000">
                        <a:effectLst/>
                        <a:latin typeface="Calibri"/>
                        <a:ea typeface="Calibri"/>
                        <a:cs typeface="Times New Roman"/>
                      </a:endParaRPr>
                    </a:p>
                  </a:txBody>
                  <a:tcPr marL="45607" marR="45607" marT="0" marB="0" anchor="ctr">
                    <a:lnL>
                      <a:noFill/>
                    </a:lnL>
                    <a:lnR>
                      <a:noFill/>
                    </a:lnR>
                    <a:lnT>
                      <a:noFill/>
                    </a:lnT>
                    <a:lnB>
                      <a:noFill/>
                    </a:lnB>
                  </a:tcPr>
                </a:tc>
                <a:tc hMerge="1">
                  <a:txBody>
                    <a:bodyPr/>
                    <a:lstStyle/>
                    <a:p>
                      <a:pPr marL="0" marR="0"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35.1</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46.6</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58.7</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27.2</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45.6</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62.1</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38.2</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47.5</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58.2</a:t>
                      </a:r>
                      <a:endParaRPr lang="en-US" sz="1000">
                        <a:effectLst/>
                        <a:latin typeface="Calibri"/>
                        <a:ea typeface="Calibri"/>
                        <a:cs typeface="Times New Roman"/>
                      </a:endParaRPr>
                    </a:p>
                  </a:txBody>
                  <a:tcPr marL="5912" marR="121618" marT="0" marB="0" anchor="ctr">
                    <a:lnL>
                      <a:noFill/>
                    </a:lnL>
                    <a:lnR>
                      <a:noFill/>
                    </a:lnR>
                    <a:lnT>
                      <a:noFill/>
                    </a:lnT>
                    <a:lnB>
                      <a:noFill/>
                    </a:lnB>
                  </a:tcPr>
                </a:tc>
              </a:tr>
              <a:tr h="193591">
                <a:tc gridSpan="2">
                  <a:txBody>
                    <a:bodyPr/>
                    <a:lstStyle/>
                    <a:p>
                      <a:pPr marL="55245" marR="0">
                        <a:lnSpc>
                          <a:spcPct val="115000"/>
                        </a:lnSpc>
                        <a:spcBef>
                          <a:spcPts val="0"/>
                        </a:spcBef>
                        <a:spcAft>
                          <a:spcPts val="0"/>
                        </a:spcAft>
                      </a:pPr>
                      <a:r>
                        <a:rPr lang="en-US" sz="1000" dirty="0">
                          <a:effectLst/>
                          <a:latin typeface="Calibri"/>
                          <a:ea typeface="Times New Roman"/>
                          <a:cs typeface="Times New Roman"/>
                        </a:rPr>
                        <a:t>200–239 </a:t>
                      </a:r>
                      <a:r>
                        <a:rPr lang="en-US" sz="1000" dirty="0" smtClean="0">
                          <a:effectLst/>
                          <a:latin typeface="Calibri"/>
                          <a:ea typeface="Times New Roman"/>
                          <a:cs typeface="Times New Roman"/>
                        </a:rPr>
                        <a:t>(</a:t>
                      </a:r>
                      <a:r>
                        <a:rPr lang="en-US" sz="1000" dirty="0">
                          <a:effectLst/>
                          <a:latin typeface="Calibri"/>
                          <a:ea typeface="Times New Roman"/>
                          <a:cs typeface="Times New Roman"/>
                        </a:rPr>
                        <a:t>borderline high)</a:t>
                      </a:r>
                      <a:endParaRPr lang="en-US" sz="1000" dirty="0">
                        <a:effectLst/>
                        <a:latin typeface="Calibri"/>
                        <a:ea typeface="Calibri"/>
                        <a:cs typeface="Times New Roman"/>
                      </a:endParaRPr>
                    </a:p>
                  </a:txBody>
                  <a:tcPr marL="45607" marR="45607" marT="0" marB="0" anchor="ctr">
                    <a:lnL>
                      <a:noFill/>
                    </a:lnL>
                    <a:lnR>
                      <a:noFill/>
                    </a:lnR>
                    <a:lnT>
                      <a:noFill/>
                    </a:lnT>
                    <a:lnB>
                      <a:noFill/>
                    </a:lnB>
                  </a:tcPr>
                </a:tc>
                <a:tc hMerge="1">
                  <a:txBody>
                    <a:bodyPr/>
                    <a:lstStyle/>
                    <a:p>
                      <a:pPr marL="0" marR="0"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33.5</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32.6</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26.4</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32.7</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33.7</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23.5</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32.8</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31.9</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27.3</a:t>
                      </a:r>
                      <a:endParaRPr lang="en-US" sz="1000">
                        <a:effectLst/>
                        <a:latin typeface="Calibri"/>
                        <a:ea typeface="Calibri"/>
                        <a:cs typeface="Times New Roman"/>
                      </a:endParaRPr>
                    </a:p>
                  </a:txBody>
                  <a:tcPr marL="5912" marR="121618" marT="0" marB="0" anchor="ctr">
                    <a:lnL>
                      <a:noFill/>
                    </a:lnL>
                    <a:lnR>
                      <a:noFill/>
                    </a:lnR>
                    <a:lnT>
                      <a:noFill/>
                    </a:lnT>
                    <a:lnB>
                      <a:noFill/>
                    </a:lnB>
                  </a:tcPr>
                </a:tc>
              </a:tr>
              <a:tr h="161726">
                <a:tc gridSpan="2">
                  <a:txBody>
                    <a:bodyPr/>
                    <a:lstStyle/>
                    <a:p>
                      <a:pPr marL="55245" marR="0">
                        <a:lnSpc>
                          <a:spcPct val="115000"/>
                        </a:lnSpc>
                        <a:spcBef>
                          <a:spcPts val="0"/>
                        </a:spcBef>
                        <a:spcAft>
                          <a:spcPts val="0"/>
                        </a:spcAft>
                      </a:pPr>
                      <a:r>
                        <a:rPr lang="en-US" sz="1000">
                          <a:effectLst/>
                          <a:latin typeface="Calibri"/>
                          <a:ea typeface="Times New Roman"/>
                          <a:cs typeface="Times New Roman"/>
                        </a:rPr>
                        <a:t>240+ (high)</a:t>
                      </a:r>
                      <a:endParaRPr lang="en-US" sz="1000">
                        <a:effectLst/>
                        <a:latin typeface="Calibri"/>
                        <a:ea typeface="Calibri"/>
                        <a:cs typeface="Times New Roman"/>
                      </a:endParaRPr>
                    </a:p>
                  </a:txBody>
                  <a:tcPr marL="45607" marR="4560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31.4</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20.8</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14.9</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40.0</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20.7</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13.4</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29.0</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20.6</a:t>
                      </a:r>
                      <a:endParaRPr lang="en-US" sz="1000" dirty="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14.5</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r>
              <a:tr h="176268">
                <a:tc gridSpan="2">
                  <a:txBody>
                    <a:bodyPr/>
                    <a:lstStyle/>
                    <a:p>
                      <a:pPr marL="0" marR="0">
                        <a:lnSpc>
                          <a:spcPct val="115000"/>
                        </a:lnSpc>
                        <a:spcBef>
                          <a:spcPts val="0"/>
                        </a:spcBef>
                        <a:spcAft>
                          <a:spcPts val="0"/>
                        </a:spcAft>
                      </a:pPr>
                      <a:r>
                        <a:rPr lang="en-US" sz="1000" b="1" dirty="0">
                          <a:effectLst/>
                          <a:latin typeface="Calibri"/>
                          <a:ea typeface="Times New Roman"/>
                          <a:cs typeface="Times New Roman"/>
                        </a:rPr>
                        <a:t>Uric Acid</a:t>
                      </a:r>
                      <a:endParaRPr lang="en-US" sz="1000" dirty="0">
                        <a:effectLst/>
                        <a:latin typeface="Calibri"/>
                        <a:ea typeface="Calibri"/>
                        <a:cs typeface="Times New Roman"/>
                      </a:endParaRPr>
                    </a:p>
                  </a:txBody>
                  <a:tcPr marL="45607" marR="4560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dirty="0"/>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r>
              <a:tr h="161726">
                <a:tc gridSpan="2">
                  <a:txBody>
                    <a:bodyPr/>
                    <a:lstStyle/>
                    <a:p>
                      <a:pPr marL="55245" marR="0">
                        <a:lnSpc>
                          <a:spcPct val="115000"/>
                        </a:lnSpc>
                        <a:spcBef>
                          <a:spcPts val="0"/>
                        </a:spcBef>
                        <a:spcAft>
                          <a:spcPts val="0"/>
                        </a:spcAft>
                      </a:pPr>
                      <a:r>
                        <a:rPr lang="en-US" sz="1000">
                          <a:effectLst/>
                          <a:latin typeface="Calibri"/>
                          <a:ea typeface="Times New Roman"/>
                          <a:cs typeface="Times New Roman"/>
                        </a:rPr>
                        <a:t>Normal</a:t>
                      </a:r>
                      <a:endParaRPr lang="en-US" sz="1000">
                        <a:effectLst/>
                        <a:latin typeface="Calibri"/>
                        <a:ea typeface="Calibri"/>
                        <a:cs typeface="Times New Roman"/>
                      </a:endParaRPr>
                    </a:p>
                  </a:txBody>
                  <a:tcPr marL="45607" marR="45607" marT="0" marB="0" anchor="ctr">
                    <a:lnL>
                      <a:noFill/>
                    </a:lnL>
                    <a:lnR>
                      <a:noFill/>
                    </a:lnR>
                    <a:lnT>
                      <a:noFill/>
                    </a:lnT>
                    <a:lnB>
                      <a:noFill/>
                    </a:lnB>
                  </a:tcPr>
                </a:tc>
                <a:tc hMerge="1">
                  <a:txBody>
                    <a:bodyPr/>
                    <a:lstStyle/>
                    <a:p>
                      <a:pPr marL="0" marR="0"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69.6</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69.2</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69.2</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54.4</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55.2</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55.1</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73.9</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74.0</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75.4</a:t>
                      </a:r>
                      <a:endParaRPr lang="en-US" sz="1000">
                        <a:effectLst/>
                        <a:latin typeface="Calibri"/>
                        <a:ea typeface="Calibri"/>
                        <a:cs typeface="Times New Roman"/>
                      </a:endParaRPr>
                    </a:p>
                  </a:txBody>
                  <a:tcPr marL="5912" marR="121618" marT="0" marB="0" anchor="ctr">
                    <a:lnL>
                      <a:noFill/>
                    </a:lnL>
                    <a:lnR>
                      <a:noFill/>
                    </a:lnR>
                    <a:lnT>
                      <a:noFill/>
                    </a:lnT>
                    <a:lnB>
                      <a:noFill/>
                    </a:lnB>
                  </a:tcPr>
                </a:tc>
              </a:tr>
              <a:tr h="161726">
                <a:tc gridSpan="2">
                  <a:txBody>
                    <a:bodyPr/>
                    <a:lstStyle/>
                    <a:p>
                      <a:pPr marL="55245" marR="0">
                        <a:lnSpc>
                          <a:spcPct val="115000"/>
                        </a:lnSpc>
                        <a:spcBef>
                          <a:spcPts val="0"/>
                        </a:spcBef>
                        <a:spcAft>
                          <a:spcPts val="0"/>
                        </a:spcAft>
                      </a:pPr>
                      <a:r>
                        <a:rPr lang="en-US" sz="1000">
                          <a:effectLst/>
                          <a:latin typeface="Calibri"/>
                          <a:ea typeface="Times New Roman"/>
                          <a:cs typeface="Times New Roman"/>
                        </a:rPr>
                        <a:t>High</a:t>
                      </a:r>
                      <a:endParaRPr lang="en-US" sz="1000">
                        <a:effectLst/>
                        <a:latin typeface="Calibri"/>
                        <a:ea typeface="Calibri"/>
                        <a:cs typeface="Times New Roman"/>
                      </a:endParaRPr>
                    </a:p>
                  </a:txBody>
                  <a:tcPr marL="45607" marR="4560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30.4</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30.8</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30.8</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45.6</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44.8</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44.9</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26.1</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26.0</a:t>
                      </a:r>
                      <a:endParaRPr lang="en-US" sz="1000" dirty="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24.6</a:t>
                      </a:r>
                      <a:endParaRPr lang="en-US" sz="1000" dirty="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r>
              <a:tr h="176268">
                <a:tc gridSpan="2">
                  <a:txBody>
                    <a:bodyPr/>
                    <a:lstStyle/>
                    <a:p>
                      <a:pPr marL="0" marR="0">
                        <a:lnSpc>
                          <a:spcPct val="115000"/>
                        </a:lnSpc>
                        <a:spcBef>
                          <a:spcPts val="0"/>
                        </a:spcBef>
                        <a:spcAft>
                          <a:spcPts val="0"/>
                        </a:spcAft>
                      </a:pPr>
                      <a:r>
                        <a:rPr lang="en-US" sz="1000" b="1">
                          <a:effectLst/>
                          <a:latin typeface="Calibri"/>
                          <a:ea typeface="Times New Roman"/>
                          <a:cs typeface="Times New Roman"/>
                        </a:rPr>
                        <a:t>Smoking</a:t>
                      </a:r>
                      <a:endParaRPr lang="en-US" sz="1000">
                        <a:effectLst/>
                        <a:latin typeface="Calibri"/>
                        <a:ea typeface="Calibri"/>
                        <a:cs typeface="Times New Roman"/>
                      </a:endParaRPr>
                    </a:p>
                  </a:txBody>
                  <a:tcPr marL="45607" marR="4560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dirty="0"/>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r>
              <a:tr h="161726">
                <a:tc gridSpan="2">
                  <a:txBody>
                    <a:bodyPr/>
                    <a:lstStyle/>
                    <a:p>
                      <a:pPr marL="55245" marR="0">
                        <a:lnSpc>
                          <a:spcPct val="115000"/>
                        </a:lnSpc>
                        <a:spcBef>
                          <a:spcPts val="0"/>
                        </a:spcBef>
                        <a:spcAft>
                          <a:spcPts val="0"/>
                        </a:spcAft>
                      </a:pPr>
                      <a:r>
                        <a:rPr lang="en-US" sz="1000">
                          <a:effectLst/>
                          <a:latin typeface="Calibri"/>
                          <a:ea typeface="Times New Roman"/>
                          <a:cs typeface="Times New Roman"/>
                        </a:rPr>
                        <a:t>Current</a:t>
                      </a:r>
                      <a:endParaRPr lang="en-US" sz="1000">
                        <a:effectLst/>
                        <a:latin typeface="Calibri"/>
                        <a:ea typeface="Calibri"/>
                        <a:cs typeface="Times New Roman"/>
                      </a:endParaRPr>
                    </a:p>
                  </a:txBody>
                  <a:tcPr marL="45607" marR="45607" marT="0" marB="0" anchor="ctr">
                    <a:lnL>
                      <a:noFill/>
                    </a:lnL>
                    <a:lnR>
                      <a:noFill/>
                    </a:lnR>
                    <a:lnT>
                      <a:noFill/>
                    </a:lnT>
                    <a:lnB>
                      <a:noFill/>
                    </a:lnB>
                  </a:tcPr>
                </a:tc>
                <a:tc hMerge="1">
                  <a:txBody>
                    <a:bodyPr/>
                    <a:lstStyle/>
                    <a:p>
                      <a:pPr marL="55245" marR="0" indent="-55245"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22.2</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16.9</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14.6</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11.9</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7.8</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8.2</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55245" marR="0" indent="-55245" algn="r">
                        <a:lnSpc>
                          <a:spcPct val="115000"/>
                        </a:lnSpc>
                        <a:spcBef>
                          <a:spcPts val="0"/>
                        </a:spcBef>
                        <a:spcAft>
                          <a:spcPts val="0"/>
                        </a:spcAft>
                      </a:pPr>
                      <a:r>
                        <a:rPr lang="en-US" sz="1000" dirty="0">
                          <a:effectLst/>
                          <a:latin typeface="Calibri"/>
                          <a:ea typeface="Times New Roman"/>
                          <a:cs typeface="Times New Roman"/>
                        </a:rPr>
                        <a:t>27.0</a:t>
                      </a:r>
                      <a:endParaRPr lang="en-US" sz="1000" dirty="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21.3</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indent="-55245" algn="r">
                        <a:lnSpc>
                          <a:spcPct val="115000"/>
                        </a:lnSpc>
                        <a:spcBef>
                          <a:spcPts val="0"/>
                        </a:spcBef>
                        <a:spcAft>
                          <a:spcPts val="0"/>
                        </a:spcAft>
                      </a:pPr>
                      <a:r>
                        <a:rPr lang="en-US" sz="1000" dirty="0">
                          <a:effectLst/>
                          <a:latin typeface="Calibri"/>
                          <a:ea typeface="Times New Roman"/>
                          <a:cs typeface="Times New Roman"/>
                        </a:rPr>
                        <a:t>17.6</a:t>
                      </a:r>
                      <a:endParaRPr lang="en-US" sz="1000" dirty="0">
                        <a:effectLst/>
                        <a:latin typeface="Calibri"/>
                        <a:ea typeface="Calibri"/>
                        <a:cs typeface="Times New Roman"/>
                      </a:endParaRPr>
                    </a:p>
                  </a:txBody>
                  <a:tcPr marL="5912" marR="121618" marT="0" marB="0" anchor="ctr">
                    <a:lnL>
                      <a:noFill/>
                    </a:lnL>
                    <a:lnR>
                      <a:noFill/>
                    </a:lnR>
                    <a:lnT>
                      <a:noFill/>
                    </a:lnT>
                    <a:lnB>
                      <a:noFill/>
                    </a:lnB>
                  </a:tcPr>
                </a:tc>
              </a:tr>
              <a:tr h="161726">
                <a:tc gridSpan="2">
                  <a:txBody>
                    <a:bodyPr/>
                    <a:lstStyle/>
                    <a:p>
                      <a:pPr marL="55245" marR="0">
                        <a:lnSpc>
                          <a:spcPct val="115000"/>
                        </a:lnSpc>
                        <a:spcBef>
                          <a:spcPts val="0"/>
                        </a:spcBef>
                        <a:spcAft>
                          <a:spcPts val="0"/>
                        </a:spcAft>
                      </a:pPr>
                      <a:r>
                        <a:rPr lang="en-US" sz="1000" dirty="0">
                          <a:effectLst/>
                          <a:latin typeface="Calibri"/>
                          <a:ea typeface="Times New Roman"/>
                          <a:cs typeface="Times New Roman"/>
                        </a:rPr>
                        <a:t>Former</a:t>
                      </a:r>
                      <a:endParaRPr lang="en-US" sz="1000" dirty="0">
                        <a:effectLst/>
                        <a:latin typeface="Calibri"/>
                        <a:ea typeface="Calibri"/>
                        <a:cs typeface="Times New Roman"/>
                      </a:endParaRPr>
                    </a:p>
                  </a:txBody>
                  <a:tcPr marL="45607" marR="45607" marT="0" marB="0" anchor="ctr">
                    <a:lnL>
                      <a:noFill/>
                    </a:lnL>
                    <a:lnR>
                      <a:noFill/>
                    </a:lnR>
                    <a:lnT>
                      <a:noFill/>
                    </a:lnT>
                    <a:lnB>
                      <a:noFill/>
                    </a:lnB>
                  </a:tcPr>
                </a:tc>
                <a:tc hMerge="1">
                  <a:txBody>
                    <a:bodyPr/>
                    <a:lstStyle/>
                    <a:p>
                      <a:pPr marL="55245" marR="0" indent="-55245"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35.2</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32.3</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32.6</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43.2</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39.4</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40.1</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31.5</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55245" marR="0" indent="-55245" algn="r">
                        <a:lnSpc>
                          <a:spcPct val="115000"/>
                        </a:lnSpc>
                        <a:spcBef>
                          <a:spcPts val="0"/>
                        </a:spcBef>
                        <a:spcAft>
                          <a:spcPts val="0"/>
                        </a:spcAft>
                      </a:pPr>
                      <a:r>
                        <a:rPr lang="en-US" sz="1000" dirty="0">
                          <a:effectLst/>
                          <a:latin typeface="Calibri"/>
                          <a:ea typeface="Times New Roman"/>
                          <a:cs typeface="Times New Roman"/>
                        </a:rPr>
                        <a:t>29.1</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indent="-55245" algn="r">
                        <a:lnSpc>
                          <a:spcPct val="115000"/>
                        </a:lnSpc>
                        <a:spcBef>
                          <a:spcPts val="0"/>
                        </a:spcBef>
                        <a:spcAft>
                          <a:spcPts val="0"/>
                        </a:spcAft>
                      </a:pPr>
                      <a:r>
                        <a:rPr lang="en-US" sz="1000" dirty="0">
                          <a:effectLst/>
                          <a:latin typeface="Calibri"/>
                          <a:ea typeface="Times New Roman"/>
                          <a:cs typeface="Times New Roman"/>
                        </a:rPr>
                        <a:t>29.7</a:t>
                      </a:r>
                      <a:endParaRPr lang="en-US" sz="1000" dirty="0">
                        <a:effectLst/>
                        <a:latin typeface="Calibri"/>
                        <a:ea typeface="Calibri"/>
                        <a:cs typeface="Times New Roman"/>
                      </a:endParaRPr>
                    </a:p>
                  </a:txBody>
                  <a:tcPr marL="5912" marR="121618" marT="0" marB="0" anchor="ctr">
                    <a:lnL>
                      <a:noFill/>
                    </a:lnL>
                    <a:lnR>
                      <a:noFill/>
                    </a:lnR>
                    <a:lnT>
                      <a:noFill/>
                    </a:lnT>
                    <a:lnB>
                      <a:noFill/>
                    </a:lnB>
                  </a:tcPr>
                </a:tc>
              </a:tr>
              <a:tr h="161726">
                <a:tc gridSpan="2">
                  <a:txBody>
                    <a:bodyPr/>
                    <a:lstStyle/>
                    <a:p>
                      <a:pPr marL="55245" marR="0">
                        <a:lnSpc>
                          <a:spcPct val="115000"/>
                        </a:lnSpc>
                        <a:spcBef>
                          <a:spcPts val="0"/>
                        </a:spcBef>
                        <a:spcAft>
                          <a:spcPts val="0"/>
                        </a:spcAft>
                      </a:pPr>
                      <a:r>
                        <a:rPr lang="en-US" sz="1000">
                          <a:effectLst/>
                          <a:latin typeface="Calibri"/>
                          <a:ea typeface="Times New Roman"/>
                          <a:cs typeface="Times New Roman"/>
                        </a:rPr>
                        <a:t>Never</a:t>
                      </a:r>
                      <a:endParaRPr lang="en-US" sz="1000">
                        <a:effectLst/>
                        <a:latin typeface="Calibri"/>
                        <a:ea typeface="Calibri"/>
                        <a:cs typeface="Times New Roman"/>
                      </a:endParaRPr>
                    </a:p>
                  </a:txBody>
                  <a:tcPr marL="45607" marR="4560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55245" marR="0" indent="-55245"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42.6</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50.7</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52.8</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44.9</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52.8</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51.6</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5245" marR="0" indent="-55245" algn="r">
                        <a:lnSpc>
                          <a:spcPct val="115000"/>
                        </a:lnSpc>
                        <a:spcBef>
                          <a:spcPts val="0"/>
                        </a:spcBef>
                        <a:spcAft>
                          <a:spcPts val="0"/>
                        </a:spcAft>
                      </a:pPr>
                      <a:r>
                        <a:rPr lang="en-US" sz="1000">
                          <a:effectLst/>
                          <a:latin typeface="Calibri"/>
                          <a:ea typeface="Times New Roman"/>
                          <a:cs typeface="Times New Roman"/>
                        </a:rPr>
                        <a:t>41.5</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55245" marR="0" indent="-55245" algn="r">
                        <a:lnSpc>
                          <a:spcPct val="115000"/>
                        </a:lnSpc>
                        <a:spcBef>
                          <a:spcPts val="0"/>
                        </a:spcBef>
                        <a:spcAft>
                          <a:spcPts val="0"/>
                        </a:spcAft>
                      </a:pPr>
                      <a:r>
                        <a:rPr lang="en-US" sz="1000" dirty="0">
                          <a:effectLst/>
                          <a:latin typeface="Calibri"/>
                          <a:ea typeface="Times New Roman"/>
                          <a:cs typeface="Times New Roman"/>
                        </a:rPr>
                        <a:t>49.6</a:t>
                      </a:r>
                      <a:endParaRPr lang="en-US" sz="1000" dirty="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indent="-55245" algn="r">
                        <a:lnSpc>
                          <a:spcPct val="115000"/>
                        </a:lnSpc>
                        <a:spcBef>
                          <a:spcPts val="0"/>
                        </a:spcBef>
                        <a:spcAft>
                          <a:spcPts val="0"/>
                        </a:spcAft>
                      </a:pPr>
                      <a:r>
                        <a:rPr lang="en-US" sz="1000" dirty="0">
                          <a:effectLst/>
                          <a:latin typeface="Calibri"/>
                          <a:ea typeface="Times New Roman"/>
                          <a:cs typeface="Times New Roman"/>
                        </a:rPr>
                        <a:t>52.6</a:t>
                      </a:r>
                      <a:endParaRPr lang="en-US" sz="1000" dirty="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r>
              <a:tr h="168923">
                <a:tc gridSpan="4">
                  <a:txBody>
                    <a:bodyPr/>
                    <a:lstStyle/>
                    <a:p>
                      <a:pPr marL="0" marR="0">
                        <a:lnSpc>
                          <a:spcPct val="115000"/>
                        </a:lnSpc>
                        <a:spcBef>
                          <a:spcPts val="0"/>
                        </a:spcBef>
                        <a:spcAft>
                          <a:spcPts val="0"/>
                        </a:spcAft>
                      </a:pPr>
                      <a:r>
                        <a:rPr lang="en-US" sz="1000" b="1" dirty="0">
                          <a:effectLst/>
                          <a:latin typeface="Calibri"/>
                          <a:ea typeface="Times New Roman"/>
                          <a:cs typeface="Times New Roman"/>
                        </a:rPr>
                        <a:t>Control of diabetes among patients with </a:t>
                      </a:r>
                      <a:r>
                        <a:rPr lang="en-US" sz="1000" b="1" dirty="0" err="1">
                          <a:effectLst/>
                          <a:latin typeface="Calibri"/>
                          <a:ea typeface="Times New Roman"/>
                          <a:cs typeface="Times New Roman"/>
                        </a:rPr>
                        <a:t>diabetes</a:t>
                      </a:r>
                      <a:r>
                        <a:rPr lang="en-US" sz="1000" b="1" baseline="30000" dirty="0" err="1">
                          <a:effectLst/>
                          <a:latin typeface="Calibri"/>
                          <a:ea typeface="Times New Roman"/>
                          <a:cs typeface="Times New Roman"/>
                        </a:rPr>
                        <a:t>d</a:t>
                      </a:r>
                      <a:endParaRPr lang="en-US" sz="1000" dirty="0">
                        <a:effectLst/>
                        <a:latin typeface="Calibri"/>
                        <a:ea typeface="Calibri"/>
                        <a:cs typeface="Times New Roman"/>
                      </a:endParaRPr>
                    </a:p>
                  </a:txBody>
                  <a:tcPr marL="45607" marR="4560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a:effectLst/>
                        <a:latin typeface="Calibri"/>
                      </a:endParaRPr>
                    </a:p>
                  </a:txBody>
                  <a:tcPr marL="5912" marR="12161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000" dirty="0">
                        <a:effectLst/>
                        <a:latin typeface="Calibri"/>
                      </a:endParaRPr>
                    </a:p>
                  </a:txBody>
                  <a:tcPr marL="5912" marR="121618" marT="0" marB="0" anchor="ctr">
                    <a:lnL>
                      <a:noFill/>
                    </a:lnL>
                    <a:lnR>
                      <a:noFill/>
                    </a:lnR>
                    <a:lnT w="12700" cap="flat" cmpd="sng" algn="ctr">
                      <a:solidFill>
                        <a:srgbClr val="000000"/>
                      </a:solidFill>
                      <a:prstDash val="solid"/>
                      <a:round/>
                      <a:headEnd type="none" w="med" len="med"/>
                      <a:tailEnd type="none" w="med" len="med"/>
                    </a:lnT>
                    <a:lnB>
                      <a:noFill/>
                    </a:lnB>
                  </a:tcPr>
                </a:tc>
              </a:tr>
              <a:tr h="159008">
                <a:tc gridSpan="2">
                  <a:txBody>
                    <a:bodyPr/>
                    <a:lstStyle/>
                    <a:p>
                      <a:pPr marL="55245" marR="0">
                        <a:lnSpc>
                          <a:spcPct val="115000"/>
                        </a:lnSpc>
                        <a:spcBef>
                          <a:spcPts val="0"/>
                        </a:spcBef>
                        <a:spcAft>
                          <a:spcPts val="0"/>
                        </a:spcAft>
                      </a:pPr>
                      <a:r>
                        <a:rPr lang="en-US" sz="1000" dirty="0" err="1">
                          <a:effectLst/>
                          <a:latin typeface="Calibri"/>
                          <a:ea typeface="Times New Roman"/>
                          <a:cs typeface="Times New Roman"/>
                        </a:rPr>
                        <a:t>Glycohemoglobin</a:t>
                      </a:r>
                      <a:r>
                        <a:rPr lang="en-US" sz="1000" dirty="0">
                          <a:effectLst/>
                          <a:latin typeface="Calibri"/>
                          <a:ea typeface="Times New Roman"/>
                          <a:cs typeface="Times New Roman"/>
                        </a:rPr>
                        <a:t> &lt;</a:t>
                      </a:r>
                      <a:r>
                        <a:rPr lang="en-US" sz="1000" dirty="0" smtClean="0">
                          <a:effectLst/>
                          <a:latin typeface="Calibri"/>
                          <a:ea typeface="Times New Roman"/>
                          <a:cs typeface="Times New Roman"/>
                        </a:rPr>
                        <a:t>7%</a:t>
                      </a:r>
                      <a:r>
                        <a:rPr lang="en-US" sz="1000" baseline="0" dirty="0" smtClean="0">
                          <a:effectLst/>
                          <a:latin typeface="Calibri"/>
                          <a:ea typeface="Times New Roman"/>
                          <a:cs typeface="Times New Roman"/>
                        </a:rPr>
                        <a:t> (</a:t>
                      </a:r>
                      <a:r>
                        <a:rPr lang="en-US" sz="1000" dirty="0" smtClean="0">
                          <a:effectLst/>
                          <a:latin typeface="Calibri"/>
                          <a:ea typeface="Times New Roman"/>
                          <a:cs typeface="Times New Roman"/>
                        </a:rPr>
                        <a:t>controlled</a:t>
                      </a:r>
                      <a:r>
                        <a:rPr lang="en-US" sz="1000" dirty="0">
                          <a:effectLst/>
                          <a:latin typeface="Calibri"/>
                          <a:ea typeface="Times New Roman"/>
                          <a:cs typeface="Times New Roman"/>
                        </a:rPr>
                        <a:t>)</a:t>
                      </a:r>
                      <a:endParaRPr lang="en-US" sz="1000" dirty="0">
                        <a:effectLst/>
                        <a:latin typeface="Calibri"/>
                        <a:ea typeface="Calibri"/>
                        <a:cs typeface="Times New Roman"/>
                      </a:endParaRPr>
                    </a:p>
                  </a:txBody>
                  <a:tcPr marL="45607" marR="45607" marT="0" marB="0" anchor="ctr">
                    <a:lnL>
                      <a:noFill/>
                    </a:lnL>
                    <a:lnR>
                      <a:noFill/>
                    </a:lnR>
                    <a:lnT>
                      <a:noFill/>
                    </a:lnT>
                    <a:lnB>
                      <a:noFill/>
                    </a:lnB>
                  </a:tcPr>
                </a:tc>
                <a:tc hMerge="1">
                  <a:txBody>
                    <a:bodyPr/>
                    <a:lstStyle/>
                    <a:p>
                      <a:pPr marL="55245" marR="0" algn="r">
                        <a:lnSpc>
                          <a:spcPct val="115000"/>
                        </a:lnSpc>
                        <a:spcBef>
                          <a:spcPts val="0"/>
                        </a:spcBef>
                        <a:spcAft>
                          <a:spcPts val="0"/>
                        </a:spcAft>
                      </a:pP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algn="r">
                        <a:lnSpc>
                          <a:spcPct val="115000"/>
                        </a:lnSpc>
                        <a:spcBef>
                          <a:spcPts val="0"/>
                        </a:spcBef>
                        <a:spcAft>
                          <a:spcPts val="0"/>
                        </a:spcAft>
                      </a:pPr>
                      <a:r>
                        <a:rPr lang="en-US" sz="1000" dirty="0">
                          <a:effectLst/>
                          <a:latin typeface="Calibri"/>
                          <a:ea typeface="Times New Roman"/>
                          <a:cs typeface="Times New Roman"/>
                        </a:rPr>
                        <a:t>31.5</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39.2</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45.3</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37.1</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50.9</a:t>
                      </a:r>
                      <a:endParaRPr lang="en-US" sz="100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55.0</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29.6</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55245" marR="0" algn="r">
                        <a:lnSpc>
                          <a:spcPct val="115000"/>
                        </a:lnSpc>
                        <a:spcBef>
                          <a:spcPts val="0"/>
                        </a:spcBef>
                        <a:spcAft>
                          <a:spcPts val="0"/>
                        </a:spcAft>
                      </a:pPr>
                      <a:r>
                        <a:rPr lang="en-US" sz="1000" dirty="0">
                          <a:effectLst/>
                          <a:latin typeface="Calibri"/>
                          <a:ea typeface="Times New Roman"/>
                          <a:cs typeface="Times New Roman"/>
                        </a:rPr>
                        <a:t>33.6</a:t>
                      </a:r>
                      <a:endParaRPr lang="en-US" sz="1000" dirty="0">
                        <a:effectLst/>
                        <a:latin typeface="Calibri"/>
                        <a:ea typeface="Calibri"/>
                        <a:cs typeface="Times New Roman"/>
                      </a:endParaRPr>
                    </a:p>
                  </a:txBody>
                  <a:tcPr marL="5912" marR="121618" marT="0" marB="0" anchor="ctr">
                    <a:lnL>
                      <a:noFill/>
                    </a:lnL>
                    <a:lnR>
                      <a:noFill/>
                    </a:lnR>
                    <a:lnT>
                      <a:noFill/>
                    </a:lnT>
                    <a:lnB>
                      <a:noFill/>
                    </a:lnB>
                  </a:tcPr>
                </a:tc>
                <a:tc>
                  <a:txBody>
                    <a:bodyPr/>
                    <a:lstStyle/>
                    <a:p>
                      <a:pPr marL="55245" marR="0" algn="r">
                        <a:lnSpc>
                          <a:spcPct val="115000"/>
                        </a:lnSpc>
                        <a:spcBef>
                          <a:spcPts val="0"/>
                        </a:spcBef>
                        <a:spcAft>
                          <a:spcPts val="0"/>
                        </a:spcAft>
                      </a:pPr>
                      <a:r>
                        <a:rPr lang="en-US" sz="1000" dirty="0">
                          <a:effectLst/>
                          <a:latin typeface="Calibri"/>
                          <a:ea typeface="Times New Roman"/>
                          <a:cs typeface="Times New Roman"/>
                        </a:rPr>
                        <a:t>37.9</a:t>
                      </a:r>
                      <a:endParaRPr lang="en-US" sz="1000" dirty="0">
                        <a:effectLst/>
                        <a:latin typeface="Calibri"/>
                        <a:ea typeface="Calibri"/>
                        <a:cs typeface="Times New Roman"/>
                      </a:endParaRPr>
                    </a:p>
                  </a:txBody>
                  <a:tcPr marL="5912" marR="121618" marT="0" marB="0" anchor="ctr">
                    <a:lnL>
                      <a:noFill/>
                    </a:lnL>
                    <a:lnR>
                      <a:noFill/>
                    </a:lnR>
                    <a:lnT>
                      <a:noFill/>
                    </a:lnT>
                    <a:lnB>
                      <a:noFill/>
                    </a:lnB>
                  </a:tcPr>
                </a:tc>
              </a:tr>
              <a:tr h="210388">
                <a:tc gridSpan="2">
                  <a:txBody>
                    <a:bodyPr/>
                    <a:lstStyle/>
                    <a:p>
                      <a:pPr marL="55245" marR="0">
                        <a:lnSpc>
                          <a:spcPct val="115000"/>
                        </a:lnSpc>
                        <a:spcBef>
                          <a:spcPts val="0"/>
                        </a:spcBef>
                        <a:spcAft>
                          <a:spcPts val="0"/>
                        </a:spcAft>
                      </a:pPr>
                      <a:r>
                        <a:rPr lang="en-US" sz="1000" dirty="0" err="1">
                          <a:effectLst/>
                          <a:latin typeface="Calibri"/>
                          <a:ea typeface="Times New Roman"/>
                          <a:cs typeface="Times New Roman"/>
                        </a:rPr>
                        <a:t>Glycohemoglobin</a:t>
                      </a:r>
                      <a:r>
                        <a:rPr lang="en-US" sz="1000" dirty="0">
                          <a:effectLst/>
                          <a:latin typeface="Calibri"/>
                          <a:ea typeface="Times New Roman"/>
                          <a:cs typeface="Times New Roman"/>
                        </a:rPr>
                        <a:t> 7% or higher (uncontrolled)</a:t>
                      </a:r>
                      <a:endParaRPr lang="en-US" sz="1000" dirty="0">
                        <a:effectLst/>
                        <a:latin typeface="Calibri"/>
                        <a:ea typeface="Calibri"/>
                        <a:cs typeface="Times New Roman"/>
                      </a:endParaRPr>
                    </a:p>
                  </a:txBody>
                  <a:tcPr marL="45607" marR="4560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55245" marR="0" algn="r">
                        <a:lnSpc>
                          <a:spcPct val="115000"/>
                        </a:lnSpc>
                        <a:spcBef>
                          <a:spcPts val="0"/>
                        </a:spcBef>
                        <a:spcAft>
                          <a:spcPts val="0"/>
                        </a:spcAft>
                      </a:pP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68.5</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60.8</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55.7</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62.9</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49.1</a:t>
                      </a:r>
                      <a:endParaRPr lang="en-US" sz="100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45.0</a:t>
                      </a:r>
                      <a:endParaRPr lang="en-US" sz="1000">
                        <a:effectLst/>
                        <a:latin typeface="Calibri"/>
                        <a:ea typeface="Calibri"/>
                        <a:cs typeface="Times New Roman"/>
                      </a:endParaRPr>
                    </a:p>
                  </a:txBody>
                  <a:tcPr marL="5912" marR="12161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55245" marR="0" algn="r">
                        <a:lnSpc>
                          <a:spcPct val="115000"/>
                        </a:lnSpc>
                        <a:spcBef>
                          <a:spcPts val="0"/>
                        </a:spcBef>
                        <a:spcAft>
                          <a:spcPts val="0"/>
                        </a:spcAft>
                      </a:pPr>
                      <a:r>
                        <a:rPr lang="en-US" sz="1000">
                          <a:effectLst/>
                          <a:latin typeface="Calibri"/>
                          <a:ea typeface="Times New Roman"/>
                          <a:cs typeface="Times New Roman"/>
                        </a:rPr>
                        <a:t>70.4</a:t>
                      </a:r>
                      <a:endParaRPr lang="en-US" sz="1000">
                        <a:effectLst/>
                        <a:latin typeface="Calibri"/>
                        <a:ea typeface="Calibri"/>
                        <a:cs typeface="Times New Roman"/>
                      </a:endParaRPr>
                    </a:p>
                  </a:txBody>
                  <a:tcPr marL="5912" marR="12161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55245" marR="0" algn="r">
                        <a:lnSpc>
                          <a:spcPct val="115000"/>
                        </a:lnSpc>
                        <a:spcBef>
                          <a:spcPts val="0"/>
                        </a:spcBef>
                        <a:spcAft>
                          <a:spcPts val="0"/>
                        </a:spcAft>
                      </a:pPr>
                      <a:r>
                        <a:rPr lang="en-US" sz="1000" dirty="0">
                          <a:effectLst/>
                          <a:latin typeface="Calibri"/>
                          <a:ea typeface="Times New Roman"/>
                          <a:cs typeface="Times New Roman"/>
                        </a:rPr>
                        <a:t>66.4</a:t>
                      </a:r>
                      <a:endParaRPr lang="en-US" sz="1000" dirty="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5245" marR="0" algn="r">
                        <a:lnSpc>
                          <a:spcPct val="115000"/>
                        </a:lnSpc>
                        <a:spcBef>
                          <a:spcPts val="0"/>
                        </a:spcBef>
                        <a:spcAft>
                          <a:spcPts val="0"/>
                        </a:spcAft>
                      </a:pPr>
                      <a:r>
                        <a:rPr lang="en-US" sz="1000" dirty="0">
                          <a:effectLst/>
                          <a:latin typeface="Calibri"/>
                          <a:ea typeface="Times New Roman"/>
                          <a:cs typeface="Times New Roman"/>
                        </a:rPr>
                        <a:t>62.1</a:t>
                      </a:r>
                      <a:endParaRPr lang="en-US" sz="1000" dirty="0">
                        <a:effectLst/>
                        <a:latin typeface="Calibri"/>
                        <a:ea typeface="Calibri"/>
                        <a:cs typeface="Times New Roman"/>
                      </a:endParaRPr>
                    </a:p>
                  </a:txBody>
                  <a:tcPr marL="5912" marR="12161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3199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17</a:t>
            </a:fld>
            <a:endParaRPr lang="en-US" dirty="0"/>
          </a:p>
        </p:txBody>
      </p:sp>
      <p:sp>
        <p:nvSpPr>
          <p:cNvPr id="6" name="Title 1"/>
          <p:cNvSpPr>
            <a:spLocks noGrp="1"/>
          </p:cNvSpPr>
          <p:nvPr>
            <p:ph type="title"/>
          </p:nvPr>
        </p:nvSpPr>
        <p:spPr>
          <a:xfrm>
            <a:off x="409575" y="274638"/>
            <a:ext cx="8324850" cy="563562"/>
          </a:xfrm>
          <a:prstGeom prst="rect">
            <a:avLst/>
          </a:prstGeom>
        </p:spPr>
        <p:txBody>
          <a:bodyPr/>
          <a:lstStyle>
            <a:lvl1pPr algn="l">
              <a:defRPr sz="4400" baseline="0"/>
            </a:lvl1pPr>
          </a:lstStyle>
          <a:p>
            <a:pPr marL="0" marR="0">
              <a:spcBef>
                <a:spcPts val="1800"/>
              </a:spcBef>
              <a:spcAft>
                <a:spcPts val="1800"/>
              </a:spcAft>
            </a:pPr>
            <a:r>
              <a:rPr lang="en-US" sz="1800" b="1" spc="30" dirty="0" err="1">
                <a:ea typeface="Times New Roman"/>
                <a:cs typeface="Times New Roman"/>
              </a:rPr>
              <a:t>vol</a:t>
            </a:r>
            <a:r>
              <a:rPr lang="en-US" sz="1800" b="1" spc="30" dirty="0">
                <a:ea typeface="Times New Roman"/>
                <a:cs typeface="Times New Roman"/>
              </a:rPr>
              <a:t> 1 Figure 1.12  NHANES participants at target blood pressure, 1998-2012</a:t>
            </a:r>
          </a:p>
        </p:txBody>
      </p:sp>
      <p:sp>
        <p:nvSpPr>
          <p:cNvPr id="8" name="Rectangle 7"/>
          <p:cNvSpPr/>
          <p:nvPr/>
        </p:nvSpPr>
        <p:spPr>
          <a:xfrm>
            <a:off x="571500" y="5555159"/>
            <a:ext cx="8001000" cy="769441"/>
          </a:xfrm>
          <a:prstGeom prst="rect">
            <a:avLst/>
          </a:prstGeom>
        </p:spPr>
        <p:txBody>
          <a:bodyPr wrap="square">
            <a:spAutoFit/>
          </a:bodyPr>
          <a:lstStyle/>
          <a:p>
            <a:r>
              <a:rPr lang="en-US" sz="1100" i="1" dirty="0"/>
              <a:t>Data Source: National Health and Nutrition Examination Survey (NHANES), 1988–1994, 1999-2004 &amp; 2007–2012 participants age 20 &amp; older. Single-sample estimates of eGFR &amp; ACR; eGFR calculated using the CKD-EPI equation. Figure represents all </a:t>
            </a:r>
            <a:r>
              <a:rPr lang="en-US" sz="1100" i="1" dirty="0" err="1"/>
              <a:t>hypertensives</a:t>
            </a:r>
            <a:r>
              <a:rPr lang="en-US" sz="1100" i="1" dirty="0"/>
              <a:t> plus those hypertensive participants that are at target blood pressure, probably due to medication. Abbreviations: ACR, urine albumin/creatinine ratio; CKD, chronic kidney disease; eGFR, estimated glomerular filtration rate.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3105" y="792475"/>
            <a:ext cx="6203920" cy="4770125"/>
          </a:xfrm>
          <a:prstGeom prst="rect">
            <a:avLst/>
          </a:prstGeom>
        </p:spPr>
      </p:pic>
    </p:spTree>
    <p:extLst>
      <p:ext uri="{BB962C8B-B14F-4D97-AF65-F5344CB8AC3E}">
        <p14:creationId xmlns:p14="http://schemas.microsoft.com/office/powerpoint/2010/main" val="1181373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18</a:t>
            </a:fld>
            <a:endParaRPr lang="en-US" dirty="0"/>
          </a:p>
        </p:txBody>
      </p:sp>
      <p:sp>
        <p:nvSpPr>
          <p:cNvPr id="6" name="Title 1"/>
          <p:cNvSpPr>
            <a:spLocks noGrp="1"/>
          </p:cNvSpPr>
          <p:nvPr>
            <p:ph type="title"/>
          </p:nvPr>
        </p:nvSpPr>
        <p:spPr>
          <a:xfrm>
            <a:off x="409575" y="274638"/>
            <a:ext cx="8324850" cy="563562"/>
          </a:xfrm>
          <a:prstGeom prst="rect">
            <a:avLst/>
          </a:prstGeom>
        </p:spPr>
        <p:txBody>
          <a:bodyPr/>
          <a:lstStyle>
            <a:lvl1pPr algn="l">
              <a:defRPr sz="4400" baseline="0"/>
            </a:lvl1pPr>
          </a:lstStyle>
          <a:p>
            <a:pPr marL="0" marR="0">
              <a:spcBef>
                <a:spcPts val="1800"/>
              </a:spcBef>
              <a:spcAft>
                <a:spcPts val="1800"/>
              </a:spcAft>
            </a:pPr>
            <a:r>
              <a:rPr lang="en-US" sz="1800" b="1" spc="30" dirty="0" err="1">
                <a:ea typeface="Times New Roman"/>
                <a:cs typeface="Times New Roman"/>
              </a:rPr>
              <a:t>vol</a:t>
            </a:r>
            <a:r>
              <a:rPr lang="en-US" sz="1800" b="1" spc="30" dirty="0">
                <a:ea typeface="Times New Roman"/>
                <a:cs typeface="Times New Roman"/>
              </a:rPr>
              <a:t> 1 Figure 1.13  NHANES participants within uric acid normal range, 1998-2012</a:t>
            </a:r>
          </a:p>
        </p:txBody>
      </p:sp>
      <p:sp>
        <p:nvSpPr>
          <p:cNvPr id="8" name="Rectangle 7"/>
          <p:cNvSpPr/>
          <p:nvPr/>
        </p:nvSpPr>
        <p:spPr>
          <a:xfrm>
            <a:off x="571500" y="5555159"/>
            <a:ext cx="8001000" cy="769441"/>
          </a:xfrm>
          <a:prstGeom prst="rect">
            <a:avLst/>
          </a:prstGeom>
        </p:spPr>
        <p:txBody>
          <a:bodyPr wrap="square">
            <a:spAutoFit/>
          </a:bodyPr>
          <a:lstStyle/>
          <a:p>
            <a:r>
              <a:rPr lang="en-US" sz="1100" i="1" dirty="0"/>
              <a:t>Data Source: National Health and Nutrition Examination Survey (NHANES), 1988–1994, 1999-2004 &amp; 2007–2012 participants age 20 &amp; older. Single-sample estimates of eGFR &amp; ACR; eGFR calculated using the CKD-EPI equation. Figure represents all </a:t>
            </a:r>
            <a:r>
              <a:rPr lang="en-US" sz="1100" i="1" dirty="0" err="1"/>
              <a:t>hypertensives</a:t>
            </a:r>
            <a:r>
              <a:rPr lang="en-US" sz="1100" i="1" dirty="0"/>
              <a:t> plus those hypertensive participants that are at target blood pressure, probably due to medication. Abbreviations: ACR, urine albumin/creatinine ratio; CKD, chronic kidney disease; eGFR, estimated glomerular filtration rate.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792475"/>
            <a:ext cx="6104817" cy="4693926"/>
          </a:xfrm>
          <a:prstGeom prst="rect">
            <a:avLst/>
          </a:prstGeom>
        </p:spPr>
      </p:pic>
    </p:spTree>
    <p:extLst>
      <p:ext uri="{BB962C8B-B14F-4D97-AF65-F5344CB8AC3E}">
        <p14:creationId xmlns:p14="http://schemas.microsoft.com/office/powerpoint/2010/main" val="54561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19</a:t>
            </a:fld>
            <a:endParaRPr lang="en-US" dirty="0"/>
          </a:p>
        </p:txBody>
      </p:sp>
      <p:sp>
        <p:nvSpPr>
          <p:cNvPr id="6" name="Title 1"/>
          <p:cNvSpPr>
            <a:spLocks noGrp="1"/>
          </p:cNvSpPr>
          <p:nvPr>
            <p:ph type="title"/>
          </p:nvPr>
        </p:nvSpPr>
        <p:spPr>
          <a:xfrm>
            <a:off x="409575" y="274638"/>
            <a:ext cx="8324850" cy="563562"/>
          </a:xfrm>
          <a:prstGeom prst="rect">
            <a:avLst/>
          </a:prstGeom>
        </p:spPr>
        <p:txBody>
          <a:bodyPr/>
          <a:lstStyle>
            <a:lvl1pPr algn="l">
              <a:defRPr sz="4400" baseline="0"/>
            </a:lvl1pPr>
          </a:lstStyle>
          <a:p>
            <a:r>
              <a:rPr lang="en-US" sz="1800" b="1" dirty="0" err="1"/>
              <a:t>vol</a:t>
            </a:r>
            <a:r>
              <a:rPr lang="en-US" sz="1800" b="1" dirty="0"/>
              <a:t> 1 Figure 1.14  NHANES participants not currently smoking, 1998-2012</a:t>
            </a:r>
          </a:p>
        </p:txBody>
      </p:sp>
      <p:sp>
        <p:nvSpPr>
          <p:cNvPr id="8" name="Rectangle 7"/>
          <p:cNvSpPr/>
          <p:nvPr/>
        </p:nvSpPr>
        <p:spPr>
          <a:xfrm>
            <a:off x="571500" y="5555159"/>
            <a:ext cx="8001000" cy="769441"/>
          </a:xfrm>
          <a:prstGeom prst="rect">
            <a:avLst/>
          </a:prstGeom>
        </p:spPr>
        <p:txBody>
          <a:bodyPr wrap="square">
            <a:spAutoFit/>
          </a:bodyPr>
          <a:lstStyle/>
          <a:p>
            <a:r>
              <a:rPr lang="en-US" sz="1100" i="1" dirty="0"/>
              <a:t>Data Source: National Health and Nutrition Examination Survey (NHANES), 1988–1994, 1999-2004 &amp; 2007–2012 participants age 20 &amp; older. Single-sample estimates of eGFR &amp; ACR; eGFR calculated using the CKD-EPI equation. Figure represents all </a:t>
            </a:r>
            <a:r>
              <a:rPr lang="en-US" sz="1100" i="1" dirty="0" err="1"/>
              <a:t>hypertensives</a:t>
            </a:r>
            <a:r>
              <a:rPr lang="en-US" sz="1100" i="1" dirty="0"/>
              <a:t> plus those hypertensive participants that are at target blood pressure, probably due to medication. Abbreviations: ACR, urine albumin/creatinine ratio; CKD, chronic kidney disease; eGFR, estimated glomerular filtration rate.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792475"/>
            <a:ext cx="6104816" cy="4693925"/>
          </a:xfrm>
          <a:prstGeom prst="rect">
            <a:avLst/>
          </a:prstGeom>
        </p:spPr>
      </p:pic>
    </p:spTree>
    <p:extLst>
      <p:ext uri="{BB962C8B-B14F-4D97-AF65-F5344CB8AC3E}">
        <p14:creationId xmlns:p14="http://schemas.microsoft.com/office/powerpoint/2010/main" val="40540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772400" y="6477000"/>
            <a:ext cx="914400" cy="274320"/>
          </a:xfrm>
        </p:spPr>
        <p:txBody>
          <a:bodyPr/>
          <a:lstStyle/>
          <a:p>
            <a:fld id="{3F227FC0-035E-484D-AA62-D30602925625}" type="slidenum">
              <a:rPr lang="en-US" smtClean="0"/>
              <a:pPr/>
              <a:t>2</a:t>
            </a:fld>
            <a:endParaRPr lang="en-US" dirty="0"/>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8" name="Title 3"/>
          <p:cNvSpPr>
            <a:spLocks noGrp="1"/>
          </p:cNvSpPr>
          <p:nvPr>
            <p:ph type="title"/>
          </p:nvPr>
        </p:nvSpPr>
        <p:spPr>
          <a:xfrm>
            <a:off x="366423" y="274638"/>
            <a:ext cx="8411154" cy="563562"/>
          </a:xfrm>
          <a:prstGeom prst="rect">
            <a:avLst/>
          </a:prstGeom>
        </p:spPr>
        <p:txBody>
          <a:bodyPr/>
          <a:lstStyle>
            <a:lvl1pPr algn="l">
              <a:defRPr lang="en-US" sz="1100" b="1" smtClean="0">
                <a:effectLst/>
              </a:defRPr>
            </a:lvl1pPr>
          </a:lstStyle>
          <a:p>
            <a:pPr marL="0" marR="0">
              <a:spcBef>
                <a:spcPts val="1800"/>
              </a:spcBef>
              <a:spcAft>
                <a:spcPts val="1800"/>
              </a:spcAft>
            </a:pPr>
            <a:r>
              <a:rPr lang="en-US" sz="1800" spc="30" dirty="0" err="1">
                <a:ea typeface="Times New Roman"/>
                <a:cs typeface="Times New Roman"/>
              </a:rPr>
              <a:t>vol</a:t>
            </a:r>
            <a:r>
              <a:rPr lang="en-US" sz="1800" spc="30" dirty="0">
                <a:ea typeface="Times New Roman"/>
                <a:cs typeface="Times New Roman"/>
              </a:rPr>
              <a:t> 1 Table 1.1  Distribution of NHANES participants with diabetes, self-reported cardiovascular disease, &amp; single sample markers of CKD, 2007-2012</a:t>
            </a:r>
          </a:p>
        </p:txBody>
      </p:sp>
      <p:sp>
        <p:nvSpPr>
          <p:cNvPr id="10" name="TextBox 9"/>
          <p:cNvSpPr txBox="1"/>
          <p:nvPr/>
        </p:nvSpPr>
        <p:spPr>
          <a:xfrm>
            <a:off x="533399" y="4912549"/>
            <a:ext cx="7848601" cy="1354217"/>
          </a:xfrm>
          <a:prstGeom prst="rect">
            <a:avLst/>
          </a:prstGeom>
          <a:noFill/>
        </p:spPr>
        <p:txBody>
          <a:bodyPr wrap="square" rtlCol="0">
            <a:spAutoFit/>
          </a:bodyPr>
          <a:lstStyle/>
          <a:p>
            <a:pPr>
              <a:spcBef>
                <a:spcPts val="600"/>
              </a:spcBef>
              <a:spcAft>
                <a:spcPts val="1200"/>
              </a:spcAft>
              <a:tabLst>
                <a:tab pos="5943600" algn="l"/>
              </a:tabLst>
            </a:pPr>
            <a:r>
              <a:rPr lang="en-US" sz="1200" i="1" dirty="0">
                <a:ea typeface="Times New Roman"/>
                <a:cs typeface="Times New Roman"/>
              </a:rPr>
              <a:t>Data Source: National Health and Nutrition Examination Survey (NHANES), 1988–1994, 1999-2004 &amp; 2005–2012 participants age 20 &amp; older. Note: Cardiovascular disease designation is based on self-report of any CVD condition (see CKD Analytical Methods chapter for detail); CKD is defined as eGFR &lt;60 or ACR ≥30. Abbreviations: ACR, urine albumin/creatinine ratio; CKD, chronic kidney disease; SR CVD, self-reported cardiovascular disease; DM, diabetes mellitus; eGFR, estimated glomerular filtration rate; . not applicable.</a:t>
            </a:r>
          </a:p>
          <a:p>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2848437102"/>
              </p:ext>
            </p:extLst>
          </p:nvPr>
        </p:nvGraphicFramePr>
        <p:xfrm>
          <a:off x="609600" y="1371605"/>
          <a:ext cx="7543801" cy="3200395"/>
        </p:xfrm>
        <a:graphic>
          <a:graphicData uri="http://schemas.openxmlformats.org/drawingml/2006/table">
            <a:tbl>
              <a:tblPr firstRow="1" firstCol="1" bandRow="1"/>
              <a:tblGrid>
                <a:gridCol w="2043511"/>
                <a:gridCol w="2750145"/>
                <a:gridCol w="2750145"/>
              </a:tblGrid>
              <a:tr h="290945">
                <a:tc>
                  <a:txBody>
                    <a:bodyPr/>
                    <a:lstStyle/>
                    <a:p>
                      <a:pPr>
                        <a:lnSpc>
                          <a:spcPct val="115000"/>
                        </a:lnSpc>
                      </a:pPr>
                      <a:endParaRPr lang="en-US" sz="1200" dirty="0">
                        <a:effectLst/>
                        <a:latin typeface="Calibri"/>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a:effectLst/>
                          <a:latin typeface="Calibri"/>
                          <a:ea typeface="Times New Roman"/>
                          <a:cs typeface="Times New Roman"/>
                        </a:rPr>
                        <a:t>Percent of NHANES population</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90945">
                <a:tc>
                  <a:txBody>
                    <a:bodyPr/>
                    <a:lstStyle/>
                    <a:p>
                      <a:pPr marL="0" marR="0">
                        <a:lnSpc>
                          <a:spcPct val="115000"/>
                        </a:lnSpc>
                        <a:spcBef>
                          <a:spcPts val="0"/>
                        </a:spcBef>
                        <a:spcAft>
                          <a:spcPts val="0"/>
                        </a:spcAft>
                      </a:pPr>
                      <a:r>
                        <a:rPr lang="en-US" sz="1200" b="1">
                          <a:effectLst/>
                          <a:latin typeface="Calibri"/>
                          <a:ea typeface="Times New Roman"/>
                          <a:cs typeface="Times New Roman"/>
                        </a:rPr>
                        <a:t>No DM, SR CVD, or CKD</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76.5</a:t>
                      </a:r>
                      <a:endParaRPr lang="en-US" sz="1200">
                        <a:effectLst/>
                        <a:latin typeface="Calibri"/>
                        <a:ea typeface="Calibri"/>
                        <a:cs typeface="Times New Roman"/>
                      </a:endParaRPr>
                    </a:p>
                  </a:txBody>
                  <a:tcPr marL="73025" marR="80454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a:t>
                      </a:r>
                      <a:endParaRPr lang="en-US" sz="1200">
                        <a:effectLst/>
                        <a:latin typeface="Calibri"/>
                        <a:ea typeface="Calibri"/>
                        <a:cs typeface="Times New Roman"/>
                      </a:endParaRPr>
                    </a:p>
                  </a:txBody>
                  <a:tcPr marL="0" marR="868680" marT="0" marB="0">
                    <a:lnL>
                      <a:noFill/>
                    </a:lnL>
                    <a:lnR>
                      <a:noFill/>
                    </a:lnR>
                    <a:lnT w="12700" cap="flat" cmpd="sng" algn="ctr">
                      <a:solidFill>
                        <a:srgbClr val="000000"/>
                      </a:solidFill>
                      <a:prstDash val="solid"/>
                      <a:round/>
                      <a:headEnd type="none" w="med" len="med"/>
                      <a:tailEnd type="none" w="med" len="med"/>
                    </a:lnT>
                    <a:lnB>
                      <a:noFill/>
                    </a:lnB>
                  </a:tcPr>
                </a:tc>
              </a:tr>
              <a:tr h="290945">
                <a:tc>
                  <a:txBody>
                    <a:bodyPr/>
                    <a:lstStyle/>
                    <a:p>
                      <a:pPr marL="0" marR="0">
                        <a:lnSpc>
                          <a:spcPct val="115000"/>
                        </a:lnSpc>
                        <a:spcBef>
                          <a:spcPts val="0"/>
                        </a:spcBef>
                        <a:spcAft>
                          <a:spcPts val="0"/>
                        </a:spcAft>
                      </a:pPr>
                      <a:r>
                        <a:rPr lang="en-US" sz="1200" b="1" dirty="0">
                          <a:effectLst/>
                          <a:latin typeface="Calibri"/>
                          <a:ea typeface="Times New Roman"/>
                          <a:cs typeface="Times New Roman"/>
                        </a:rPr>
                        <a:t>DM only</a:t>
                      </a:r>
                      <a:endParaRPr lang="en-US" sz="12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Calibri"/>
                          <a:ea typeface="Times New Roman"/>
                          <a:cs typeface="Times New Roman"/>
                        </a:rPr>
                        <a:t>5.0</a:t>
                      </a:r>
                      <a:endParaRPr lang="en-US" sz="1200" dirty="0">
                        <a:effectLst/>
                        <a:latin typeface="Calibri"/>
                        <a:ea typeface="Calibri"/>
                        <a:cs typeface="Times New Roman"/>
                      </a:endParaRPr>
                    </a:p>
                  </a:txBody>
                  <a:tcPr marL="73025" marR="80454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a:t>
                      </a:r>
                      <a:endParaRPr lang="en-US" sz="1200">
                        <a:effectLst/>
                        <a:latin typeface="Calibri"/>
                        <a:ea typeface="Calibri"/>
                        <a:cs typeface="Times New Roman"/>
                      </a:endParaRPr>
                    </a:p>
                  </a:txBody>
                  <a:tcPr marL="0" marR="868680" marT="0" marB="0">
                    <a:lnL>
                      <a:noFill/>
                    </a:lnL>
                    <a:lnR>
                      <a:noFill/>
                    </a:lnR>
                    <a:lnT>
                      <a:noFill/>
                    </a:lnT>
                    <a:lnB>
                      <a:noFill/>
                    </a:lnB>
                  </a:tcPr>
                </a:tc>
              </a:tr>
              <a:tr h="290945">
                <a:tc>
                  <a:txBody>
                    <a:bodyPr/>
                    <a:lstStyle/>
                    <a:p>
                      <a:pPr marL="0" marR="0">
                        <a:lnSpc>
                          <a:spcPct val="115000"/>
                        </a:lnSpc>
                        <a:spcBef>
                          <a:spcPts val="0"/>
                        </a:spcBef>
                        <a:spcAft>
                          <a:spcPts val="0"/>
                        </a:spcAft>
                      </a:pPr>
                      <a:r>
                        <a:rPr lang="en-US" sz="1200" b="1">
                          <a:effectLst/>
                          <a:latin typeface="Calibri"/>
                          <a:ea typeface="Times New Roman"/>
                          <a:cs typeface="Times New Roman"/>
                        </a:rPr>
                        <a:t>SR CVD only</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3.9</a:t>
                      </a:r>
                      <a:endParaRPr lang="en-US" sz="1200">
                        <a:effectLst/>
                        <a:latin typeface="Calibri"/>
                        <a:ea typeface="Calibri"/>
                        <a:cs typeface="Times New Roman"/>
                      </a:endParaRPr>
                    </a:p>
                  </a:txBody>
                  <a:tcPr marL="73025" marR="80454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a:t>
                      </a:r>
                      <a:endParaRPr lang="en-US" sz="1200">
                        <a:effectLst/>
                        <a:latin typeface="Calibri"/>
                        <a:ea typeface="Calibri"/>
                        <a:cs typeface="Times New Roman"/>
                      </a:endParaRPr>
                    </a:p>
                  </a:txBody>
                  <a:tcPr marL="0" marR="868680" marT="0" marB="0">
                    <a:lnL>
                      <a:noFill/>
                    </a:lnL>
                    <a:lnR>
                      <a:noFill/>
                    </a:lnR>
                    <a:lnT>
                      <a:noFill/>
                    </a:lnT>
                    <a:lnB>
                      <a:noFill/>
                    </a:lnB>
                  </a:tcPr>
                </a:tc>
              </a:tr>
              <a:tr h="290945">
                <a:tc>
                  <a:txBody>
                    <a:bodyPr/>
                    <a:lstStyle/>
                    <a:p>
                      <a:pPr marL="0" marR="0">
                        <a:lnSpc>
                          <a:spcPct val="115000"/>
                        </a:lnSpc>
                        <a:spcBef>
                          <a:spcPts val="0"/>
                        </a:spcBef>
                        <a:spcAft>
                          <a:spcPts val="0"/>
                        </a:spcAft>
                      </a:pPr>
                      <a:r>
                        <a:rPr lang="en-US" sz="1200" b="1">
                          <a:effectLst/>
                          <a:latin typeface="Calibri"/>
                          <a:ea typeface="Times New Roman"/>
                          <a:cs typeface="Times New Roman"/>
                        </a:rPr>
                        <a:t>DM &amp; SR CVD</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1.0</a:t>
                      </a:r>
                      <a:endParaRPr lang="en-US" sz="1200">
                        <a:effectLst/>
                        <a:latin typeface="Calibri"/>
                        <a:ea typeface="Calibri"/>
                        <a:cs typeface="Times New Roman"/>
                      </a:endParaRPr>
                    </a:p>
                  </a:txBody>
                  <a:tcPr marL="73025" marR="80454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a:t>
                      </a:r>
                      <a:endParaRPr lang="en-US" sz="1200">
                        <a:effectLst/>
                        <a:latin typeface="Calibri"/>
                        <a:ea typeface="Calibri"/>
                        <a:cs typeface="Times New Roman"/>
                      </a:endParaRPr>
                    </a:p>
                  </a:txBody>
                  <a:tcPr marL="0" marR="868680" marT="0" marB="0">
                    <a:lnL>
                      <a:noFill/>
                    </a:lnL>
                    <a:lnR>
                      <a:noFill/>
                    </a:lnR>
                    <a:lnT>
                      <a:noFill/>
                    </a:lnT>
                    <a:lnB>
                      <a:noFill/>
                    </a:lnB>
                  </a:tcPr>
                </a:tc>
              </a:tr>
              <a:tr h="290945">
                <a:tc>
                  <a:txBody>
                    <a:bodyPr/>
                    <a:lstStyle/>
                    <a:p>
                      <a:pPr marL="0" marR="0">
                        <a:lnSpc>
                          <a:spcPct val="115000"/>
                        </a:lnSpc>
                        <a:spcBef>
                          <a:spcPts val="0"/>
                        </a:spcBef>
                        <a:spcAft>
                          <a:spcPts val="0"/>
                        </a:spcAft>
                      </a:pPr>
                      <a:r>
                        <a:rPr lang="en-US" sz="1200" b="1" dirty="0">
                          <a:effectLst/>
                          <a:latin typeface="Calibri"/>
                          <a:ea typeface="Times New Roman"/>
                          <a:cs typeface="Times New Roman"/>
                        </a:rPr>
                        <a:t>All CKD</a:t>
                      </a:r>
                      <a:endParaRPr lang="en-US" sz="12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13.6</a:t>
                      </a:r>
                      <a:endParaRPr lang="en-US" sz="1200">
                        <a:effectLst/>
                        <a:latin typeface="Calibri"/>
                        <a:ea typeface="Calibri"/>
                        <a:cs typeface="Times New Roman"/>
                      </a:endParaRPr>
                    </a:p>
                  </a:txBody>
                  <a:tcPr marL="73025" marR="804545"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a:t>
                      </a:r>
                      <a:endParaRPr lang="en-US" sz="1200">
                        <a:effectLst/>
                        <a:latin typeface="Calibri"/>
                        <a:ea typeface="Calibri"/>
                        <a:cs typeface="Times New Roman"/>
                      </a:endParaRPr>
                    </a:p>
                  </a:txBody>
                  <a:tcPr marL="0" marR="868680" marT="0" marB="0">
                    <a:lnL>
                      <a:noFill/>
                    </a:lnL>
                    <a:lnR>
                      <a:noFill/>
                    </a:lnR>
                    <a:lnT>
                      <a:noFill/>
                    </a:lnT>
                    <a:lnB>
                      <a:noFill/>
                    </a:lnB>
                  </a:tcPr>
                </a:tc>
              </a:tr>
              <a:tr h="290945">
                <a:tc>
                  <a:txBody>
                    <a:bodyPr/>
                    <a:lstStyle/>
                    <a:p>
                      <a:pPr marL="182880" marR="0">
                        <a:lnSpc>
                          <a:spcPct val="115000"/>
                        </a:lnSpc>
                        <a:spcBef>
                          <a:spcPts val="0"/>
                        </a:spcBef>
                        <a:spcAft>
                          <a:spcPts val="0"/>
                        </a:spcAft>
                      </a:pPr>
                      <a:r>
                        <a:rPr lang="en-US" sz="1200">
                          <a:effectLst/>
                          <a:latin typeface="Calibri"/>
                          <a:ea typeface="Times New Roman"/>
                          <a:cs typeface="Times New Roman"/>
                        </a:rPr>
                        <a:t>CKD only</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a:t>
                      </a:r>
                      <a:endParaRPr lang="en-US" sz="1200">
                        <a:effectLst/>
                        <a:latin typeface="Calibri"/>
                        <a:ea typeface="Calibri"/>
                        <a:cs typeface="Times New Roman"/>
                      </a:endParaRPr>
                    </a:p>
                  </a:txBody>
                  <a:tcPr marL="0" marR="86868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8.0</a:t>
                      </a:r>
                      <a:endParaRPr lang="en-US" sz="1200">
                        <a:effectLst/>
                        <a:latin typeface="Calibri"/>
                        <a:ea typeface="Calibri"/>
                        <a:cs typeface="Times New Roman"/>
                      </a:endParaRPr>
                    </a:p>
                  </a:txBody>
                  <a:tcPr marL="68580" marR="804545" marT="0" marB="0" anchor="ctr">
                    <a:lnL>
                      <a:noFill/>
                    </a:lnL>
                    <a:lnR>
                      <a:noFill/>
                    </a:lnR>
                    <a:lnT>
                      <a:noFill/>
                    </a:lnT>
                    <a:lnB>
                      <a:noFill/>
                    </a:lnB>
                  </a:tcPr>
                </a:tc>
              </a:tr>
              <a:tr h="290945">
                <a:tc>
                  <a:txBody>
                    <a:bodyPr/>
                    <a:lstStyle/>
                    <a:p>
                      <a:pPr marL="182880" marR="0">
                        <a:lnSpc>
                          <a:spcPct val="115000"/>
                        </a:lnSpc>
                        <a:spcBef>
                          <a:spcPts val="0"/>
                        </a:spcBef>
                        <a:spcAft>
                          <a:spcPts val="0"/>
                        </a:spcAft>
                      </a:pPr>
                      <a:r>
                        <a:rPr lang="en-US" sz="1200">
                          <a:effectLst/>
                          <a:latin typeface="Calibri"/>
                          <a:ea typeface="Times New Roman"/>
                          <a:cs typeface="Times New Roman"/>
                        </a:rPr>
                        <a:t>DM &amp; CKD</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a:t>
                      </a:r>
                      <a:endParaRPr lang="en-US" sz="1200">
                        <a:effectLst/>
                        <a:latin typeface="Calibri"/>
                        <a:ea typeface="Calibri"/>
                        <a:cs typeface="Times New Roman"/>
                      </a:endParaRPr>
                    </a:p>
                  </a:txBody>
                  <a:tcPr marL="0" marR="86868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2.4</a:t>
                      </a:r>
                      <a:endParaRPr lang="en-US" sz="1200">
                        <a:effectLst/>
                        <a:latin typeface="Calibri"/>
                        <a:ea typeface="Calibri"/>
                        <a:cs typeface="Times New Roman"/>
                      </a:endParaRPr>
                    </a:p>
                  </a:txBody>
                  <a:tcPr marL="68580" marR="804545" marT="0" marB="0" anchor="ctr">
                    <a:lnL>
                      <a:noFill/>
                    </a:lnL>
                    <a:lnR>
                      <a:noFill/>
                    </a:lnR>
                    <a:lnT>
                      <a:noFill/>
                    </a:lnT>
                    <a:lnB>
                      <a:noFill/>
                    </a:lnB>
                  </a:tcPr>
                </a:tc>
              </a:tr>
              <a:tr h="290945">
                <a:tc>
                  <a:txBody>
                    <a:bodyPr/>
                    <a:lstStyle/>
                    <a:p>
                      <a:pPr marL="182880" marR="0">
                        <a:lnSpc>
                          <a:spcPct val="115000"/>
                        </a:lnSpc>
                        <a:spcBef>
                          <a:spcPts val="0"/>
                        </a:spcBef>
                        <a:spcAft>
                          <a:spcPts val="0"/>
                        </a:spcAft>
                      </a:pPr>
                      <a:r>
                        <a:rPr lang="en-US" sz="1200">
                          <a:effectLst/>
                          <a:latin typeface="Calibri"/>
                          <a:ea typeface="Times New Roman"/>
                          <a:cs typeface="Times New Roman"/>
                        </a:rPr>
                        <a:t>SR CVD &amp; CKD</a:t>
                      </a:r>
                      <a:endParaRPr lang="en-US" sz="12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a:t>
                      </a:r>
                      <a:endParaRPr lang="en-US" sz="1200">
                        <a:effectLst/>
                        <a:latin typeface="Calibri"/>
                        <a:ea typeface="Calibri"/>
                        <a:cs typeface="Times New Roman"/>
                      </a:endParaRPr>
                    </a:p>
                  </a:txBody>
                  <a:tcPr marL="0" marR="868680"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1.7</a:t>
                      </a:r>
                      <a:endParaRPr lang="en-US" sz="1200">
                        <a:effectLst/>
                        <a:latin typeface="Calibri"/>
                        <a:ea typeface="Calibri"/>
                        <a:cs typeface="Times New Roman"/>
                      </a:endParaRPr>
                    </a:p>
                  </a:txBody>
                  <a:tcPr marL="68580" marR="804545" marT="0" marB="0" anchor="ctr">
                    <a:lnL>
                      <a:noFill/>
                    </a:lnL>
                    <a:lnR>
                      <a:noFill/>
                    </a:lnR>
                    <a:lnT>
                      <a:noFill/>
                    </a:lnT>
                    <a:lnB>
                      <a:noFill/>
                    </a:lnB>
                  </a:tcPr>
                </a:tc>
              </a:tr>
              <a:tr h="290945">
                <a:tc>
                  <a:txBody>
                    <a:bodyPr/>
                    <a:lstStyle/>
                    <a:p>
                      <a:pPr marL="182880" marR="0">
                        <a:lnSpc>
                          <a:spcPct val="115000"/>
                        </a:lnSpc>
                        <a:spcBef>
                          <a:spcPts val="0"/>
                        </a:spcBef>
                        <a:spcAft>
                          <a:spcPts val="0"/>
                        </a:spcAft>
                      </a:pPr>
                      <a:r>
                        <a:rPr lang="en-US" sz="1200">
                          <a:effectLst/>
                          <a:latin typeface="Calibri"/>
                          <a:ea typeface="Times New Roman"/>
                          <a:cs typeface="Times New Roman"/>
                        </a:rPr>
                        <a:t>DM &amp; SR CVD &amp; CKD</a:t>
                      </a:r>
                      <a:endParaRPr lang="en-US" sz="12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a:t>
                      </a:r>
                      <a:endParaRPr lang="en-US" sz="1200">
                        <a:effectLst/>
                        <a:latin typeface="Calibri"/>
                        <a:ea typeface="Calibri"/>
                        <a:cs typeface="Times New Roman"/>
                      </a:endParaRPr>
                    </a:p>
                  </a:txBody>
                  <a:tcPr marL="0" marR="8686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effectLst/>
                          <a:latin typeface="Calibri"/>
                          <a:ea typeface="Times New Roman"/>
                          <a:cs typeface="Times New Roman"/>
                        </a:rPr>
                        <a:t>1.5</a:t>
                      </a:r>
                      <a:endParaRPr lang="en-US" sz="1200">
                        <a:effectLst/>
                        <a:latin typeface="Calibri"/>
                        <a:ea typeface="Calibri"/>
                        <a:cs typeface="Times New Roman"/>
                      </a:endParaRPr>
                    </a:p>
                  </a:txBody>
                  <a:tcPr marL="68580" marR="804545" marT="0" marB="0" anchor="ctr">
                    <a:lnL>
                      <a:noFill/>
                    </a:lnL>
                    <a:lnR>
                      <a:noFill/>
                    </a:lnR>
                    <a:lnT>
                      <a:noFill/>
                    </a:lnT>
                    <a:lnB w="12700" cap="flat" cmpd="sng" algn="ctr">
                      <a:solidFill>
                        <a:srgbClr val="000000"/>
                      </a:solidFill>
                      <a:prstDash val="solid"/>
                      <a:round/>
                      <a:headEnd type="none" w="med" len="med"/>
                      <a:tailEnd type="none" w="med" len="med"/>
                    </a:lnB>
                  </a:tcPr>
                </a:tc>
              </a:tr>
              <a:tr h="290945">
                <a:tc>
                  <a:txBody>
                    <a:bodyPr/>
                    <a:lstStyle/>
                    <a:p>
                      <a:pPr marL="0" marR="0">
                        <a:lnSpc>
                          <a:spcPct val="115000"/>
                        </a:lnSpc>
                        <a:spcBef>
                          <a:spcPts val="0"/>
                        </a:spcBef>
                        <a:spcAft>
                          <a:spcPts val="0"/>
                        </a:spcAft>
                      </a:pPr>
                      <a:r>
                        <a:rPr lang="en-US" sz="1200" b="1">
                          <a:effectLst/>
                          <a:latin typeface="Calibri"/>
                          <a:ea typeface="Times New Roman"/>
                          <a:cs typeface="Times New Roman"/>
                        </a:rPr>
                        <a:t>Total</a:t>
                      </a:r>
                      <a:endParaRPr lang="en-US" sz="12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Times New Roman"/>
                          <a:cs typeface="Times New Roman"/>
                        </a:rPr>
                        <a:t>100.00</a:t>
                      </a:r>
                      <a:endParaRPr lang="en-US" sz="1200">
                        <a:effectLst/>
                        <a:latin typeface="Calibri"/>
                        <a:ea typeface="Calibri"/>
                        <a:cs typeface="Times New Roman"/>
                      </a:endParaRPr>
                    </a:p>
                  </a:txBody>
                  <a:tcPr marL="73025" marR="8045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effectLst/>
                          <a:latin typeface="Calibri"/>
                          <a:ea typeface="Times New Roman"/>
                          <a:cs typeface="Times New Roman"/>
                        </a:rPr>
                        <a:t>13.6</a:t>
                      </a:r>
                      <a:endParaRPr lang="en-US" sz="1200" dirty="0">
                        <a:effectLst/>
                        <a:latin typeface="Calibri"/>
                        <a:ea typeface="Calibri"/>
                        <a:cs typeface="Times New Roman"/>
                      </a:endParaRPr>
                    </a:p>
                  </a:txBody>
                  <a:tcPr marL="68580" marR="8045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116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20</a:t>
            </a:fld>
            <a:endParaRPr lang="en-US" dirty="0"/>
          </a:p>
        </p:txBody>
      </p:sp>
      <p:sp>
        <p:nvSpPr>
          <p:cNvPr id="6" name="Title 1"/>
          <p:cNvSpPr>
            <a:spLocks noGrp="1"/>
          </p:cNvSpPr>
          <p:nvPr>
            <p:ph type="title"/>
          </p:nvPr>
        </p:nvSpPr>
        <p:spPr>
          <a:xfrm>
            <a:off x="409575" y="274638"/>
            <a:ext cx="8324850" cy="563562"/>
          </a:xfrm>
          <a:prstGeom prst="rect">
            <a:avLst/>
          </a:prstGeom>
        </p:spPr>
        <p:txBody>
          <a:bodyPr/>
          <a:lstStyle>
            <a:lvl1pPr algn="l">
              <a:defRPr sz="4400" baseline="0"/>
            </a:lvl1pPr>
          </a:lstStyle>
          <a:p>
            <a:pPr marL="0" marR="0">
              <a:spcBef>
                <a:spcPts val="1800"/>
              </a:spcBef>
              <a:spcAft>
                <a:spcPts val="1800"/>
              </a:spcAft>
            </a:pPr>
            <a:r>
              <a:rPr lang="en-US" sz="1800" b="1" spc="30" dirty="0" err="1">
                <a:ea typeface="Times New Roman"/>
                <a:cs typeface="Times New Roman"/>
              </a:rPr>
              <a:t>vol</a:t>
            </a:r>
            <a:r>
              <a:rPr lang="en-US" sz="1800" b="1" spc="30" dirty="0">
                <a:ea typeface="Times New Roman"/>
                <a:cs typeface="Times New Roman"/>
              </a:rPr>
              <a:t> 1 Figure 1.15 Diabetic NHANES participants with </a:t>
            </a:r>
            <a:r>
              <a:rPr lang="en-US" sz="1800" b="1" spc="30" dirty="0" err="1">
                <a:ea typeface="Times New Roman"/>
                <a:cs typeface="Times New Roman"/>
              </a:rPr>
              <a:t>glycohemoglobin</a:t>
            </a:r>
            <a:r>
              <a:rPr lang="en-US" sz="1800" b="1" spc="30" dirty="0">
                <a:ea typeface="Times New Roman"/>
                <a:cs typeface="Times New Roman"/>
              </a:rPr>
              <a:t> &lt;7%, 1998-2012</a:t>
            </a:r>
          </a:p>
        </p:txBody>
      </p:sp>
      <p:sp>
        <p:nvSpPr>
          <p:cNvPr id="8" name="Rectangle 7"/>
          <p:cNvSpPr/>
          <p:nvPr/>
        </p:nvSpPr>
        <p:spPr>
          <a:xfrm>
            <a:off x="571500" y="5555159"/>
            <a:ext cx="8001000" cy="769441"/>
          </a:xfrm>
          <a:prstGeom prst="rect">
            <a:avLst/>
          </a:prstGeom>
        </p:spPr>
        <p:txBody>
          <a:bodyPr wrap="square">
            <a:spAutoFit/>
          </a:bodyPr>
          <a:lstStyle/>
          <a:p>
            <a:r>
              <a:rPr lang="en-US" sz="1100" i="1" dirty="0"/>
              <a:t>Data Source: National Health and Nutrition Examination Survey (NHANES), 1988–1994, 1999-2004 &amp; 2007–2012 participants age 20 &amp; older. Single-sample estimates of eGFR &amp; ACR; eGFR calculated using the CKD-EPI equation. Figure represents all </a:t>
            </a:r>
            <a:r>
              <a:rPr lang="en-US" sz="1100" i="1" dirty="0" err="1"/>
              <a:t>hypertensives</a:t>
            </a:r>
            <a:r>
              <a:rPr lang="en-US" sz="1100" i="1" dirty="0"/>
              <a:t> plus those hypertensive participants that are at target blood pressure, probably due to medication. Abbreviations: ACR, urine albumin/creatinine ratio; CKD, chronic kidney disease; eGFR, estimated glomerular filtration rate.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3783" y="868674"/>
            <a:ext cx="6104817" cy="4693926"/>
          </a:xfrm>
          <a:prstGeom prst="rect">
            <a:avLst/>
          </a:prstGeom>
        </p:spPr>
      </p:pic>
    </p:spTree>
    <p:extLst>
      <p:ext uri="{BB962C8B-B14F-4D97-AF65-F5344CB8AC3E}">
        <p14:creationId xmlns:p14="http://schemas.microsoft.com/office/powerpoint/2010/main" val="88587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a:t>Vol</a:t>
            </a:r>
            <a:r>
              <a:rPr lang="en-US" dirty="0"/>
              <a:t> 1, CKD, </a:t>
            </a:r>
            <a:r>
              <a:rPr lang="en-US" dirty="0" err="1"/>
              <a:t>Ch</a:t>
            </a:r>
            <a:r>
              <a:rPr lang="en-US" dirty="0"/>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3</a:t>
            </a:fld>
            <a:endParaRPr lang="en-US" dirty="0"/>
          </a:p>
        </p:txBody>
      </p:sp>
      <p:sp>
        <p:nvSpPr>
          <p:cNvPr id="6" name="Title 3"/>
          <p:cNvSpPr>
            <a:spLocks noGrp="1"/>
          </p:cNvSpPr>
          <p:nvPr>
            <p:ph type="title"/>
          </p:nvPr>
        </p:nvSpPr>
        <p:spPr>
          <a:xfrm>
            <a:off x="342900" y="304800"/>
            <a:ext cx="8458200" cy="592372"/>
          </a:xfrm>
          <a:prstGeom prst="rect">
            <a:avLst/>
          </a:prstGeom>
        </p:spPr>
        <p:txBody>
          <a:bodyPr/>
          <a:lstStyle>
            <a:lvl1pPr algn="l">
              <a:defRPr lang="en-US" sz="1100" b="1" smtClean="0">
                <a:effectLst/>
              </a:defRPr>
            </a:lvl1pPr>
          </a:lstStyle>
          <a:p>
            <a:pPr marL="0" marR="0">
              <a:spcBef>
                <a:spcPts val="600"/>
              </a:spcBef>
              <a:spcAft>
                <a:spcPts val="1200"/>
              </a:spcAft>
            </a:pPr>
            <a:r>
              <a:rPr lang="en-US" sz="1800" spc="30" dirty="0" err="1">
                <a:ea typeface="Times New Roman"/>
                <a:cs typeface="Times New Roman"/>
              </a:rPr>
              <a:t>vol</a:t>
            </a:r>
            <a:r>
              <a:rPr lang="en-US" sz="1800" spc="30" dirty="0">
                <a:ea typeface="Times New Roman"/>
                <a:cs typeface="Times New Roman"/>
              </a:rPr>
              <a:t> 1 Figure 1.1  Prevalence of CKD by stage among NHANES participants, 1988-2012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168414"/>
            <a:ext cx="5450723" cy="4191001"/>
          </a:xfrm>
          <a:prstGeom prst="rect">
            <a:avLst/>
          </a:prstGeom>
        </p:spPr>
      </p:pic>
      <p:grpSp>
        <p:nvGrpSpPr>
          <p:cNvPr id="9" name="Group 8"/>
          <p:cNvGrpSpPr/>
          <p:nvPr/>
        </p:nvGrpSpPr>
        <p:grpSpPr>
          <a:xfrm>
            <a:off x="5486400" y="2819400"/>
            <a:ext cx="3211830" cy="1339214"/>
            <a:chOff x="-38100" y="225471"/>
            <a:chExt cx="3211830" cy="1189515"/>
          </a:xfrm>
        </p:grpSpPr>
        <p:sp>
          <p:nvSpPr>
            <p:cNvPr id="10" name="Round Diagonal Corner Rectangle 9"/>
            <p:cNvSpPr/>
            <p:nvPr/>
          </p:nvSpPr>
          <p:spPr>
            <a:xfrm>
              <a:off x="-38100" y="225471"/>
              <a:ext cx="3211830" cy="1080770"/>
            </a:xfrm>
            <a:prstGeom prst="round2DiagRect">
              <a:avLst/>
            </a:prstGeom>
            <a:solidFill>
              <a:srgbClr val="FFC000">
                <a:alpha val="25098"/>
              </a:srgbClr>
            </a:solidFill>
            <a:ln w="25400"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Text Box 14"/>
            <p:cNvSpPr txBox="1"/>
            <p:nvPr/>
          </p:nvSpPr>
          <p:spPr>
            <a:xfrm>
              <a:off x="111318" y="254352"/>
              <a:ext cx="2834005" cy="1160634"/>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a:ea typeface="Times New Roman"/>
                  <a:cs typeface="Times New Roman"/>
                </a:rPr>
                <a:t>Stages of CKD – KDOQI 2002 Definitions</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Stage 1: </a:t>
              </a:r>
              <a:r>
                <a:rPr kumimoji="0" lang="en-US" sz="900" b="0" i="0" u="none" strike="noStrike" kern="0" cap="none" spc="0" normalizeH="0" noProof="0" dirty="0" smtClean="0">
                  <a:ln>
                    <a:noFill/>
                  </a:ln>
                  <a:solidFill>
                    <a:sysClr val="windowText" lastClr="000000"/>
                  </a:solidFill>
                  <a:effectLst/>
                  <a:uLnTx/>
                  <a:uFillTx/>
                  <a:latin typeface="Calibri"/>
                  <a:ea typeface="Times New Roman"/>
                  <a:cs typeface="Times New Roman"/>
                </a:rPr>
                <a:t>    </a:t>
              </a:r>
              <a:r>
                <a:rPr kumimoji="0" lang="en-US" sz="9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eGFR </a:t>
              </a: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 90 ml/min/1.73m</a:t>
              </a:r>
              <a:r>
                <a:rPr kumimoji="0" lang="en-US" sz="900" b="0" i="0" u="none" strike="noStrike" kern="0" cap="none" spc="0" normalizeH="0" baseline="30000" noProof="0" dirty="0">
                  <a:ln>
                    <a:noFill/>
                  </a:ln>
                  <a:solidFill>
                    <a:sysClr val="windowText" lastClr="000000"/>
                  </a:solidFill>
                  <a:effectLst/>
                  <a:uLnTx/>
                  <a:uFillTx/>
                  <a:latin typeface="Calibri"/>
                  <a:ea typeface="Times New Roman"/>
                  <a:cs typeface="Times New Roman"/>
                </a:rPr>
                <a:t>2</a:t>
              </a: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 and ACR ≥ 30 mg/g</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Stage </a:t>
              </a:r>
              <a:r>
                <a:rPr kumimoji="0" lang="en-US" sz="9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2:</a:t>
              </a:r>
              <a:r>
                <a:rPr lang="en-US" sz="900" kern="0" dirty="0">
                  <a:solidFill>
                    <a:sysClr val="windowText" lastClr="000000"/>
                  </a:solidFill>
                  <a:latin typeface="Calibri"/>
                  <a:ea typeface="Times New Roman"/>
                  <a:cs typeface="Times New Roman"/>
                </a:rPr>
                <a:t> </a:t>
              </a:r>
              <a:r>
                <a:rPr lang="en-US" sz="900" kern="0" dirty="0" smtClean="0">
                  <a:solidFill>
                    <a:sysClr val="windowText" lastClr="000000"/>
                  </a:solidFill>
                  <a:latin typeface="Calibri"/>
                  <a:ea typeface="Times New Roman"/>
                  <a:cs typeface="Times New Roman"/>
                </a:rPr>
                <a:t>    </a:t>
              </a:r>
              <a:r>
                <a:rPr kumimoji="0" lang="en-US" sz="9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eGFR </a:t>
              </a: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60-89 ml/min/1.73m</a:t>
              </a:r>
              <a:r>
                <a:rPr kumimoji="0" lang="en-US" sz="900" b="0" i="0" u="none" strike="noStrike" kern="0" cap="none" spc="0" normalizeH="0" baseline="30000" noProof="0" dirty="0">
                  <a:ln>
                    <a:noFill/>
                  </a:ln>
                  <a:solidFill>
                    <a:sysClr val="windowText" lastClr="000000"/>
                  </a:solidFill>
                  <a:effectLst/>
                  <a:uLnTx/>
                  <a:uFillTx/>
                  <a:latin typeface="Calibri"/>
                  <a:ea typeface="Times New Roman"/>
                  <a:cs typeface="Times New Roman"/>
                </a:rPr>
                <a:t>2</a:t>
              </a: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 and ACR ≥ 30 mg/g</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Stage </a:t>
              </a:r>
              <a:r>
                <a:rPr kumimoji="0" lang="en-US" sz="9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3:</a:t>
              </a:r>
              <a:r>
                <a:rPr kumimoji="0" lang="en-US" sz="900" b="0" i="0" u="none" strike="noStrike" kern="0" cap="none" spc="0" normalizeH="0" noProof="0" dirty="0" smtClean="0">
                  <a:ln>
                    <a:noFill/>
                  </a:ln>
                  <a:solidFill>
                    <a:sysClr val="windowText" lastClr="000000"/>
                  </a:solidFill>
                  <a:effectLst/>
                  <a:uLnTx/>
                  <a:uFillTx/>
                  <a:latin typeface="Calibri"/>
                  <a:ea typeface="Times New Roman"/>
                  <a:cs typeface="Times New Roman"/>
                </a:rPr>
                <a:t>     </a:t>
              </a:r>
              <a:r>
                <a:rPr kumimoji="0" lang="en-US" sz="9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eGFR </a:t>
              </a: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30-59 ml/min/1.73m</a:t>
              </a:r>
              <a:r>
                <a:rPr kumimoji="0" lang="en-US" sz="900" b="0" i="0" u="none" strike="noStrike" kern="0" cap="none" spc="0" normalizeH="0" baseline="30000" noProof="0" dirty="0">
                  <a:ln>
                    <a:noFill/>
                  </a:ln>
                  <a:solidFill>
                    <a:sysClr val="windowText" lastClr="000000"/>
                  </a:solidFill>
                  <a:effectLst/>
                  <a:uLnTx/>
                  <a:uFillTx/>
                  <a:latin typeface="Calibri"/>
                  <a:ea typeface="Times New Roman"/>
                  <a:cs typeface="Times New Roman"/>
                </a:rPr>
                <a:t>2</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Stage </a:t>
              </a:r>
              <a:r>
                <a:rPr kumimoji="0" lang="en-US" sz="9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4:</a:t>
              </a:r>
              <a:r>
                <a:rPr kumimoji="0" lang="en-US" sz="900" b="0" i="0" u="none" strike="noStrike" kern="0" cap="none" spc="0" normalizeH="0" noProof="0" dirty="0" smtClean="0">
                  <a:ln>
                    <a:noFill/>
                  </a:ln>
                  <a:solidFill>
                    <a:sysClr val="windowText" lastClr="000000"/>
                  </a:solidFill>
                  <a:effectLst/>
                  <a:uLnTx/>
                  <a:uFillTx/>
                  <a:latin typeface="Calibri"/>
                  <a:ea typeface="Times New Roman"/>
                  <a:cs typeface="Times New Roman"/>
                </a:rPr>
                <a:t>     </a:t>
              </a:r>
              <a:r>
                <a:rPr kumimoji="0" lang="en-US" sz="9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eGFR </a:t>
              </a: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15-29 ml/min/1.73m</a:t>
              </a:r>
              <a:r>
                <a:rPr kumimoji="0" lang="en-US" sz="900" b="0" i="0" u="none" strike="noStrike" kern="0" cap="none" spc="0" normalizeH="0" baseline="30000" noProof="0" dirty="0">
                  <a:ln>
                    <a:noFill/>
                  </a:ln>
                  <a:solidFill>
                    <a:sysClr val="windowText" lastClr="000000"/>
                  </a:solidFill>
                  <a:effectLst/>
                  <a:uLnTx/>
                  <a:uFillTx/>
                  <a:latin typeface="Calibri"/>
                  <a:ea typeface="Times New Roman"/>
                  <a:cs typeface="Times New Roman"/>
                </a:rPr>
                <a:t>2</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Stage 5: </a:t>
              </a:r>
              <a:r>
                <a:rPr kumimoji="0" lang="en-US" sz="900" b="0" i="0" u="none" strike="noStrike" kern="0" cap="none" spc="0" normalizeH="0" noProof="0" dirty="0" smtClean="0">
                  <a:ln>
                    <a:noFill/>
                  </a:ln>
                  <a:solidFill>
                    <a:sysClr val="windowText" lastClr="000000"/>
                  </a:solidFill>
                  <a:effectLst/>
                  <a:uLnTx/>
                  <a:uFillTx/>
                  <a:latin typeface="Calibri"/>
                  <a:ea typeface="Times New Roman"/>
                  <a:cs typeface="Times New Roman"/>
                </a:rPr>
                <a:t>     </a:t>
              </a:r>
              <a:r>
                <a:rPr kumimoji="0" lang="en-US" sz="9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eGFR </a:t>
              </a: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&lt; 15 ml/min/1.73m</a:t>
              </a:r>
              <a:r>
                <a:rPr kumimoji="0" lang="en-US" sz="900" b="0" i="0" u="none" strike="noStrike" kern="0" cap="none" spc="0" normalizeH="0" baseline="30000" noProof="0" dirty="0">
                  <a:ln>
                    <a:noFill/>
                  </a:ln>
                  <a:solidFill>
                    <a:sysClr val="windowText" lastClr="000000"/>
                  </a:solidFill>
                  <a:effectLst/>
                  <a:uLnTx/>
                  <a:uFillTx/>
                  <a:latin typeface="Calibri"/>
                  <a:ea typeface="Times New Roman"/>
                  <a:cs typeface="Times New Roman"/>
                </a:rPr>
                <a:t>2</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Times New Roman"/>
                  <a:cs typeface="Times New Roman"/>
                </a:rPr>
                <a:t> </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grpSp>
      <p:sp>
        <p:nvSpPr>
          <p:cNvPr id="5" name="TextBox 4"/>
          <p:cNvSpPr txBox="1"/>
          <p:nvPr/>
        </p:nvSpPr>
        <p:spPr>
          <a:xfrm>
            <a:off x="838199" y="5634335"/>
            <a:ext cx="7631623" cy="461665"/>
          </a:xfrm>
          <a:prstGeom prst="rect">
            <a:avLst/>
          </a:prstGeom>
          <a:noFill/>
        </p:spPr>
        <p:txBody>
          <a:bodyPr wrap="square" rtlCol="0">
            <a:spAutoFit/>
          </a:bodyPr>
          <a:lstStyle/>
          <a:p>
            <a:pPr>
              <a:spcAft>
                <a:spcPts val="1200"/>
              </a:spcAft>
              <a:tabLst>
                <a:tab pos="5943600" algn="l"/>
              </a:tabLst>
            </a:pPr>
            <a:r>
              <a:rPr lang="en-US" sz="1200" i="1" dirty="0">
                <a:ea typeface="MS Mincho"/>
                <a:cs typeface="Times New Roman"/>
              </a:rPr>
              <a:t>Data Source: National Health and Nutrition Examination Survey (NHANES), 1988–1994, 1999-2004 &amp; 2005–2012 participants age 20 &amp; older. Whisker lines indicate 95% confidence intervals. Abbreviations: CKD, chronic kidney disease.</a:t>
            </a:r>
            <a:endParaRPr lang="en-US" sz="1200" i="1" dirty="0">
              <a:ea typeface="Times New Roman"/>
              <a:cs typeface="Times New Roman"/>
            </a:endParaRPr>
          </a:p>
        </p:txBody>
      </p:sp>
    </p:spTree>
    <p:extLst>
      <p:ext uri="{BB962C8B-B14F-4D97-AF65-F5344CB8AC3E}">
        <p14:creationId xmlns:p14="http://schemas.microsoft.com/office/powerpoint/2010/main" val="51556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a:t>Vol</a:t>
            </a:r>
            <a:r>
              <a:rPr lang="en-US" dirty="0"/>
              <a:t> 1, CKD, </a:t>
            </a:r>
            <a:r>
              <a:rPr lang="en-US" dirty="0" err="1"/>
              <a:t>Ch</a:t>
            </a:r>
            <a:r>
              <a:rPr lang="en-US" dirty="0"/>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4</a:t>
            </a:fld>
            <a:endParaRPr lang="en-US" dirty="0"/>
          </a:p>
        </p:txBody>
      </p:sp>
      <p:sp>
        <p:nvSpPr>
          <p:cNvPr id="6" name="Title 1"/>
          <p:cNvSpPr>
            <a:spLocks noGrp="1"/>
          </p:cNvSpPr>
          <p:nvPr>
            <p:ph type="title"/>
          </p:nvPr>
        </p:nvSpPr>
        <p:spPr>
          <a:xfrm>
            <a:off x="323850" y="274638"/>
            <a:ext cx="8496300" cy="411162"/>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en-US" sz="1100" b="1" smtClean="0">
                <a:effectLst/>
              </a:defRPr>
            </a:lvl1pPr>
          </a:lstStyle>
          <a:p>
            <a:pPr>
              <a:spcBef>
                <a:spcPts val="1800"/>
              </a:spcBef>
              <a:spcAft>
                <a:spcPts val="1800"/>
              </a:spcAft>
            </a:pPr>
            <a:r>
              <a:rPr lang="en-US" sz="1800" spc="30" dirty="0" err="1">
                <a:ea typeface="Times New Roman"/>
                <a:cs typeface="Times New Roman"/>
              </a:rPr>
              <a:t>vol</a:t>
            </a:r>
            <a:r>
              <a:rPr lang="en-US" sz="1800" spc="30" dirty="0">
                <a:ea typeface="Times New Roman"/>
                <a:cs typeface="Times New Roman"/>
              </a:rPr>
              <a:t> 1 Figure 1.2  eGFR distribution curves among NHANES participants, 1988-2012</a:t>
            </a:r>
          </a:p>
        </p:txBody>
      </p:sp>
      <p:sp>
        <p:nvSpPr>
          <p:cNvPr id="9" name="TextBox 8"/>
          <p:cNvSpPr txBox="1"/>
          <p:nvPr/>
        </p:nvSpPr>
        <p:spPr>
          <a:xfrm>
            <a:off x="381000" y="5181600"/>
            <a:ext cx="8382000" cy="600164"/>
          </a:xfrm>
          <a:prstGeom prst="rect">
            <a:avLst/>
          </a:prstGeom>
          <a:noFill/>
        </p:spPr>
        <p:txBody>
          <a:bodyPr wrap="square" rtlCol="0">
            <a:spAutoFit/>
          </a:bodyPr>
          <a:lstStyle/>
          <a:p>
            <a:pPr>
              <a:spcAft>
                <a:spcPts val="1200"/>
              </a:spcAft>
              <a:tabLst>
                <a:tab pos="5943600" algn="l"/>
              </a:tabLst>
            </a:pPr>
            <a:r>
              <a:rPr lang="en-US" sz="1100" i="1" dirty="0">
                <a:ea typeface="MS Mincho"/>
                <a:cs typeface="Times New Roman"/>
              </a:rPr>
              <a:t>Data Source: National Health and Nutrition Examination Survey (NHANES), 1988–1994, 1999-2004 &amp; 2005–2012 participants age 20 &amp; older. Single-sample estimates of eGFR &amp; ACR; eGFR calculated using the CKD-EPI equation. Abbreviations: ACR, urine albumin/creatinine ratio; eGFR, estimated glomerular filtration rate.</a:t>
            </a:r>
            <a:endParaRPr lang="en-US" sz="1100" i="1" dirty="0">
              <a:ea typeface="Times New Roman"/>
              <a:cs typeface="Times New Rom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193" y="1210711"/>
            <a:ext cx="11392007" cy="3818489"/>
          </a:xfrm>
          <a:prstGeom prst="rect">
            <a:avLst/>
          </a:prstGeom>
        </p:spPr>
      </p:pic>
    </p:spTree>
    <p:extLst>
      <p:ext uri="{BB962C8B-B14F-4D97-AF65-F5344CB8AC3E}">
        <p14:creationId xmlns:p14="http://schemas.microsoft.com/office/powerpoint/2010/main" val="9188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a:t>Vol</a:t>
            </a:r>
            <a:r>
              <a:rPr lang="en-US" dirty="0"/>
              <a:t> 1, CKD, </a:t>
            </a:r>
            <a:r>
              <a:rPr lang="en-US" dirty="0" err="1"/>
              <a:t>Ch</a:t>
            </a:r>
            <a:r>
              <a:rPr lang="en-US" dirty="0"/>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5</a:t>
            </a:fld>
            <a:endParaRPr lang="en-US" dirty="0"/>
          </a:p>
        </p:txBody>
      </p:sp>
      <p:sp>
        <p:nvSpPr>
          <p:cNvPr id="6" name="Title 1"/>
          <p:cNvSpPr>
            <a:spLocks noGrp="1"/>
          </p:cNvSpPr>
          <p:nvPr>
            <p:ph type="title"/>
          </p:nvPr>
        </p:nvSpPr>
        <p:spPr>
          <a:xfrm>
            <a:off x="342900" y="274638"/>
            <a:ext cx="8458200" cy="411162"/>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en-US" sz="1100" b="1" smtClean="0">
                <a:effectLst/>
              </a:defRPr>
            </a:lvl1pPr>
          </a:lstStyle>
          <a:p>
            <a:pPr>
              <a:spcBef>
                <a:spcPts val="1800"/>
              </a:spcBef>
              <a:spcAft>
                <a:spcPts val="1800"/>
              </a:spcAft>
            </a:pPr>
            <a:r>
              <a:rPr lang="en-US" sz="1800" spc="30" dirty="0" err="1">
                <a:ea typeface="Times New Roman"/>
                <a:cs typeface="Times New Roman"/>
              </a:rPr>
              <a:t>vol</a:t>
            </a:r>
            <a:r>
              <a:rPr lang="en-US" sz="1800" spc="30" dirty="0">
                <a:ea typeface="Times New Roman"/>
                <a:cs typeface="Times New Roman"/>
              </a:rPr>
              <a:t> 1 Figure 1.3  Urine albumin/creatinine ratio distribution of NHANES participants, </a:t>
            </a:r>
            <a:r>
              <a:rPr lang="en-US" sz="1800" spc="30" dirty="0" smtClean="0">
                <a:ea typeface="Times New Roman"/>
                <a:cs typeface="Times New Roman"/>
              </a:rPr>
              <a:t>1988-2012</a:t>
            </a:r>
            <a:r>
              <a:rPr lang="en-US" sz="1800" b="1" spc="30" dirty="0" smtClean="0">
                <a:effectLst/>
                <a:latin typeface="+mj-lt"/>
                <a:ea typeface="Times New Roman"/>
                <a:cs typeface="Times New Roman"/>
              </a:rPr>
              <a:t/>
            </a:r>
            <a:br>
              <a:rPr lang="en-US" sz="1800" b="1" spc="30" dirty="0" smtClean="0">
                <a:effectLst/>
                <a:latin typeface="+mj-lt"/>
                <a:ea typeface="Times New Roman"/>
                <a:cs typeface="Times New Roman"/>
              </a:rPr>
            </a:br>
            <a:endParaRPr lang="en-US" sz="1800" dirty="0"/>
          </a:p>
        </p:txBody>
      </p:sp>
      <p:sp>
        <p:nvSpPr>
          <p:cNvPr id="9" name="TextBox 8"/>
          <p:cNvSpPr txBox="1"/>
          <p:nvPr/>
        </p:nvSpPr>
        <p:spPr>
          <a:xfrm>
            <a:off x="419100" y="5638800"/>
            <a:ext cx="8305800" cy="646331"/>
          </a:xfrm>
          <a:prstGeom prst="rect">
            <a:avLst/>
          </a:prstGeom>
          <a:noFill/>
        </p:spPr>
        <p:txBody>
          <a:bodyPr wrap="square" rtlCol="0">
            <a:spAutoFit/>
          </a:bodyPr>
          <a:lstStyle/>
          <a:p>
            <a:pPr>
              <a:spcAft>
                <a:spcPts val="1200"/>
              </a:spcAft>
              <a:tabLst>
                <a:tab pos="5943600" algn="l"/>
              </a:tabLst>
            </a:pPr>
            <a:r>
              <a:rPr lang="en-US" sz="1200" i="1" dirty="0">
                <a:ea typeface="MS Mincho"/>
                <a:cs typeface="Times New Roman"/>
              </a:rPr>
              <a:t>Data Source: National Health and Nutrition Examination Survey (NHANES), 1988–1994, 1999-2004 &amp; 2005–2012 participants age 20 &amp; older. Single-sample estimates of eGFR &amp; ACR; eGFR calculated using the CKD-EPI equation. Abbreviations: ACR, urine albumin/creatinine ratio; eGFR, estimated glomerular filtration rate.</a:t>
            </a:r>
            <a:endParaRPr lang="en-US" sz="1200" i="1" dirty="0">
              <a:ea typeface="Times New Roman"/>
              <a:cs typeface="Times New Rom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097274"/>
            <a:ext cx="5754209" cy="4424347"/>
          </a:xfrm>
          <a:prstGeom prst="rect">
            <a:avLst/>
          </a:prstGeom>
        </p:spPr>
      </p:pic>
    </p:spTree>
    <p:extLst>
      <p:ext uri="{BB962C8B-B14F-4D97-AF65-F5344CB8AC3E}">
        <p14:creationId xmlns:p14="http://schemas.microsoft.com/office/powerpoint/2010/main" val="2338741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6</a:t>
            </a:fld>
            <a:endParaRPr lang="en-US" dirty="0"/>
          </a:p>
        </p:txBody>
      </p:sp>
      <p:sp>
        <p:nvSpPr>
          <p:cNvPr id="6" name="Title 1"/>
          <p:cNvSpPr>
            <a:spLocks noGrp="1"/>
          </p:cNvSpPr>
          <p:nvPr>
            <p:ph type="title"/>
          </p:nvPr>
        </p:nvSpPr>
        <p:spPr>
          <a:xfrm>
            <a:off x="490538" y="228600"/>
            <a:ext cx="8162925" cy="457200"/>
          </a:xfrm>
          <a:prstGeom prst="rect">
            <a:avLst/>
          </a:prstGeom>
        </p:spPr>
        <p:txBody>
          <a:bodyPr/>
          <a:lstStyle>
            <a:lvl1pPr algn="l">
              <a:defRPr lang="en-US" sz="1100" b="1" smtClean="0">
                <a:effectLst/>
              </a:defRPr>
            </a:lvl1pPr>
          </a:lstStyle>
          <a:p>
            <a:pPr marL="0" marR="0">
              <a:spcBef>
                <a:spcPts val="0"/>
              </a:spcBef>
              <a:spcAft>
                <a:spcPts val="600"/>
              </a:spcAft>
            </a:pPr>
            <a:r>
              <a:rPr lang="en-US" sz="1800" spc="30" dirty="0" err="1">
                <a:ea typeface="Times New Roman"/>
                <a:cs typeface="Times New Roman"/>
              </a:rPr>
              <a:t>vol</a:t>
            </a:r>
            <a:r>
              <a:rPr lang="en-US" sz="1800" spc="30" dirty="0">
                <a:ea typeface="Times New Roman"/>
                <a:cs typeface="Times New Roman"/>
              </a:rPr>
              <a:t> 1 Table 1.2  Percentage of NHANES participants within the KDIGO 2012 prognosis of CKD by GFR and albuminuria categories, 1998-2012</a:t>
            </a:r>
          </a:p>
        </p:txBody>
      </p:sp>
      <p:sp>
        <p:nvSpPr>
          <p:cNvPr id="8" name="TextBox 7"/>
          <p:cNvSpPr txBox="1"/>
          <p:nvPr/>
        </p:nvSpPr>
        <p:spPr>
          <a:xfrm>
            <a:off x="5257800" y="2514600"/>
            <a:ext cx="3124200" cy="1785104"/>
          </a:xfrm>
          <a:prstGeom prst="rect">
            <a:avLst/>
          </a:prstGeom>
          <a:noFill/>
        </p:spPr>
        <p:txBody>
          <a:bodyPr wrap="square" rtlCol="0">
            <a:spAutoFit/>
          </a:bodyPr>
          <a:lstStyle/>
          <a:p>
            <a:pPr>
              <a:spcAft>
                <a:spcPts val="1200"/>
              </a:spcAft>
              <a:tabLst>
                <a:tab pos="5943600" algn="l"/>
              </a:tabLst>
            </a:pPr>
            <a:r>
              <a:rPr lang="en-US" sz="1100" i="1" dirty="0">
                <a:ea typeface="MS Mincho"/>
                <a:cs typeface="Times New Roman"/>
              </a:rPr>
              <a:t>Data source: National Health and Nutrition Examination Survey (NHANES), 1988-1994, 1999-2004 &amp; 2007-2012 participants age 20 and older. Single-sample estimates of eGFR and ACR; eGFR calculated using the CKD-EPI equation. Abbreviations: ACR, urine albumin/creatinine ratio; CKD, chronic kidney disease; eGFR, estimated glomerular filtration rate; GFR, glomerular filtration rate; KDIGO, Kidney Disease: Improving Global Outcomes CKD Work Group.</a:t>
            </a:r>
            <a:endParaRPr lang="en-US" sz="1100" i="1" dirty="0">
              <a:ea typeface="Times New Roman"/>
              <a:cs typeface="Times New Roman"/>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664" y="990600"/>
            <a:ext cx="4130336" cy="5200938"/>
          </a:xfrm>
          <a:prstGeom prst="rect">
            <a:avLst/>
          </a:prstGeom>
        </p:spPr>
      </p:pic>
    </p:spTree>
    <p:extLst>
      <p:ext uri="{BB962C8B-B14F-4D97-AF65-F5344CB8AC3E}">
        <p14:creationId xmlns:p14="http://schemas.microsoft.com/office/powerpoint/2010/main" val="3624414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7</a:t>
            </a:fld>
            <a:endParaRPr lang="en-US" dirty="0"/>
          </a:p>
        </p:txBody>
      </p:sp>
      <p:sp>
        <p:nvSpPr>
          <p:cNvPr id="6" name="Title 1"/>
          <p:cNvSpPr>
            <a:spLocks noGrp="1"/>
          </p:cNvSpPr>
          <p:nvPr>
            <p:ph type="title"/>
          </p:nvPr>
        </p:nvSpPr>
        <p:spPr>
          <a:xfrm>
            <a:off x="514350" y="304800"/>
            <a:ext cx="8115300" cy="533400"/>
          </a:xfrm>
          <a:prstGeom prst="rect">
            <a:avLst/>
          </a:prstGeom>
        </p:spPr>
        <p:txBody>
          <a:bodyPr/>
          <a:lstStyle>
            <a:lvl1pPr algn="l">
              <a:defRPr lang="en-US" sz="1100" b="1" smtClean="0">
                <a:effectLst/>
              </a:defRPr>
            </a:lvl1pPr>
          </a:lstStyle>
          <a:p>
            <a:pPr marL="0" marR="0">
              <a:spcBef>
                <a:spcPts val="1200"/>
              </a:spcBef>
              <a:spcAft>
                <a:spcPts val="375"/>
              </a:spcAft>
            </a:pPr>
            <a:r>
              <a:rPr lang="en-US" sz="1800" dirty="0" err="1">
                <a:ea typeface="Times New Roman"/>
                <a:cs typeface="Times New Roman"/>
              </a:rPr>
              <a:t>vol</a:t>
            </a:r>
            <a:r>
              <a:rPr lang="en-US" sz="1800" dirty="0">
                <a:ea typeface="Times New Roman"/>
                <a:cs typeface="Times New Roman"/>
              </a:rPr>
              <a:t> 1 Table 1.3  Prevalence (%) of CKD in NHANES population within age, sex, race/ethnicity, &amp; risk-factor categories, 1998-2012</a:t>
            </a:r>
          </a:p>
        </p:txBody>
      </p:sp>
      <p:sp>
        <p:nvSpPr>
          <p:cNvPr id="8" name="TextBox 7"/>
          <p:cNvSpPr txBox="1"/>
          <p:nvPr/>
        </p:nvSpPr>
        <p:spPr>
          <a:xfrm>
            <a:off x="381000" y="5262771"/>
            <a:ext cx="8534400" cy="1061829"/>
          </a:xfrm>
          <a:prstGeom prst="rect">
            <a:avLst/>
          </a:prstGeom>
          <a:noFill/>
        </p:spPr>
        <p:txBody>
          <a:bodyPr wrap="square" rtlCol="0">
            <a:spAutoFit/>
          </a:bodyPr>
          <a:lstStyle/>
          <a:p>
            <a:pPr>
              <a:spcBef>
                <a:spcPts val="600"/>
              </a:spcBef>
              <a:spcAft>
                <a:spcPts val="1200"/>
              </a:spcAft>
              <a:tabLst>
                <a:tab pos="5943600" algn="l"/>
              </a:tabLst>
            </a:pPr>
            <a:r>
              <a:rPr lang="en-US" sz="1050" i="1" dirty="0">
                <a:ea typeface="MS Mincho"/>
                <a:cs typeface="Times New Roman"/>
              </a:rPr>
              <a:t>Data source: </a:t>
            </a:r>
            <a:r>
              <a:rPr lang="en-US" sz="1050" i="1" spc="-20" dirty="0">
                <a:ea typeface="MS Mincho"/>
                <a:cs typeface="Times New Roman"/>
              </a:rPr>
              <a:t>National Health and Nutrition Examination Survey (NHANES), </a:t>
            </a:r>
            <a:r>
              <a:rPr lang="en-US" sz="1050" i="1" dirty="0">
                <a:ea typeface="MS Mincho"/>
                <a:cs typeface="Times New Roman"/>
              </a:rPr>
              <a:t>1988-1994, 1999-2004 &amp; 2007-2012 participants age 20 &amp; older. Single-sample estimates of eGFR &amp; ACR; eGFR calculated using the CKD-EPI equation. Diabetes defined as HbA1c &gt;7 percent, self-reported (SR), or currently taking glucose-lowering medications. Hypertension defined as BP ≥130/≥80 for those with diabetes or CKD, otherwise BP ≥140/≥90, or taking medication for hypertension. Values in Figure 1.12 cannot be directly compared to those in Table 1.3 due to different Survey cohorts. The table represents NHANES participants who are classified as hypertensive (measured/treated) but some of those are at target blood pressure. Abbreviations: ACR, urine albumin/creatinine ratio; BMI, body mass index; BP, blood pressure, CKD, chronic kidney disease; eGFR, estimated glomerular filtration rate.</a:t>
            </a:r>
            <a:endParaRPr lang="en-US" sz="1050" i="1" dirty="0">
              <a:ea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995980787"/>
              </p:ext>
            </p:extLst>
          </p:nvPr>
        </p:nvGraphicFramePr>
        <p:xfrm>
          <a:off x="533400" y="990600"/>
          <a:ext cx="8077200" cy="4130040"/>
        </p:xfrm>
        <a:graphic>
          <a:graphicData uri="http://schemas.openxmlformats.org/drawingml/2006/table">
            <a:tbl>
              <a:tblPr firstRow="1" firstCol="1" bandRow="1"/>
              <a:tblGrid>
                <a:gridCol w="1397976"/>
                <a:gridCol w="742136"/>
                <a:gridCol w="742136"/>
                <a:gridCol w="742136"/>
                <a:gridCol w="742136"/>
                <a:gridCol w="742136"/>
                <a:gridCol w="742136"/>
                <a:gridCol w="742136"/>
                <a:gridCol w="742136"/>
                <a:gridCol w="742136"/>
              </a:tblGrid>
              <a:tr h="354330">
                <a:tc>
                  <a:txBody>
                    <a:bodyPr/>
                    <a:lstStyle/>
                    <a:p>
                      <a:pPr>
                        <a:lnSpc>
                          <a:spcPct val="115000"/>
                        </a:lnSpc>
                      </a:pPr>
                      <a:endParaRPr lang="en-US" sz="1050" dirty="0">
                        <a:effectLst/>
                        <a:latin typeface="Calibri"/>
                      </a:endParaRPr>
                    </a:p>
                  </a:txBody>
                  <a:tcPr marL="68580" marR="68580" marT="0" marB="0" anchor="ctr">
                    <a:lnL>
                      <a:noFill/>
                    </a:lnL>
                    <a:lnR>
                      <a:noFill/>
                    </a:lnR>
                    <a:lnT>
                      <a:noFill/>
                    </a:lnT>
                    <a:lnB>
                      <a:noFill/>
                    </a:lnB>
                  </a:tcPr>
                </a:tc>
                <a:tc gridSpan="3">
                  <a:txBody>
                    <a:bodyPr/>
                    <a:lstStyle/>
                    <a:p>
                      <a:pPr marL="0" marR="0" algn="ctr">
                        <a:lnSpc>
                          <a:spcPct val="115000"/>
                        </a:lnSpc>
                        <a:spcBef>
                          <a:spcPts val="0"/>
                        </a:spcBef>
                        <a:spcAft>
                          <a:spcPts val="0"/>
                        </a:spcAft>
                      </a:pPr>
                      <a:r>
                        <a:rPr lang="en-US" sz="1050" b="1">
                          <a:effectLst/>
                          <a:latin typeface="Calibri"/>
                          <a:ea typeface="Times New Roman"/>
                          <a:cs typeface="Times New Roman"/>
                        </a:rPr>
                        <a:t>All CKD</a:t>
                      </a:r>
                      <a:endParaRPr lang="en-US" sz="105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50" b="1">
                          <a:effectLst/>
                          <a:latin typeface="Calibri"/>
                          <a:ea typeface="Times New Roman"/>
                          <a:cs typeface="Times New Roman"/>
                        </a:rPr>
                        <a:t>eGFR &lt;60</a:t>
                      </a:r>
                      <a:br>
                        <a:rPr lang="en-US" sz="1050" b="1">
                          <a:effectLst/>
                          <a:latin typeface="Calibri"/>
                          <a:ea typeface="Times New Roman"/>
                          <a:cs typeface="Times New Roman"/>
                        </a:rPr>
                      </a:br>
                      <a:r>
                        <a:rPr lang="en-US" sz="1050" b="1">
                          <a:effectLst/>
                          <a:latin typeface="Calibri"/>
                          <a:ea typeface="Times New Roman"/>
                          <a:cs typeface="Times New Roman"/>
                        </a:rPr>
                        <a:t>ml/min/1.73m</a:t>
                      </a:r>
                      <a:r>
                        <a:rPr lang="en-US" sz="1050" b="1" baseline="30000">
                          <a:effectLst/>
                          <a:latin typeface="Calibri"/>
                          <a:ea typeface="Times New Roman"/>
                          <a:cs typeface="Times New Roman"/>
                        </a:rPr>
                        <a:t>2</a:t>
                      </a:r>
                      <a:endParaRPr lang="en-US" sz="105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050" b="1">
                          <a:effectLst/>
                          <a:latin typeface="Calibri"/>
                          <a:ea typeface="Times New Roman"/>
                          <a:cs typeface="Times New Roman"/>
                        </a:rPr>
                        <a:t>ACR ≥30</a:t>
                      </a:r>
                      <a:br>
                        <a:rPr lang="en-US" sz="1050" b="1">
                          <a:effectLst/>
                          <a:latin typeface="Calibri"/>
                          <a:ea typeface="Times New Roman"/>
                          <a:cs typeface="Times New Roman"/>
                        </a:rPr>
                      </a:br>
                      <a:r>
                        <a:rPr lang="en-US" sz="1050" b="1">
                          <a:effectLst/>
                          <a:latin typeface="Calibri"/>
                          <a:ea typeface="Times New Roman"/>
                          <a:cs typeface="Times New Roman"/>
                        </a:rPr>
                        <a:t>mg/g</a:t>
                      </a:r>
                      <a:endParaRPr lang="en-US" sz="105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4310">
                <a:tc>
                  <a:txBody>
                    <a:bodyPr/>
                    <a:lstStyle/>
                    <a:p>
                      <a:pPr marL="0" marR="0">
                        <a:lnSpc>
                          <a:spcPct val="115000"/>
                        </a:lnSpc>
                        <a:spcBef>
                          <a:spcPts val="0"/>
                        </a:spcBef>
                        <a:spcAft>
                          <a:spcPts val="0"/>
                        </a:spcAft>
                      </a:pPr>
                      <a:r>
                        <a:rPr lang="en-US" sz="1050" b="1">
                          <a:effectLst/>
                          <a:latin typeface="Calibri"/>
                          <a:ea typeface="Times New Roman"/>
                          <a:cs typeface="Times New Roman"/>
                        </a:rPr>
                        <a:t> </a:t>
                      </a:r>
                      <a:endParaRPr lang="en-US" sz="105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b="1">
                          <a:effectLst/>
                          <a:latin typeface="Calibri"/>
                          <a:ea typeface="Times New Roman"/>
                          <a:cs typeface="Times New Roman"/>
                        </a:rPr>
                        <a:t>1988-1994</a:t>
                      </a:r>
                      <a:endParaRPr lang="en-US" sz="1050">
                        <a:effectLst/>
                        <a:latin typeface="Calibri"/>
                        <a:ea typeface="Calibri"/>
                        <a:cs typeface="Times New Roman"/>
                      </a:endParaRPr>
                    </a:p>
                  </a:txBody>
                  <a:tcPr marL="8890" marR="88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a:ea typeface="Times New Roman"/>
                          <a:cs typeface="Times New Roman"/>
                        </a:rPr>
                        <a:t>1999-2004</a:t>
                      </a:r>
                      <a:endParaRPr lang="en-US" sz="1050">
                        <a:effectLst/>
                        <a:latin typeface="Calibri"/>
                        <a:ea typeface="Calibri"/>
                        <a:cs typeface="Times New Roman"/>
                      </a:endParaRPr>
                    </a:p>
                  </a:txBody>
                  <a:tcPr marL="8890" marR="88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a:ea typeface="Times New Roman"/>
                          <a:cs typeface="Times New Roman"/>
                        </a:rPr>
                        <a:t>2007-2012</a:t>
                      </a:r>
                      <a:endParaRPr lang="en-US" sz="1050">
                        <a:effectLst/>
                        <a:latin typeface="Calibri"/>
                        <a:ea typeface="Calibri"/>
                        <a:cs typeface="Times New Roman"/>
                      </a:endParaRPr>
                    </a:p>
                  </a:txBody>
                  <a:tcPr marL="8890" marR="889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a:ea typeface="Times New Roman"/>
                          <a:cs typeface="Times New Roman"/>
                        </a:rPr>
                        <a:t>1988-1994</a:t>
                      </a:r>
                      <a:endParaRPr lang="en-US" sz="1050">
                        <a:effectLst/>
                        <a:latin typeface="Calibri"/>
                        <a:ea typeface="Calibri"/>
                        <a:cs typeface="Times New Roman"/>
                      </a:endParaRPr>
                    </a:p>
                  </a:txBody>
                  <a:tcPr marL="8890" marR="889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a:ea typeface="Times New Roman"/>
                          <a:cs typeface="Times New Roman"/>
                        </a:rPr>
                        <a:t>1999-2004</a:t>
                      </a:r>
                      <a:endParaRPr lang="en-US" sz="1050">
                        <a:effectLst/>
                        <a:latin typeface="Calibri"/>
                        <a:ea typeface="Calibri"/>
                        <a:cs typeface="Times New Roman"/>
                      </a:endParaRPr>
                    </a:p>
                  </a:txBody>
                  <a:tcPr marL="8890" marR="88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a:ea typeface="Times New Roman"/>
                          <a:cs typeface="Times New Roman"/>
                        </a:rPr>
                        <a:t>2007-2012</a:t>
                      </a:r>
                      <a:endParaRPr lang="en-US" sz="1050">
                        <a:effectLst/>
                        <a:latin typeface="Calibri"/>
                        <a:ea typeface="Calibri"/>
                        <a:cs typeface="Times New Roman"/>
                      </a:endParaRPr>
                    </a:p>
                  </a:txBody>
                  <a:tcPr marL="8890" marR="889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a:ea typeface="Times New Roman"/>
                          <a:cs typeface="Times New Roman"/>
                        </a:rPr>
                        <a:t>1988-1994</a:t>
                      </a:r>
                      <a:endParaRPr lang="en-US" sz="1050">
                        <a:effectLst/>
                        <a:latin typeface="Calibri"/>
                        <a:ea typeface="Calibri"/>
                        <a:cs typeface="Times New Roman"/>
                      </a:endParaRPr>
                    </a:p>
                  </a:txBody>
                  <a:tcPr marL="8890" marR="889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a:ea typeface="Times New Roman"/>
                          <a:cs typeface="Times New Roman"/>
                        </a:rPr>
                        <a:t>1999-2004</a:t>
                      </a:r>
                      <a:endParaRPr lang="en-US" sz="1050">
                        <a:effectLst/>
                        <a:latin typeface="Calibri"/>
                        <a:ea typeface="Calibri"/>
                        <a:cs typeface="Times New Roman"/>
                      </a:endParaRPr>
                    </a:p>
                  </a:txBody>
                  <a:tcPr marL="8890" marR="88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a:ea typeface="Times New Roman"/>
                          <a:cs typeface="Times New Roman"/>
                        </a:rPr>
                        <a:t>2007-2012</a:t>
                      </a:r>
                      <a:endParaRPr lang="en-US" sz="1050">
                        <a:effectLst/>
                        <a:latin typeface="Calibri"/>
                        <a:ea typeface="Calibri"/>
                        <a:cs typeface="Times New Roman"/>
                      </a:endParaRPr>
                    </a:p>
                  </a:txBody>
                  <a:tcPr marL="8890" marR="889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20-39</a:t>
                      </a:r>
                      <a:endParaRPr lang="en-US" sz="105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5.1</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5.9</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5.7</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0.1</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0.3</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0.2</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5.0</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5.8</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5.5</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40-59</a:t>
                      </a:r>
                      <a:endParaRPr lang="en-US" sz="105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8.4</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9.8</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8.9</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1.3</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2.0</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2.3</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7.5</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8.4</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7.2</a:t>
                      </a:r>
                      <a:endParaRPr lang="en-US" sz="1050">
                        <a:effectLst/>
                        <a:latin typeface="Calibri"/>
                        <a:ea typeface="Calibri"/>
                        <a:cs typeface="Times New Roman"/>
                      </a:endParaRPr>
                    </a:p>
                  </a:txBody>
                  <a:tcPr marL="8890" marR="201295" marT="0" marB="0" anchor="ctr">
                    <a:lnL>
                      <a:noFill/>
                    </a:lnL>
                    <a:lnR>
                      <a:noFill/>
                    </a:lnR>
                    <a:lnT>
                      <a:noFill/>
                    </a:lnT>
                    <a:lnB>
                      <a:noFill/>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60+</a:t>
                      </a:r>
                      <a:endParaRPr lang="en-US" sz="105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32.2</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37.5</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33.2</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19.1</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25.1</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22.7</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18.0</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20.1</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17.7</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Male</a:t>
                      </a:r>
                      <a:endParaRPr lang="en-US" sz="105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10.2</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12.3</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12.1</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4.1</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5.0</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5.4</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7.4</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9.2</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8.7</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Female</a:t>
                      </a:r>
                      <a:endParaRPr lang="en-US" sz="105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14.2</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15.7</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15.1</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5.6</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7.2</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7.6</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10.2</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10.3</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9.6</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Non-Hispanic White</a:t>
                      </a:r>
                      <a:endParaRPr lang="en-US" sz="105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12.3</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14.0</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13.9</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5.5</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7.0</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7.6</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8.2</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8.9</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8.4</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Non-Hispanic </a:t>
                      </a:r>
                      <a:br>
                        <a:rPr lang="en-US" sz="1050" b="1">
                          <a:effectLst/>
                          <a:latin typeface="Calibri"/>
                          <a:ea typeface="Times New Roman"/>
                          <a:cs typeface="Times New Roman"/>
                        </a:rPr>
                      </a:br>
                      <a:r>
                        <a:rPr lang="en-US" sz="1050" b="1">
                          <a:effectLst/>
                          <a:latin typeface="Calibri"/>
                          <a:ea typeface="Times New Roman"/>
                          <a:cs typeface="Times New Roman"/>
                        </a:rPr>
                        <a:t>Black/Af Am</a:t>
                      </a:r>
                      <a:endParaRPr lang="en-US" sz="105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14.5</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14.9</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15.9</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4.1</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5.0</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6.2</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12.7</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12.4</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12.3</a:t>
                      </a:r>
                      <a:endParaRPr lang="en-US" sz="1050">
                        <a:effectLst/>
                        <a:latin typeface="Calibri"/>
                        <a:ea typeface="Calibri"/>
                        <a:cs typeface="Times New Roman"/>
                      </a:endParaRPr>
                    </a:p>
                  </a:txBody>
                  <a:tcPr marL="8890" marR="201295" marT="0" marB="0" anchor="ctr">
                    <a:lnL>
                      <a:noFill/>
                    </a:lnL>
                    <a:lnR>
                      <a:noFill/>
                    </a:lnR>
                    <a:lnT>
                      <a:noFill/>
                    </a:lnT>
                    <a:lnB>
                      <a:noFill/>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Other</a:t>
                      </a:r>
                      <a:endParaRPr lang="en-US" sz="105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10.5</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13.5</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11.7</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2.2</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3.4</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3.1</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9.2</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11.7</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10.1</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Diabetes</a:t>
                      </a:r>
                      <a:endParaRPr lang="en-US" sz="105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43.1</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42.0</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39.2</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15.6</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17.0</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19.6</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36.3</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33.3</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28.6</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Self-reported diabetes</a:t>
                      </a:r>
                      <a:endParaRPr lang="en-US" sz="105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42.7</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42.2</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40.4</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16.4</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18.5</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21.1</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35.9</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32.6</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29.3</a:t>
                      </a:r>
                      <a:endParaRPr lang="en-US" sz="1050">
                        <a:effectLst/>
                        <a:latin typeface="Calibri"/>
                        <a:ea typeface="Calibri"/>
                        <a:cs typeface="Times New Roman"/>
                      </a:endParaRPr>
                    </a:p>
                  </a:txBody>
                  <a:tcPr marL="8890" marR="201295" marT="0" marB="0" anchor="ctr">
                    <a:lnL>
                      <a:noFill/>
                    </a:lnL>
                    <a:lnR>
                      <a:noFill/>
                    </a:lnR>
                    <a:lnT>
                      <a:noFill/>
                    </a:lnT>
                    <a:lnB>
                      <a:noFill/>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Hypertension</a:t>
                      </a:r>
                      <a:endParaRPr lang="en-US" sz="105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33.3</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32.7</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31.0</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15.3</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17.1</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17.1</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23.4</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21.3</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19.8</a:t>
                      </a:r>
                      <a:endParaRPr lang="en-US" sz="1050">
                        <a:effectLst/>
                        <a:latin typeface="Calibri"/>
                        <a:ea typeface="Calibri"/>
                        <a:cs typeface="Times New Roman"/>
                      </a:endParaRPr>
                    </a:p>
                  </a:txBody>
                  <a:tcPr marL="8890" marR="201295" marT="0" marB="0" anchor="ctr">
                    <a:lnL>
                      <a:noFill/>
                    </a:lnL>
                    <a:lnR>
                      <a:noFill/>
                    </a:lnR>
                    <a:lnT>
                      <a:noFill/>
                    </a:lnT>
                    <a:lnB>
                      <a:noFill/>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Self-reported hypertension</a:t>
                      </a:r>
                      <a:endParaRPr lang="en-US" sz="105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dirty="0">
                          <a:effectLst/>
                          <a:latin typeface="Calibri"/>
                          <a:ea typeface="Times New Roman"/>
                          <a:cs typeface="Times New Roman"/>
                        </a:rPr>
                        <a:t>25.3</a:t>
                      </a:r>
                      <a:endParaRPr lang="en-US" sz="1050" dirty="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27.2</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dirty="0">
                          <a:effectLst/>
                          <a:latin typeface="Calibri"/>
                          <a:ea typeface="Times New Roman"/>
                          <a:cs typeface="Times New Roman"/>
                        </a:rPr>
                        <a:t>26.0</a:t>
                      </a:r>
                      <a:endParaRPr lang="en-US" sz="1050" dirty="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12.9</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15.8</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15.2</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17.1</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16.4</a:t>
                      </a:r>
                      <a:endParaRPr lang="en-US" sz="1050">
                        <a:effectLst/>
                        <a:latin typeface="Calibri"/>
                        <a:ea typeface="Calibri"/>
                        <a:cs typeface="Times New Roman"/>
                      </a:endParaRPr>
                    </a:p>
                  </a:txBody>
                  <a:tcPr marL="8890" marR="201295" marT="0" marB="0" anchor="ctr">
                    <a:lnL>
                      <a:noFill/>
                    </a:lnL>
                    <a:lnR>
                      <a:noFill/>
                    </a:lnR>
                    <a:lnT>
                      <a:noFill/>
                    </a:lnT>
                    <a:lnB>
                      <a:noFill/>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16.2</a:t>
                      </a:r>
                      <a:endParaRPr lang="en-US" sz="1050">
                        <a:effectLst/>
                        <a:latin typeface="Calibri"/>
                        <a:ea typeface="Calibri"/>
                        <a:cs typeface="Times New Roman"/>
                      </a:endParaRPr>
                    </a:p>
                  </a:txBody>
                  <a:tcPr marL="8890" marR="201295" marT="0" marB="0" anchor="ctr">
                    <a:lnL>
                      <a:noFill/>
                    </a:lnL>
                    <a:lnR>
                      <a:noFill/>
                    </a:lnR>
                    <a:lnT>
                      <a:noFill/>
                    </a:lnT>
                    <a:lnB>
                      <a:noFill/>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Self-reported cardiovascular disease</a:t>
                      </a:r>
                      <a:endParaRPr lang="en-US" sz="105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25.4</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40.0</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39.5</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dirty="0">
                          <a:effectLst/>
                          <a:latin typeface="Calibri"/>
                          <a:ea typeface="Times New Roman"/>
                          <a:cs typeface="Times New Roman"/>
                        </a:rPr>
                        <a:t>14.5</a:t>
                      </a:r>
                      <a:endParaRPr lang="en-US" sz="1050" dirty="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27.3</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26.8</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16.6</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23.0</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23.8</a:t>
                      </a:r>
                      <a:endParaRPr lang="en-US" sz="1050">
                        <a:effectLst/>
                        <a:latin typeface="Calibri"/>
                        <a:ea typeface="Calibri"/>
                        <a:cs typeface="Times New Roman"/>
                      </a:endParaRPr>
                    </a:p>
                  </a:txBody>
                  <a:tcPr marL="8890" marR="201295" marT="0" marB="0" anchor="ctr">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Obesity </a:t>
                      </a:r>
                      <a:br>
                        <a:rPr lang="en-US" sz="1050" b="1">
                          <a:effectLst/>
                          <a:latin typeface="Calibri"/>
                          <a:ea typeface="Times New Roman"/>
                          <a:cs typeface="Times New Roman"/>
                        </a:rPr>
                      </a:br>
                      <a:r>
                        <a:rPr lang="en-US" sz="1050" b="1">
                          <a:effectLst/>
                          <a:latin typeface="Calibri"/>
                          <a:ea typeface="Times New Roman"/>
                          <a:cs typeface="Times New Roman"/>
                        </a:rPr>
                        <a:t>(BMI 30+)</a:t>
                      </a:r>
                      <a:endParaRPr lang="en-US" sz="105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16.6</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16.8</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16.6</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6.2</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6.4</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7.3</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12.3</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12.6</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11.5</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50" b="1">
                          <a:effectLst/>
                          <a:latin typeface="Calibri"/>
                          <a:ea typeface="Times New Roman"/>
                          <a:cs typeface="Times New Roman"/>
                        </a:rPr>
                        <a:t>All</a:t>
                      </a:r>
                      <a:endParaRPr lang="en-US" sz="105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12.0</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14.0</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13.6</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4.9</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6.2</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6.5</a:t>
                      </a:r>
                      <a:endParaRPr lang="en-US" sz="1050">
                        <a:effectLst/>
                        <a:latin typeface="Calibri"/>
                        <a:ea typeface="Calibri"/>
                        <a:cs typeface="Times New Roman"/>
                      </a:endParaRPr>
                    </a:p>
                  </a:txBody>
                  <a:tcPr marL="8890" marR="2012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8.8</a:t>
                      </a:r>
                      <a:endParaRPr lang="en-US" sz="1050">
                        <a:effectLst/>
                        <a:latin typeface="Calibri"/>
                        <a:ea typeface="Calibri"/>
                        <a:cs typeface="Times New Roman"/>
                      </a:endParaRPr>
                    </a:p>
                  </a:txBody>
                  <a:tcPr marL="8890" marR="2012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a:effectLst/>
                          <a:latin typeface="Calibri"/>
                          <a:ea typeface="Times New Roman"/>
                          <a:cs typeface="Times New Roman"/>
                        </a:rPr>
                        <a:t>9.8</a:t>
                      </a:r>
                      <a:endParaRPr lang="en-US" sz="105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dirty="0">
                          <a:effectLst/>
                          <a:latin typeface="Calibri"/>
                          <a:ea typeface="Times New Roman"/>
                          <a:cs typeface="Times New Roman"/>
                        </a:rPr>
                        <a:t>9.2</a:t>
                      </a:r>
                      <a:endParaRPr lang="en-US" sz="1050" dirty="0">
                        <a:effectLst/>
                        <a:latin typeface="Calibri"/>
                        <a:ea typeface="Calibri"/>
                        <a:cs typeface="Times New Roman"/>
                      </a:endParaRPr>
                    </a:p>
                  </a:txBody>
                  <a:tcPr marL="8890" marR="2012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0179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8</a:t>
            </a:fld>
            <a:endParaRPr lang="en-US" dirty="0"/>
          </a:p>
        </p:txBody>
      </p:sp>
      <p:sp>
        <p:nvSpPr>
          <p:cNvPr id="6" name="Title 1"/>
          <p:cNvSpPr>
            <a:spLocks noGrp="1"/>
          </p:cNvSpPr>
          <p:nvPr>
            <p:ph type="title"/>
          </p:nvPr>
        </p:nvSpPr>
        <p:spPr>
          <a:xfrm>
            <a:off x="495300" y="304800"/>
            <a:ext cx="8153400" cy="563562"/>
          </a:xfrm>
          <a:prstGeom prst="rect">
            <a:avLst/>
          </a:prstGeom>
        </p:spPr>
        <p:txBody>
          <a:bodyPr/>
          <a:lstStyle>
            <a:lvl1pPr algn="l">
              <a:defRPr lang="en-US" sz="1100" b="1" smtClean="0">
                <a:effectLst/>
              </a:defRPr>
            </a:lvl1pPr>
          </a:lstStyle>
          <a:p>
            <a:pPr marL="0" marR="0">
              <a:spcBef>
                <a:spcPts val="1200"/>
              </a:spcBef>
              <a:spcAft>
                <a:spcPts val="600"/>
              </a:spcAft>
            </a:pPr>
            <a:r>
              <a:rPr lang="en-US" sz="1800" spc="30" dirty="0" err="1">
                <a:ea typeface="Times New Roman"/>
                <a:cs typeface="Times New Roman"/>
              </a:rPr>
              <a:t>vol</a:t>
            </a:r>
            <a:r>
              <a:rPr lang="en-US" sz="1800" spc="30" dirty="0">
                <a:ea typeface="Times New Roman"/>
                <a:cs typeface="Times New Roman"/>
              </a:rPr>
              <a:t> 1 Figure 1.4  NHANES participants with CKD, by age &amp; risk factor, 1998-2012</a:t>
            </a:r>
          </a:p>
        </p:txBody>
      </p:sp>
      <p:sp>
        <p:nvSpPr>
          <p:cNvPr id="8" name="TextBox 7"/>
          <p:cNvSpPr txBox="1"/>
          <p:nvPr/>
        </p:nvSpPr>
        <p:spPr>
          <a:xfrm>
            <a:off x="533400" y="5410200"/>
            <a:ext cx="8229600" cy="938719"/>
          </a:xfrm>
          <a:prstGeom prst="rect">
            <a:avLst/>
          </a:prstGeom>
          <a:noFill/>
        </p:spPr>
        <p:txBody>
          <a:bodyPr wrap="square" rtlCol="0">
            <a:spAutoFit/>
          </a:bodyPr>
          <a:lstStyle/>
          <a:p>
            <a:pPr>
              <a:tabLst>
                <a:tab pos="5943600" algn="l"/>
              </a:tabLst>
            </a:pPr>
            <a:r>
              <a:rPr lang="en-US" sz="1100" i="1" dirty="0">
                <a:ea typeface="MS Mincho"/>
                <a:cs typeface="Times New Roman"/>
              </a:rPr>
              <a:t>Data Source: National Health and Nutrition Examination Survey (NHANES), 1988–1994, 1999-2004 &amp; 2007–2012 participants age 20 &amp; older. Single-sample estimates of eGFR &amp; ACR; eGFR calculated using the CKD-EPI equation. Diabetes defined as HbA1c &gt;7 percent, self-reported, or currently taking glucose-lowering medications. Hypertension defined as BP ≥130/≥80 for those with diabetes or CKD, otherwise BP ≥140/≥90, or taking medication for hypertension. Abbreviations: ACR, urine albumin/creatinine ratio; BMI, body mass index; CKD, chronic kidney disease; CVD, cardiovascular disease; DM, diabetes mellitus; eGFR, estimated glomerular filtration rate; HTN, hypertension; SR, self-reported.</a:t>
            </a:r>
            <a:endParaRPr lang="en-US" sz="1100" i="1" dirty="0">
              <a:ea typeface="Times New Roman"/>
              <a:cs typeface="Times New Rom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513" y="986871"/>
            <a:ext cx="5752885" cy="4423329"/>
          </a:xfrm>
          <a:prstGeom prst="rect">
            <a:avLst/>
          </a:prstGeom>
        </p:spPr>
      </p:pic>
    </p:spTree>
    <p:extLst>
      <p:ext uri="{BB962C8B-B14F-4D97-AF65-F5344CB8AC3E}">
        <p14:creationId xmlns:p14="http://schemas.microsoft.com/office/powerpoint/2010/main" val="124104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dirty="0" err="1">
                <a:solidFill>
                  <a:prstClr val="white"/>
                </a:solidFill>
              </a:rPr>
              <a:t>Vol</a:t>
            </a:r>
            <a:r>
              <a:rPr lang="en-US" dirty="0">
                <a:solidFill>
                  <a:prstClr val="white"/>
                </a:solidFill>
              </a:rPr>
              <a:t> 1, CKD, </a:t>
            </a:r>
            <a:r>
              <a:rPr lang="en-US" dirty="0" err="1">
                <a:solidFill>
                  <a:prstClr val="white"/>
                </a:solidFill>
              </a:rPr>
              <a:t>Ch</a:t>
            </a:r>
            <a:r>
              <a:rPr lang="en-US" dirty="0">
                <a:solidFill>
                  <a:prstClr val="white"/>
                </a:solidFill>
              </a:rPr>
              <a:t> 1</a:t>
            </a:r>
          </a:p>
        </p:txBody>
      </p:sp>
      <p:sp>
        <p:nvSpPr>
          <p:cNvPr id="3" name="Slide Number Placeholder 2"/>
          <p:cNvSpPr>
            <a:spLocks noGrp="1"/>
          </p:cNvSpPr>
          <p:nvPr>
            <p:ph type="sldNum" sz="quarter" idx="11"/>
          </p:nvPr>
        </p:nvSpPr>
        <p:spPr/>
        <p:txBody>
          <a:bodyPr/>
          <a:lstStyle/>
          <a:p>
            <a:fld id="{3F227FC0-035E-484D-AA62-D30602925625}" type="slidenum">
              <a:rPr lang="en-US" smtClean="0"/>
              <a:pPr/>
              <a:t>9</a:t>
            </a:fld>
            <a:endParaRPr lang="en-US" dirty="0"/>
          </a:p>
        </p:txBody>
      </p:sp>
      <p:sp>
        <p:nvSpPr>
          <p:cNvPr id="6" name="Title 1"/>
          <p:cNvSpPr>
            <a:spLocks noGrp="1"/>
          </p:cNvSpPr>
          <p:nvPr>
            <p:ph type="title"/>
          </p:nvPr>
        </p:nvSpPr>
        <p:spPr>
          <a:xfrm>
            <a:off x="404813" y="304800"/>
            <a:ext cx="8334375" cy="563562"/>
          </a:xfrm>
          <a:prstGeom prst="rect">
            <a:avLst/>
          </a:prstGeom>
        </p:spPr>
        <p:txBody>
          <a:bodyPr/>
          <a:lstStyle>
            <a:lvl1pPr algn="l">
              <a:defRPr lang="en-US" sz="1100" b="1" smtClean="0">
                <a:effectLst/>
              </a:defRPr>
            </a:lvl1pPr>
          </a:lstStyle>
          <a:p>
            <a:pPr marL="0" marR="0">
              <a:spcBef>
                <a:spcPts val="1200"/>
              </a:spcBef>
              <a:spcAft>
                <a:spcPts val="0"/>
              </a:spcAft>
            </a:pPr>
            <a:r>
              <a:rPr lang="en-US" sz="1800" spc="30" dirty="0" err="1">
                <a:ea typeface="Times New Roman"/>
                <a:cs typeface="Times New Roman"/>
              </a:rPr>
              <a:t>vol</a:t>
            </a:r>
            <a:r>
              <a:rPr lang="en-US" sz="1800" spc="30" dirty="0">
                <a:ea typeface="Times New Roman"/>
                <a:cs typeface="Times New Roman"/>
              </a:rPr>
              <a:t> 1 Figure 1.5  NHANES participants with eGFR &lt;60 ml/min/1.73 m</a:t>
            </a:r>
            <a:r>
              <a:rPr lang="en-US" sz="1800" spc="30" baseline="30000" dirty="0">
                <a:ea typeface="Times New Roman"/>
                <a:cs typeface="Times New Roman"/>
              </a:rPr>
              <a:t>2</a:t>
            </a:r>
            <a:r>
              <a:rPr lang="en-US" sz="1800" spc="30" dirty="0">
                <a:ea typeface="Times New Roman"/>
                <a:cs typeface="Times New Roman"/>
              </a:rPr>
              <a:t>, by age &amp; risk factor, </a:t>
            </a:r>
            <a:r>
              <a:rPr lang="en-US" sz="1800" spc="30" dirty="0" smtClean="0">
                <a:ea typeface="Times New Roman"/>
                <a:cs typeface="Times New Roman"/>
              </a:rPr>
              <a:t>1998-2012</a:t>
            </a:r>
            <a:endParaRPr lang="en-US" sz="1800" spc="30" dirty="0">
              <a:ea typeface="Times New Roman"/>
              <a:cs typeface="Times New Roman"/>
            </a:endParaRPr>
          </a:p>
        </p:txBody>
      </p:sp>
      <p:sp>
        <p:nvSpPr>
          <p:cNvPr id="8" name="TextBox 7"/>
          <p:cNvSpPr txBox="1"/>
          <p:nvPr/>
        </p:nvSpPr>
        <p:spPr>
          <a:xfrm>
            <a:off x="533400" y="5342878"/>
            <a:ext cx="8229600" cy="938719"/>
          </a:xfrm>
          <a:prstGeom prst="rect">
            <a:avLst/>
          </a:prstGeom>
          <a:noFill/>
        </p:spPr>
        <p:txBody>
          <a:bodyPr wrap="square" rtlCol="0">
            <a:spAutoFit/>
          </a:bodyPr>
          <a:lstStyle/>
          <a:p>
            <a:pPr>
              <a:spcAft>
                <a:spcPts val="1200"/>
              </a:spcAft>
              <a:tabLst>
                <a:tab pos="5943600" algn="l"/>
              </a:tabLst>
            </a:pPr>
            <a:r>
              <a:rPr lang="en-US" sz="1100" i="1" dirty="0">
                <a:ea typeface="MS Mincho"/>
                <a:cs typeface="Times New Roman"/>
              </a:rPr>
              <a:t>Data Source: National Health and Nutrition Examination Survey (NHANES), 1988–1994, 1999-2004 &amp; 2007–2012 participants age 20 &amp; older. Single-sample estimates of eGFR &amp; ACR; eGFR calculated using the CKD-EPI equation. Diabetes defined as HbA1c &gt;7 percent, self-reported (SR), or currently taking glucose-lowering medications. Hypertension defined as BP ≥130/≥80 for those with diabetes or CKD, otherwise BP ≥140/≥90, or taking medication for hypertension. Abbreviations: ACR, urine albumin/creatinine ratio; BMI, body mass index; CVD, cardiovascular disease; DM, diabetes mellitus; eGFR, estimated glomerular filtration rate; HTN, hypertension; SR, self-reported.</a:t>
            </a:r>
            <a:endParaRPr lang="en-US" sz="1100" i="1" dirty="0">
              <a:ea typeface="Times New Roman"/>
              <a:cs typeface="Times New Roman"/>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990600"/>
            <a:ext cx="5708401" cy="4389126"/>
          </a:xfrm>
          <a:prstGeom prst="rect">
            <a:avLst/>
          </a:prstGeom>
        </p:spPr>
      </p:pic>
    </p:spTree>
    <p:extLst>
      <p:ext uri="{BB962C8B-B14F-4D97-AF65-F5344CB8AC3E}">
        <p14:creationId xmlns:p14="http://schemas.microsoft.com/office/powerpoint/2010/main" val="2136639602"/>
      </p:ext>
    </p:extLst>
  </p:cSld>
  <p:clrMapOvr>
    <a:masterClrMapping/>
  </p:clrMapOvr>
</p:sld>
</file>

<file path=ppt/theme/theme1.xml><?xml version="1.0" encoding="utf-8"?>
<a:theme xmlns:a="http://schemas.openxmlformats.org/drawingml/2006/main" name="ADR_PPT_Template-ESR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ADR_PPT_Template-ESRD</Template>
  <TotalTime>320</TotalTime>
  <Words>2726</Words>
  <Application>Microsoft Office PowerPoint</Application>
  <PresentationFormat>On-screen Show (4:3)</PresentationFormat>
  <Paragraphs>457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ADR_PPT_Template-ESRD</vt:lpstr>
      <vt:lpstr>PowerPoint Presentation</vt:lpstr>
      <vt:lpstr>vol 1 Table 1.1  Distribution of NHANES participants with diabetes, self-reported cardiovascular disease, &amp; single sample markers of CKD, 2007-2012</vt:lpstr>
      <vt:lpstr>vol 1 Figure 1.1  Prevalence of CKD by stage among NHANES participants, 1988-2012</vt:lpstr>
      <vt:lpstr>vol 1 Figure 1.2  eGFR distribution curves among NHANES participants, 1988-2012</vt:lpstr>
      <vt:lpstr>vol 1 Figure 1.3  Urine albumin/creatinine ratio distribution of NHANES participants, 1988-2012 </vt:lpstr>
      <vt:lpstr>vol 1 Table 1.2  Percentage of NHANES participants within the KDIGO 2012 prognosis of CKD by GFR and albuminuria categories, 1998-2012</vt:lpstr>
      <vt:lpstr>vol 1 Table 1.3  Prevalence (%) of CKD in NHANES population within age, sex, race/ethnicity, &amp; risk-factor categories, 1998-2012</vt:lpstr>
      <vt:lpstr>vol 1 Figure 1.4  NHANES participants with CKD, by age &amp; risk factor, 1998-2012</vt:lpstr>
      <vt:lpstr>vol 1 Figure 1.5  NHANES participants with eGFR &lt;60 ml/min/1.73 m2, by age &amp; risk factor, 1998-2012</vt:lpstr>
      <vt:lpstr>vol 1 Figure 1.6  NHANES participants with urine albumin/creatinine ratio ≥30 mg/g, by age &amp; risk factor, 1998-2012</vt:lpstr>
      <vt:lpstr>vol 1 Figure 1.7  Distribution of markers of CKD in NHANES participants with diabetes, hypertension, self-reported cardiovascular disease, &amp; obesity, 2007–2012</vt:lpstr>
      <vt:lpstr>vol 1 Figure 1.8  Adjusted odds ratios of CKD in NHANES participants by risk factor, 1998-2012</vt:lpstr>
      <vt:lpstr>vol 1 Figure 1.9  Adjusted odds ratios of eGFR &lt;60 ml/min/1.73m2 in NHANES participants by age &amp; risk factor, 1998-2012</vt:lpstr>
      <vt:lpstr>vol 1 Figure 1.10  Adjusted odds ratios of urine albumin/creatinine ratio ≥30 mg/g in NHANES participants by age &amp; risk factor, 1998-2012</vt:lpstr>
      <vt:lpstr>vol 1 Figure 1.11  NHANES participants with CKD aware of their kidney disease, 1999-2010</vt:lpstr>
      <vt:lpstr>vol 1 Table 1.4  Awareness, treatment, &amp; measures of control of risk factors (% of NHANES participants), 1998-2012</vt:lpstr>
      <vt:lpstr>vol 1 Figure 1.12  NHANES participants at target blood pressure, 1998-2012</vt:lpstr>
      <vt:lpstr>vol 1 Figure 1.13  NHANES participants within uric acid normal range, 1998-2012</vt:lpstr>
      <vt:lpstr>vol 1 Figure 1.14  NHANES participants not currently smoking, 1998-2012</vt:lpstr>
      <vt:lpstr>vol 1 Figure 1.15 Diabetic NHANES participants with glycohemoglobin &lt;7%, 1998-2012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Janet Kavanagh</cp:lastModifiedBy>
  <cp:revision>64</cp:revision>
  <dcterms:created xsi:type="dcterms:W3CDTF">2014-11-10T16:35:43Z</dcterms:created>
  <dcterms:modified xsi:type="dcterms:W3CDTF">2014-11-21T19:25:39Z</dcterms:modified>
</cp:coreProperties>
</file>