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76" r:id="rId3"/>
    <p:sldId id="277" r:id="rId4"/>
    <p:sldId id="278" r:id="rId5"/>
    <p:sldId id="275" r:id="rId6"/>
    <p:sldId id="257" r:id="rId7"/>
    <p:sldId id="259" r:id="rId8"/>
    <p:sldId id="266" r:id="rId9"/>
    <p:sldId id="260" r:id="rId10"/>
    <p:sldId id="261" r:id="rId11"/>
    <p:sldId id="268" r:id="rId12"/>
    <p:sldId id="269" r:id="rId13"/>
    <p:sldId id="270" r:id="rId14"/>
    <p:sldId id="271" r:id="rId15"/>
    <p:sldId id="272" r:id="rId16"/>
    <p:sldId id="273" r:id="rId17"/>
    <p:sldId id="267" r:id="rId18"/>
  </p:sldIdLst>
  <p:sldSz cx="9144000" cy="6858000" type="screen4x3"/>
  <p:notesSz cx="9309100" cy="7023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966"/>
    <a:srgbClr val="48070E"/>
    <a:srgbClr val="7A2F36"/>
    <a:srgbClr val="AC6168"/>
    <a:srgbClr val="0E54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75" d="100"/>
          <a:sy n="75" d="100"/>
        </p:scale>
        <p:origin x="-1596" y="-5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8" d="100"/>
          <a:sy n="78" d="100"/>
        </p:scale>
        <p:origin x="-1956" y="-90"/>
      </p:cViewPr>
      <p:guideLst>
        <p:guide orient="horz" pos="2212"/>
        <p:guide pos="293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33943" cy="3511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73003" y="0"/>
            <a:ext cx="4033943" cy="3511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70106686-F82D-4753-94CB-70FF72A4246B}" type="datetimeFigureOut">
              <a:rPr lang="en-US" smtClean="0"/>
              <a:t>11/20/2014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70726"/>
            <a:ext cx="4033943" cy="3511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73003" y="6670726"/>
            <a:ext cx="4033943" cy="3511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AE78B029-9C19-4863-A099-C3EB469D9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120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33943" cy="3511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73003" y="0"/>
            <a:ext cx="4033943" cy="3511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76C62516-1E61-479A-8F13-75B68A779684}" type="datetimeFigureOut">
              <a:rPr lang="en-US" smtClean="0"/>
              <a:t>11/20/2014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00363" y="527050"/>
            <a:ext cx="3509962" cy="26336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910" y="3335973"/>
            <a:ext cx="7447280" cy="3160395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70726"/>
            <a:ext cx="4033943" cy="3511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73003" y="6670726"/>
            <a:ext cx="4033943" cy="3511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28EDF32A-2C87-427B-8169-B6092B336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990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6075" y="457200"/>
            <a:ext cx="3200400" cy="1255595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914400" y="2286000"/>
            <a:ext cx="7315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Candara" panose="020E0502030303020204" pitchFamily="34" charset="0"/>
              </a:rPr>
              <a:t>Chapter 2: </a:t>
            </a:r>
          </a:p>
          <a:p>
            <a:pPr algn="ctr"/>
            <a:r>
              <a:rPr lang="en-US" sz="3600" b="1" dirty="0" smtClean="0">
                <a:latin typeface="Candara" panose="020E0502030303020204" pitchFamily="34" charset="0"/>
              </a:rPr>
              <a:t>Identification and Care of Patients </a:t>
            </a:r>
          </a:p>
          <a:p>
            <a:pPr algn="ctr"/>
            <a:r>
              <a:rPr lang="en-US" sz="3600" b="1" dirty="0" smtClean="0">
                <a:latin typeface="Candara" panose="020E0502030303020204" pitchFamily="34" charset="0"/>
              </a:rPr>
              <a:t>With CKD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990600" y="4884003"/>
            <a:ext cx="7239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cap="small" dirty="0" smtClean="0">
                <a:solidFill>
                  <a:schemeClr val="tx2"/>
                </a:solidFill>
                <a:latin typeface="Constantia" panose="02030602050306030303" pitchFamily="18" charset="0"/>
              </a:rPr>
              <a:t>2014</a:t>
            </a:r>
            <a:r>
              <a:rPr lang="en-US" sz="2400" b="1" cap="small" baseline="0" dirty="0" smtClean="0">
                <a:solidFill>
                  <a:schemeClr val="tx2"/>
                </a:solidFill>
                <a:latin typeface="Constantia" panose="02030602050306030303" pitchFamily="18" charset="0"/>
              </a:rPr>
              <a:t> ANNUAL DATA REPORT</a:t>
            </a:r>
          </a:p>
          <a:p>
            <a:pPr algn="ctr"/>
            <a:r>
              <a:rPr lang="en-US" sz="2400" b="1" cap="small" baseline="0" dirty="0" smtClean="0">
                <a:solidFill>
                  <a:schemeClr val="tx2"/>
                </a:solidFill>
                <a:latin typeface="Constantia" panose="02030602050306030303" pitchFamily="18" charset="0"/>
              </a:rPr>
              <a:t>VOLUME 1: CHRONIC KIDNEY DISEASE</a:t>
            </a:r>
            <a:endParaRPr lang="en-US" sz="2400" b="1" cap="small" dirty="0">
              <a:solidFill>
                <a:schemeClr val="tx2"/>
              </a:solidFill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183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err="1" smtClean="0"/>
              <a:t>Vol</a:t>
            </a:r>
            <a:r>
              <a:rPr lang="en-US" dirty="0" smtClean="0"/>
              <a:t> 1, CKD, </a:t>
            </a:r>
            <a:r>
              <a:rPr lang="en-US" dirty="0" err="1" smtClean="0"/>
              <a:t>Ch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608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81400" y="6477000"/>
            <a:ext cx="1981200" cy="304800"/>
          </a:xfrm>
        </p:spPr>
        <p:txBody>
          <a:bodyPr/>
          <a:lstStyle/>
          <a:p>
            <a:r>
              <a:rPr lang="en-US" dirty="0" err="1" smtClean="0"/>
              <a:t>Vol</a:t>
            </a:r>
            <a:r>
              <a:rPr lang="en-US" dirty="0" smtClean="0"/>
              <a:t> 1, CKD, </a:t>
            </a:r>
            <a:r>
              <a:rPr lang="en-US" dirty="0" err="1" smtClean="0"/>
              <a:t>Ch</a:t>
            </a:r>
            <a:r>
              <a:rPr lang="en-US" dirty="0" smtClean="0"/>
              <a:t>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5874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81400" y="6477000"/>
            <a:ext cx="1981200" cy="304800"/>
          </a:xfrm>
        </p:spPr>
        <p:txBody>
          <a:bodyPr/>
          <a:lstStyle/>
          <a:p>
            <a:r>
              <a:rPr lang="en-US" dirty="0" err="1" smtClean="0"/>
              <a:t>Vol</a:t>
            </a:r>
            <a:r>
              <a:rPr lang="en-US" dirty="0" smtClean="0"/>
              <a:t> 1, CKD, </a:t>
            </a:r>
            <a:r>
              <a:rPr lang="en-US" dirty="0" err="1" smtClean="0"/>
              <a:t>Ch</a:t>
            </a:r>
            <a:r>
              <a:rPr lang="en-US" dirty="0" smtClean="0"/>
              <a:t>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241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81400" y="6477000"/>
            <a:ext cx="1981200" cy="304800"/>
          </a:xfrm>
        </p:spPr>
        <p:txBody>
          <a:bodyPr/>
          <a:lstStyle/>
          <a:p>
            <a:r>
              <a:rPr lang="en-US" dirty="0" err="1" smtClean="0"/>
              <a:t>Vol</a:t>
            </a:r>
            <a:r>
              <a:rPr lang="en-US" dirty="0" smtClean="0"/>
              <a:t> 1, CKD, </a:t>
            </a:r>
            <a:r>
              <a:rPr lang="en-US" dirty="0" err="1" smtClean="0"/>
              <a:t>Ch</a:t>
            </a:r>
            <a:r>
              <a:rPr lang="en-US" dirty="0" smtClean="0"/>
              <a:t>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8660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"/>
          </p:nvPr>
        </p:nvSpPr>
        <p:spPr>
          <a:xfrm>
            <a:off x="381000" y="1219200"/>
            <a:ext cx="8305800" cy="4191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5638800"/>
            <a:ext cx="83058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  <a:prstGeom prst="rect">
            <a:avLst/>
          </a:prstGeom>
        </p:spPr>
        <p:txBody>
          <a:bodyPr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81400" y="6477000"/>
            <a:ext cx="1981200" cy="304800"/>
          </a:xfrm>
        </p:spPr>
        <p:txBody>
          <a:bodyPr/>
          <a:lstStyle/>
          <a:p>
            <a:r>
              <a:rPr lang="en-US" dirty="0" err="1" smtClean="0"/>
              <a:t>Vol</a:t>
            </a:r>
            <a:r>
              <a:rPr lang="en-US" dirty="0" smtClean="0"/>
              <a:t> 1, CKD, </a:t>
            </a:r>
            <a:r>
              <a:rPr lang="en-US" dirty="0" err="1" smtClean="0"/>
              <a:t>Ch</a:t>
            </a:r>
            <a:r>
              <a:rPr lang="en-US" dirty="0" smtClean="0"/>
              <a:t>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1485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spect="1"/>
          </p:cNvSpPr>
          <p:nvPr/>
        </p:nvSpPr>
        <p:spPr>
          <a:xfrm>
            <a:off x="0" y="6410325"/>
            <a:ext cx="9144000" cy="457200"/>
          </a:xfrm>
          <a:prstGeom prst="rect">
            <a:avLst/>
          </a:prstGeom>
          <a:solidFill>
            <a:srgbClr val="4807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81400" y="6477000"/>
            <a:ext cx="1981200" cy="304800"/>
          </a:xfrm>
          <a:prstGeom prst="rect">
            <a:avLst/>
          </a:prstGeom>
        </p:spPr>
        <p:txBody>
          <a:bodyPr/>
          <a:lstStyle>
            <a:lvl1pPr algn="ctr">
              <a:defRPr sz="1400" b="1">
                <a:solidFill>
                  <a:schemeClr val="bg1"/>
                </a:solidFill>
              </a:defRPr>
            </a:lvl1pPr>
          </a:lstStyle>
          <a:p>
            <a:r>
              <a:rPr lang="en-US" dirty="0" err="1" smtClean="0"/>
              <a:t>Vol</a:t>
            </a:r>
            <a:r>
              <a:rPr lang="en-US" dirty="0" smtClean="0"/>
              <a:t> 2, ESRD, </a:t>
            </a:r>
            <a:r>
              <a:rPr lang="en-US" dirty="0" err="1" smtClean="0"/>
              <a:t>Ch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96200" y="6477000"/>
            <a:ext cx="914400" cy="274320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2" y="6410327"/>
            <a:ext cx="1165358" cy="45719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67375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64" r:id="rId3"/>
    <p:sldLayoutId id="2147483661" r:id="rId4"/>
    <p:sldLayoutId id="2147483662" r:id="rId5"/>
    <p:sldLayoutId id="2147483663" r:id="rId6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9614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5715000"/>
            <a:ext cx="8305800" cy="533400"/>
          </a:xfrm>
        </p:spPr>
        <p:txBody>
          <a:bodyPr/>
          <a:lstStyle/>
          <a:p>
            <a:r>
              <a:rPr lang="en-US" sz="1200" i="1" dirty="0"/>
              <a:t>Data Source: Medicare patients from the 5 percent sample, age 65 or older with Part A &amp; B coverage in the prior year. Tests tracked during each year. Abbreviations: DM, diabetes mellitus; HTN, hypertension. </a:t>
            </a:r>
          </a:p>
          <a:p>
            <a:endParaRPr lang="en-US" sz="120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vol</a:t>
            </a:r>
            <a:r>
              <a:rPr lang="en-US" dirty="0"/>
              <a:t> </a:t>
            </a:r>
            <a:r>
              <a:rPr lang="en-US" dirty="0"/>
              <a:t>1</a:t>
            </a:r>
            <a:r>
              <a:rPr lang="en-US" dirty="0"/>
              <a:t> </a:t>
            </a:r>
            <a:r>
              <a:rPr lang="en-US" dirty="0" smtClean="0"/>
              <a:t>Figure 2.3 Unadjusted </a:t>
            </a:r>
            <a:r>
              <a:rPr lang="en-US" dirty="0"/>
              <a:t>cumulative probability for urine albumin &amp; serum creatinine testing, among Medicare patients age 65+ WITHOUT a diagnosis of CKD, 2000-2012</a:t>
            </a:r>
            <a:br>
              <a:rPr lang="en-US" dirty="0"/>
            </a:b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Vol 1, CKD, Ch 2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51945" y="1154668"/>
            <a:ext cx="21388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28600" marR="0" indent="-228600" algn="ctr">
              <a:spcBef>
                <a:spcPts val="150"/>
              </a:spcBef>
              <a:spcAft>
                <a:spcPts val="375"/>
              </a:spcAft>
            </a:pPr>
            <a:r>
              <a:rPr lang="en-US" b="1" dirty="0" smtClean="0">
                <a:ea typeface="Times New Roman"/>
                <a:cs typeface="Segoe UI"/>
              </a:rPr>
              <a:t>(B) Serum </a:t>
            </a:r>
            <a:r>
              <a:rPr lang="en-US" b="1" dirty="0">
                <a:ea typeface="Times New Roman"/>
                <a:cs typeface="Segoe UI"/>
              </a:rPr>
              <a:t>creatinine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4920" y="1524000"/>
            <a:ext cx="6583680" cy="4277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6544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5715000"/>
            <a:ext cx="8305800" cy="533400"/>
          </a:xfrm>
        </p:spPr>
        <p:txBody>
          <a:bodyPr/>
          <a:lstStyle/>
          <a:p>
            <a:r>
              <a:rPr lang="en-US" i="1" dirty="0"/>
              <a:t>Data Source: Medicare patients from the 5 percent sample, age 65 or older with Part A &amp; B coverage in the prior year. Tests tracked during each year. Abbreviations: DM, diabetes mellitus; HTN, hypertension. </a:t>
            </a:r>
          </a:p>
          <a:p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vol</a:t>
            </a:r>
            <a:r>
              <a:rPr lang="en-US" dirty="0"/>
              <a:t> 1 Figure </a:t>
            </a:r>
            <a:r>
              <a:rPr lang="en-US" dirty="0" smtClean="0"/>
              <a:t>2.4 </a:t>
            </a:r>
            <a:r>
              <a:rPr lang="en-US" dirty="0"/>
              <a:t>Unadjusted cumulative probability for urine albumin &amp; serum creatinine testing, among Medicare patients age 65+ </a:t>
            </a:r>
            <a:r>
              <a:rPr lang="en-US" dirty="0" smtClean="0"/>
              <a:t>WITH </a:t>
            </a:r>
            <a:r>
              <a:rPr lang="en-US" dirty="0"/>
              <a:t>a diagnosis of CKD,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2000-2012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Vol 1, CKD, Ch 2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57200" y="1091168"/>
            <a:ext cx="18854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(A) Urine </a:t>
            </a:r>
            <a:r>
              <a:rPr lang="en-US" b="1" dirty="0"/>
              <a:t>albumin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4920" y="1447800"/>
            <a:ext cx="6583680" cy="4277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4782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5715000"/>
            <a:ext cx="8305800" cy="533400"/>
          </a:xfrm>
        </p:spPr>
        <p:txBody>
          <a:bodyPr/>
          <a:lstStyle/>
          <a:p>
            <a:r>
              <a:rPr lang="en-US" i="1" dirty="0"/>
              <a:t>Data Source: Medicare patients from the 5 percent sample, age 65 or older with Part A &amp; B coverage in the prior year. Tests tracked during each year. Abbreviations: DM, diabetes mellitus; HTN, hypertension. </a:t>
            </a:r>
          </a:p>
          <a:p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vol</a:t>
            </a:r>
            <a:r>
              <a:rPr lang="en-US" dirty="0"/>
              <a:t> 1 Figure </a:t>
            </a:r>
            <a:r>
              <a:rPr lang="en-US" dirty="0" smtClean="0"/>
              <a:t>2.4 </a:t>
            </a:r>
            <a:r>
              <a:rPr lang="en-US" dirty="0"/>
              <a:t>Unadjusted cumulative probability for urine albumin &amp; serum creatinine testing, among Medicare patients age 65+ </a:t>
            </a:r>
            <a:r>
              <a:rPr lang="en-US" dirty="0" smtClean="0"/>
              <a:t>WITH </a:t>
            </a:r>
            <a:r>
              <a:rPr lang="en-US" dirty="0"/>
              <a:t>a diagnosis of CKD,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2000-2012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Vol 1, CKD, Ch 2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57200" y="1143000"/>
            <a:ext cx="21388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28600" marR="0" indent="-228600" algn="ctr">
              <a:spcBef>
                <a:spcPts val="150"/>
              </a:spcBef>
              <a:spcAft>
                <a:spcPts val="375"/>
              </a:spcAft>
            </a:pPr>
            <a:r>
              <a:rPr lang="en-US" b="1" dirty="0" smtClean="0">
                <a:ea typeface="Times New Roman"/>
                <a:cs typeface="Segoe UI"/>
              </a:rPr>
              <a:t>(B) Serum </a:t>
            </a:r>
            <a:r>
              <a:rPr lang="en-US" b="1" dirty="0">
                <a:ea typeface="Times New Roman"/>
                <a:cs typeface="Segoe UI"/>
              </a:rPr>
              <a:t>creatinine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4920" y="1447800"/>
            <a:ext cx="6583680" cy="4277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5639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i="1" dirty="0"/>
              <a:t>Data Source: Medicare 5 percent sample. Models are adjusted for age, race, and gender. Abbreviations: DM, diabetes mellitus; HTN, hypertension.</a:t>
            </a:r>
          </a:p>
          <a:p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>
              <a:spcBef>
                <a:spcPts val="1800"/>
              </a:spcBef>
              <a:spcAft>
                <a:spcPts val="1800"/>
              </a:spcAft>
            </a:pPr>
            <a:r>
              <a:rPr lang="en-US" dirty="0" err="1"/>
              <a:t>vol</a:t>
            </a:r>
            <a:r>
              <a:rPr lang="en-US" dirty="0"/>
              <a:t> 1 </a:t>
            </a:r>
            <a:r>
              <a:rPr lang="en-US" spc="30" dirty="0" smtClean="0">
                <a:ea typeface="SimSun"/>
                <a:cs typeface="Times New Roman"/>
              </a:rPr>
              <a:t>Figure </a:t>
            </a:r>
            <a:r>
              <a:rPr lang="en-US" spc="30" dirty="0">
                <a:ea typeface="SimSun"/>
                <a:cs typeface="Times New Roman"/>
              </a:rPr>
              <a:t>2.5 Adjusted cumulative probability of urine albumin (a) &amp; serum creatinine (b) testing by demographic characteristics, among Medicare patients age 65+ WITHOUT a diagnosis of CKD,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Vol 1, CKD, Ch 2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57200" y="1219200"/>
            <a:ext cx="18854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(A) Urine </a:t>
            </a:r>
            <a:r>
              <a:rPr lang="en-US" b="1" dirty="0"/>
              <a:t>albumin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0" y="1728140"/>
            <a:ext cx="8138160" cy="3758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378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i="1" dirty="0"/>
              <a:t>Data Source: Medicare 5 percent sample. Models are adjusted for age, race, and gender. Abbreviations: DM, diabetes mellitus; HTN, hypertension.</a:t>
            </a:r>
          </a:p>
          <a:p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>
              <a:spcBef>
                <a:spcPts val="1800"/>
              </a:spcBef>
              <a:spcAft>
                <a:spcPts val="1800"/>
              </a:spcAft>
            </a:pPr>
            <a:r>
              <a:rPr lang="en-US" dirty="0" err="1"/>
              <a:t>vol</a:t>
            </a:r>
            <a:r>
              <a:rPr lang="en-US" dirty="0"/>
              <a:t> 1 </a:t>
            </a:r>
            <a:r>
              <a:rPr lang="en-US" spc="30" dirty="0" smtClean="0">
                <a:ea typeface="SimSun"/>
                <a:cs typeface="Times New Roman"/>
              </a:rPr>
              <a:t>Figure </a:t>
            </a:r>
            <a:r>
              <a:rPr lang="en-US" spc="30" dirty="0">
                <a:ea typeface="SimSun"/>
                <a:cs typeface="Times New Roman"/>
              </a:rPr>
              <a:t>2.5 Adjusted cumulative probability of urine albumin (a) &amp; serum creatinine (b) testing by demographic characteristics, among Medicare patients age 65+ WITHOUT a diagnosis of CKD, 2012</a:t>
            </a:r>
            <a:r>
              <a:rPr lang="en-US" spc="30" dirty="0">
                <a:solidFill>
                  <a:srgbClr val="4F81BD"/>
                </a:solidFill>
                <a:ea typeface="SimSun"/>
                <a:cs typeface="Times New Roman"/>
              </a:rPr>
              <a:t/>
            </a:r>
            <a:br>
              <a:rPr lang="en-US" spc="30" dirty="0">
                <a:solidFill>
                  <a:srgbClr val="4F81BD"/>
                </a:solidFill>
                <a:ea typeface="SimSun"/>
                <a:cs typeface="Times New Roman"/>
              </a:rPr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Vol 1, CKD, Ch 2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57200" y="1219200"/>
            <a:ext cx="21388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28600" marR="0" indent="-228600" algn="ctr">
              <a:spcBef>
                <a:spcPts val="150"/>
              </a:spcBef>
              <a:spcAft>
                <a:spcPts val="375"/>
              </a:spcAft>
            </a:pPr>
            <a:r>
              <a:rPr lang="en-US" b="1" dirty="0" smtClean="0">
                <a:ea typeface="Times New Roman"/>
                <a:cs typeface="Segoe UI"/>
              </a:rPr>
              <a:t>(B) Serum </a:t>
            </a:r>
            <a:r>
              <a:rPr lang="en-US" b="1" dirty="0">
                <a:ea typeface="Times New Roman"/>
                <a:cs typeface="Segoe UI"/>
              </a:rPr>
              <a:t>creatinine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" y="1707333"/>
            <a:ext cx="8138160" cy="3779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8715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i="1" dirty="0"/>
              <a:t>Data Source: Medicare 5 percent sample. Models are adjusted for age, race and gender. Abbreviations: DM, diabetes mellitus; HTN, hypertension.</a:t>
            </a:r>
          </a:p>
          <a:p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42962"/>
          </a:xfrm>
        </p:spPr>
        <p:txBody>
          <a:bodyPr/>
          <a:lstStyle/>
          <a:p>
            <a:pPr marL="0" marR="0">
              <a:spcBef>
                <a:spcPts val="1800"/>
              </a:spcBef>
              <a:spcAft>
                <a:spcPts val="1800"/>
              </a:spcAft>
            </a:pPr>
            <a:r>
              <a:rPr lang="en-US" dirty="0" err="1"/>
              <a:t>vol</a:t>
            </a:r>
            <a:r>
              <a:rPr lang="en-US" dirty="0"/>
              <a:t> 1 </a:t>
            </a:r>
            <a:r>
              <a:rPr lang="en-US" spc="30" dirty="0" smtClean="0">
                <a:ea typeface="SimSun"/>
                <a:cs typeface="Times New Roman"/>
              </a:rPr>
              <a:t>Figure </a:t>
            </a:r>
            <a:r>
              <a:rPr lang="en-US" spc="30" dirty="0">
                <a:ea typeface="SimSun"/>
                <a:cs typeface="Times New Roman"/>
              </a:rPr>
              <a:t>2.6 Adjusted cumulative probability of urine albumin (a) &amp; serum creatinine (b) testing by demographic characteristics, among Medicare patients age 65+ WITH a diagnosis of CKD,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Vol 1, CKD, Ch 2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57200" y="1154668"/>
            <a:ext cx="18854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(A) Urine </a:t>
            </a:r>
            <a:r>
              <a:rPr lang="en-US" b="1" dirty="0"/>
              <a:t>albumin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" y="1676401"/>
            <a:ext cx="8138160" cy="3779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9255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i="1" dirty="0"/>
              <a:t>Data Source: Medicare 5 percent sample. Models are adjusted for age, race and gender. Abbreviations: DM, diabetes mellitus; HTN, hypertension.</a:t>
            </a:r>
          </a:p>
          <a:p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>
              <a:spcBef>
                <a:spcPts val="1800"/>
              </a:spcBef>
              <a:spcAft>
                <a:spcPts val="1800"/>
              </a:spcAft>
            </a:pPr>
            <a:r>
              <a:rPr lang="en-US" dirty="0" err="1"/>
              <a:t>vol</a:t>
            </a:r>
            <a:r>
              <a:rPr lang="en-US" dirty="0"/>
              <a:t> 1 </a:t>
            </a:r>
            <a:r>
              <a:rPr lang="en-US" spc="30" dirty="0" smtClean="0">
                <a:ea typeface="SimSun"/>
                <a:cs typeface="Times New Roman"/>
              </a:rPr>
              <a:t>Figure </a:t>
            </a:r>
            <a:r>
              <a:rPr lang="en-US" spc="30" dirty="0">
                <a:ea typeface="SimSun"/>
                <a:cs typeface="Times New Roman"/>
              </a:rPr>
              <a:t>2.6 Adjusted cumulative probability of urine albumin (a) &amp; serum creatinine (b) testing by demographic characteristics, among Medicare patients age 65+ WITH a diagnosis of CKD, 2012</a:t>
            </a:r>
            <a:r>
              <a:rPr lang="en-US" spc="30" dirty="0">
                <a:solidFill>
                  <a:srgbClr val="4F81BD"/>
                </a:solidFill>
                <a:ea typeface="SimSun"/>
                <a:cs typeface="Times New Roman"/>
              </a:rPr>
              <a:t/>
            </a:r>
            <a:br>
              <a:rPr lang="en-US" spc="30" dirty="0">
                <a:solidFill>
                  <a:srgbClr val="4F81BD"/>
                </a:solidFill>
                <a:ea typeface="SimSun"/>
                <a:cs typeface="Times New Roman"/>
              </a:rPr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Vol 1, CKD, Ch 2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57200" y="1219200"/>
            <a:ext cx="21388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28600" marR="0" indent="-228600" algn="ctr">
              <a:spcBef>
                <a:spcPts val="150"/>
              </a:spcBef>
              <a:spcAft>
                <a:spcPts val="375"/>
              </a:spcAft>
            </a:pPr>
            <a:r>
              <a:rPr lang="en-US" b="1" dirty="0" smtClean="0">
                <a:ea typeface="Times New Roman"/>
                <a:cs typeface="Segoe UI"/>
              </a:rPr>
              <a:t>(B) Serum </a:t>
            </a:r>
            <a:r>
              <a:rPr lang="en-US" b="1" dirty="0">
                <a:ea typeface="Times New Roman"/>
                <a:cs typeface="Segoe UI"/>
              </a:rPr>
              <a:t>creatinine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" y="1676401"/>
            <a:ext cx="8138160" cy="3779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5157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5486400"/>
            <a:ext cx="8305800" cy="533400"/>
          </a:xfrm>
        </p:spPr>
        <p:txBody>
          <a:bodyPr/>
          <a:lstStyle/>
          <a:p>
            <a:r>
              <a:rPr lang="en-US" i="1" dirty="0"/>
              <a:t>Data Source: Medicare 5 percent sample. Patients alive &amp; eligible all of 2011. CKD diagnosis is at date of first CKD claim in 2011; claims for physician visits were searched during the 12 months following that date. CKD diagnosis code of 585.3 or higher represents CKD Stages 3-5.</a:t>
            </a:r>
          </a:p>
          <a:p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>
              <a:spcBef>
                <a:spcPts val="1200"/>
              </a:spcBef>
              <a:spcAft>
                <a:spcPts val="375"/>
              </a:spcAft>
            </a:pPr>
            <a:r>
              <a:rPr lang="en-US" dirty="0" err="1"/>
              <a:t>vol</a:t>
            </a:r>
            <a:r>
              <a:rPr lang="en-US" dirty="0"/>
              <a:t> 1 </a:t>
            </a:r>
            <a:r>
              <a:rPr lang="en-US" spc="30" dirty="0" smtClean="0">
                <a:ea typeface="SimSun"/>
                <a:cs typeface="Times New Roman"/>
              </a:rPr>
              <a:t>Table </a:t>
            </a:r>
            <a:r>
              <a:rPr lang="en-US" spc="30" dirty="0">
                <a:ea typeface="SimSun"/>
                <a:cs typeface="Times New Roman"/>
              </a:rPr>
              <a:t>2.5 Cumulative probability of a physician visit at month 12 after CKD diagnosis in 2011 among Medicare patients age 65+</a:t>
            </a:r>
            <a:br>
              <a:rPr lang="en-US" spc="30" dirty="0">
                <a:ea typeface="SimSun"/>
                <a:cs typeface="Times New Roman"/>
              </a:rPr>
            </a:b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Vol 1, CKD, Ch 2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4197666"/>
              </p:ext>
            </p:extLst>
          </p:nvPr>
        </p:nvGraphicFramePr>
        <p:xfrm>
          <a:off x="228600" y="1447800"/>
          <a:ext cx="8763001" cy="3475473"/>
        </p:xfrm>
        <a:graphic>
          <a:graphicData uri="http://schemas.openxmlformats.org/drawingml/2006/table">
            <a:tbl>
              <a:tblPr firstRow="1" firstCol="1" bandRow="1"/>
              <a:tblGrid>
                <a:gridCol w="1676400"/>
                <a:gridCol w="1143000"/>
                <a:gridCol w="1058034"/>
                <a:gridCol w="1240780"/>
                <a:gridCol w="1240779"/>
                <a:gridCol w="1086191"/>
                <a:gridCol w="1317817"/>
              </a:tblGrid>
              <a:tr h="50216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Any CKD Diagnosis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CKD Diagnosis Code of 585.3 or Higher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208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4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Primary Care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7315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Cardiologist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7315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Nephrologist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73152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Primary Care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7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Cardiologist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7315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Nephrologist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7315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083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65-74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0.88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7315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0.54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7315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0.31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73152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0.89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7315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0.55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7315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0.56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7315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51083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75-84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0.90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731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0.61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731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0.29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73152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0.90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7315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0.62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731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0.51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731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1083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85+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0.90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731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0.6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731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0.22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73152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0.91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7315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0.61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731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0.39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731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083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Male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0.90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7315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0.55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7315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0.27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73152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0.91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7315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0.56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7315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0.48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7315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51083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Female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0.88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731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0.62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731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0.29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73152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0.89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7315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0.64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731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0.52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731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083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White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0.89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7315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0.59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7315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0.28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73152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0.90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7315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0.60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7315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0.49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7315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4233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Black/African Am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0.89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731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0.56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731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0.33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73152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0.89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7315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0.57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731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0.55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731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1083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Other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0.88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731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0.54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731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0.29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73152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0.88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7315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0.55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731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0.49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73152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083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Overall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0.91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7315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0.62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7315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0.31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73152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0.92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7315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0.64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7315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0.55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73152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1114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496004"/>
            <a:ext cx="8305800" cy="379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baseline="30000" dirty="0" smtClean="0"/>
              <a:t>Table </a:t>
            </a:r>
            <a:r>
              <a:rPr lang="en-US" sz="2800" b="1" baseline="30000" dirty="0"/>
              <a:t>A. ICD-9-CM Codes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err="1" smtClean="0"/>
              <a:t>Vol</a:t>
            </a:r>
            <a:r>
              <a:rPr lang="en-US" dirty="0" smtClean="0"/>
              <a:t> 1, CKD, </a:t>
            </a:r>
            <a:r>
              <a:rPr lang="en-US" dirty="0" err="1" smtClean="0"/>
              <a:t>Ch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1560253"/>
              </p:ext>
            </p:extLst>
          </p:nvPr>
        </p:nvGraphicFramePr>
        <p:xfrm>
          <a:off x="723900" y="1597932"/>
          <a:ext cx="7696200" cy="3662137"/>
        </p:xfrm>
        <a:graphic>
          <a:graphicData uri="http://schemas.openxmlformats.org/drawingml/2006/table">
            <a:tbl>
              <a:tblPr firstRow="1" firstCol="1"/>
              <a:tblGrid>
                <a:gridCol w="926395"/>
                <a:gridCol w="6769805"/>
              </a:tblGrid>
              <a:tr h="418809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1600" b="1" spc="3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SimSun"/>
                          <a:cs typeface="Times New Roman"/>
                        </a:rPr>
                        <a:t>Table A. ICD-9-CM Codes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23829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585.1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Chronic kidney disease, Stage 1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23829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585.2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Chronic kidney disease, Stage 2 (mild)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3829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585.3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Chronic kidney disease, Stage 3 (moderate)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3829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585.4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Chronic kidney disease, Stage 4 (severe)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6785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585.5</a:t>
                      </a:r>
                      <a:endParaRPr lang="en-US" sz="16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Chronic kidney disease, Stage 5 (excludes 585.6: Stage 5, requiring chronic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dialysis</a:t>
                      </a:r>
                      <a:r>
                        <a:rPr lang="en-US" sz="1600" baseline="30000" dirty="0" err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)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8809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i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CKD unspecified identified by multiple codes including 585.9, 250.4x, 403.9xm &amp; others. CKD stage estimates are from a single measurement. For clinical case definition, abnormalities should be present ≥ 3 months.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8214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baseline="30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 </a:t>
                      </a:r>
                      <a:r>
                        <a:rPr lang="en-US" sz="1400" i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In USRDS analyses, patients with ICD-9-CM code 585.6 &amp; with no ESRD 2728 form or other indication of end-stage renal disease (ESRD) are considered to have code 585.5. See the CKD Analytical Methods chapter for details.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624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3400" y="5638800"/>
            <a:ext cx="7924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Medicare 5 percent sample. Period prevalent patients, 2012, without ESRD, age 65 or older (Medicare). Abbreviations: CHF, congestive heart failure; CKD, chronic kidney disease; CVA, cerebrovascular accident; DM, diabetes mellitus. 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313549"/>
            <a:ext cx="8229600" cy="6668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baseline="30000" dirty="0" err="1"/>
              <a:t>v</a:t>
            </a:r>
            <a:r>
              <a:rPr lang="en-US" sz="2800" b="1" baseline="30000" dirty="0" err="1" smtClean="0"/>
              <a:t>ol</a:t>
            </a:r>
            <a:r>
              <a:rPr lang="en-US" sz="2800" b="1" baseline="30000" dirty="0" smtClean="0"/>
              <a:t> 1 Table </a:t>
            </a:r>
            <a:r>
              <a:rPr lang="en-US" sz="2800" b="1" baseline="30000" dirty="0"/>
              <a:t>2.1 Prevalence of coded DM, CKD, CHF &amp; CVA among Medicare patients age 65+, 2012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err="1" smtClean="0"/>
              <a:t>Vol</a:t>
            </a:r>
            <a:r>
              <a:rPr lang="en-US" dirty="0" smtClean="0"/>
              <a:t> 1, CKD, </a:t>
            </a:r>
            <a:r>
              <a:rPr lang="en-US" dirty="0" err="1" smtClean="0"/>
              <a:t>Ch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8172519"/>
              </p:ext>
            </p:extLst>
          </p:nvPr>
        </p:nvGraphicFramePr>
        <p:xfrm>
          <a:off x="609600" y="1066800"/>
          <a:ext cx="7467600" cy="4389120"/>
        </p:xfrm>
        <a:graphic>
          <a:graphicData uri="http://schemas.openxmlformats.org/drawingml/2006/table">
            <a:tbl>
              <a:tblPr firstRow="1" firstCol="1" bandRow="1"/>
              <a:tblGrid>
                <a:gridCol w="3048000"/>
                <a:gridCol w="2726138"/>
                <a:gridCol w="1693462"/>
              </a:tblGrid>
              <a:tr h="232833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Medicare 5% Sample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3873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Distribution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83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All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56007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1,230,285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733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100%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83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Total CHF 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6007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112,316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733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9.1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3283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Total DM 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6007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299,052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733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24.3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283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Total CKD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6007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127,941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733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10.4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283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Total CVA 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56007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107,026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733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8.7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83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DM &amp; CHF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6007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21,429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733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1.7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3283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DM &amp; CKD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6007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33,392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733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2.7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283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DM &amp; CVA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6007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20,143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733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1.6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283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CHF &amp; CKD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6007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12,829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733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1.0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283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CHF &amp; CVA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6007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8,471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733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0.7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283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CKD &amp; CVA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56007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7,312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733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0.6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83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CHF &amp; DM &amp; CVA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6007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5,818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733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0.5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3283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CKD &amp; DM &amp; CVA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6007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6,626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733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0.5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283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CKD &amp; CHF &amp; CVA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6007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4,329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733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0.4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283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DM &amp; CHF &amp; CKD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6007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15,273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733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1.2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283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DM &amp; CHF &amp; CKD &amp; CVA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56007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6,148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733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0.5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83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No DM, CKD, CHF &amp; CVA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56007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770,062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7335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62.6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624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09600" y="5862935"/>
            <a:ext cx="7924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Medicare 5 percent sample. Period prevalent patients, 2012, without ESRD, age 65 or older (Medicare). Abbreviations: CHF, congestive heart failure; DM, diabetes mellitus; HTN, hypertension.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313549"/>
            <a:ext cx="8229600" cy="6668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baseline="30000" dirty="0" err="1"/>
              <a:t>vol</a:t>
            </a:r>
            <a:r>
              <a:rPr lang="en-US" sz="2800" b="1" baseline="30000" dirty="0"/>
              <a:t> 1 Table </a:t>
            </a:r>
            <a:r>
              <a:rPr lang="en-US" sz="2800" b="1" baseline="30000" dirty="0"/>
              <a:t>2.2 Characteristics of all patients, characteristics of CKD patients among Medicare patients age 65+, 2012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err="1" smtClean="0"/>
              <a:t>Vol</a:t>
            </a:r>
            <a:r>
              <a:rPr lang="en-US" dirty="0" smtClean="0"/>
              <a:t> 1, CKD, </a:t>
            </a:r>
            <a:r>
              <a:rPr lang="en-US" dirty="0" err="1" smtClean="0"/>
              <a:t>Ch</a:t>
            </a:r>
            <a:r>
              <a:rPr lang="en-US" dirty="0" smtClean="0"/>
              <a:t> </a:t>
            </a:r>
            <a:r>
              <a:rPr lang="en-US" dirty="0"/>
              <a:t>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0570353"/>
              </p:ext>
            </p:extLst>
          </p:nvPr>
        </p:nvGraphicFramePr>
        <p:xfrm>
          <a:off x="609600" y="1082040"/>
          <a:ext cx="7848600" cy="4632960"/>
        </p:xfrm>
        <a:graphic>
          <a:graphicData uri="http://schemas.openxmlformats.org/drawingml/2006/table">
            <a:tbl>
              <a:tblPr firstRow="1" firstCol="1" bandRow="1"/>
              <a:tblGrid>
                <a:gridCol w="1726692"/>
                <a:gridCol w="1255776"/>
                <a:gridCol w="1883664"/>
                <a:gridCol w="1177290"/>
                <a:gridCol w="1805178"/>
              </a:tblGrid>
              <a:tr h="22456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Overall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Patients with CKD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929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N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Distribution of Characteristics (%)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N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Distribution of Characteristics (%)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649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All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 1,230,285 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100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64135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 127,941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100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649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65-74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 654,860 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53.2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64135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 47,139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36.8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9649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75-84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 403,494 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32.8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64135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 51,577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40.3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9649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85+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 171,931 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13.9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64135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 29,225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22.8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649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Male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 522,684 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42.5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64135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 60,194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47.0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9649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Female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 707,601 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57.5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64135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 67,747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52.9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649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White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 1,064,647 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86.5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64135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 106,359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83.1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9649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Black/African Am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 93,195 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7.6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64135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 14,091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11.1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9649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Native Am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 4,916 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0.4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64135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 536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0.4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9649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Asian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 22,961 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1.9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64135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 2,568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2.1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9649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Other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 40,193 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3.3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64135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 4,114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3.2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9649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Unknown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 4,373 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0.4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64135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 273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0.2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649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DM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 299,050 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24.3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64135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 61,439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48.1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9649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HTN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 751,550 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61.1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64135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 118,129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92.3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9649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CHF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 112,316 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9.1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64135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 38,579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30.1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9649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Cancer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3843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 127,979 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10.4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64135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 22,712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17.7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624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85800" y="5308937"/>
            <a:ext cx="79248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Medicare 5 percent sample. Period prevalent patients, 2012, without ESRD, age 65 or older (Medicare). Adjustments included are age, gender, race, and comorbidities. Abbreviations: DM, diabetes mellitus; HTN, hypertension; CVD, cardiovascular disease. CVD is defined as either one of the following comorbidities being true: cerebrovascular accident, peripheral vascular disease, atherosclerotic heart disease, congestive heart failure, dysrhythmia or other cardiac comorbidities. a</a:t>
            </a:r>
            <a:r>
              <a:rPr lang="en-US" i="1" baseline="30000" dirty="0" smtClean="0"/>
              <a:t> </a:t>
            </a:r>
            <a:r>
              <a:rPr lang="en-US" i="1" baseline="30000" dirty="0"/>
              <a:t>Not applicable.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313549"/>
            <a:ext cx="8153400" cy="6668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baseline="30000" dirty="0" err="1"/>
              <a:t>vol</a:t>
            </a:r>
            <a:r>
              <a:rPr lang="en-US" sz="2800" b="1" baseline="30000" dirty="0"/>
              <a:t> 1 Table </a:t>
            </a:r>
            <a:r>
              <a:rPr lang="en-US" sz="2800" b="1" baseline="30000" dirty="0"/>
              <a:t>2.3 Prevalence of CKD, and adjusted odds ratios of CKD among Medicare patients age 65+, 2012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err="1" smtClean="0"/>
              <a:t>Vol</a:t>
            </a:r>
            <a:r>
              <a:rPr lang="en-US" dirty="0" smtClean="0"/>
              <a:t> 1, CKD, </a:t>
            </a:r>
            <a:r>
              <a:rPr lang="en-US" dirty="0" err="1" smtClean="0"/>
              <a:t>Ch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0701653"/>
              </p:ext>
            </p:extLst>
          </p:nvPr>
        </p:nvGraphicFramePr>
        <p:xfrm>
          <a:off x="838200" y="1219200"/>
          <a:ext cx="7239000" cy="3909159"/>
        </p:xfrm>
        <a:graphic>
          <a:graphicData uri="http://schemas.openxmlformats.org/drawingml/2006/table">
            <a:tbl>
              <a:tblPr firstRow="1" firstCol="1" bandRow="1"/>
              <a:tblGrid>
                <a:gridCol w="3022996"/>
                <a:gridCol w="2202803"/>
                <a:gridCol w="2013201"/>
              </a:tblGrid>
              <a:tr h="495399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Prevalence of CKD </a:t>
                      </a:r>
                      <a:br>
                        <a:rPr lang="en-US" sz="16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</a:br>
                      <a:r>
                        <a:rPr lang="en-US" sz="16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(% of overall)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Adjusted Odds Ratios of CKD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186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Overall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450215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10.4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450215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en-US" sz="1600" baseline="30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186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65-74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450215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7.2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450215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Ref.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40186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75-84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450215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12.8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450215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1.4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0186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85+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450215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17.0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450215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1.8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186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Male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450215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11.5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450215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Ref.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40186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Female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450215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9.6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450215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0.8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186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White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450215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9.9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450215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Ref.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40186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Black/African Am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450215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15.1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450215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1.4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0186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Native Am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450215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10.9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450215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1.1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0186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Asian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450215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11.2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450215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1.1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0186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Other/Unknown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450215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10.2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450215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0.9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186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DM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450215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20.5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450215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2.1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40186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HTN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450215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15.7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450215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3.7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0186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CVD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450215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18.4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450215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2.3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6398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09600" y="5558135"/>
            <a:ext cx="7924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Medicare 5 percent sample. See Table A at the beginning of this chapter for a description of ICD-9-CM codes and CKD stages. 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313549"/>
            <a:ext cx="8305800" cy="6668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baseline="30000" dirty="0" err="1"/>
              <a:t>vol</a:t>
            </a:r>
            <a:r>
              <a:rPr lang="en-US" sz="2800" b="1" baseline="30000" dirty="0"/>
              <a:t> 1 Figure </a:t>
            </a:r>
            <a:r>
              <a:rPr lang="en-US" sz="2800" b="1" baseline="30000" dirty="0"/>
              <a:t>2.1 Temporal trends in CKD prevalence, overall and by CKD stage, among Medicare patients age 65+, 2000-2012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err="1" smtClean="0"/>
              <a:t>Vol</a:t>
            </a:r>
            <a:r>
              <a:rPr lang="en-US" dirty="0" smtClean="0"/>
              <a:t> 1, CKD, </a:t>
            </a:r>
            <a:r>
              <a:rPr lang="en-US" dirty="0" err="1" smtClean="0"/>
              <a:t>Ch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397" y="1569720"/>
            <a:ext cx="8077206" cy="3230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3735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81400" y="6477000"/>
            <a:ext cx="1981200" cy="304800"/>
          </a:xfrm>
        </p:spPr>
        <p:txBody>
          <a:bodyPr/>
          <a:lstStyle/>
          <a:p>
            <a:r>
              <a:rPr lang="en-US" dirty="0" err="1" smtClean="0"/>
              <a:t>Vol</a:t>
            </a:r>
            <a:r>
              <a:rPr lang="en-US" dirty="0" smtClean="0"/>
              <a:t> 1, CKD, </a:t>
            </a:r>
            <a:r>
              <a:rPr lang="en-US" dirty="0" err="1" smtClean="0"/>
              <a:t>Ch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>
          <a:xfrm>
            <a:off x="381000" y="5791200"/>
            <a:ext cx="8305800" cy="533400"/>
          </a:xfrm>
        </p:spPr>
        <p:txBody>
          <a:bodyPr/>
          <a:lstStyle/>
          <a:p>
            <a:r>
              <a:rPr lang="en-US" sz="1200" i="1" dirty="0"/>
              <a:t>Data Source: Medicare 5 percent sample</a:t>
            </a:r>
            <a:r>
              <a:rPr lang="en-US" sz="1200" i="1" dirty="0" smtClean="0"/>
              <a:t>.</a:t>
            </a:r>
            <a:endParaRPr lang="en-US" sz="1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1000760"/>
            <a:ext cx="5791200" cy="501904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r>
              <a:rPr lang="en-US" dirty="0" err="1"/>
              <a:t>vol</a:t>
            </a:r>
            <a:r>
              <a:rPr lang="en-US" dirty="0"/>
              <a:t> 1 </a:t>
            </a:r>
            <a:r>
              <a:rPr lang="en-US" dirty="0" smtClean="0"/>
              <a:t>Figure </a:t>
            </a:r>
            <a:r>
              <a:rPr lang="en-US" dirty="0"/>
              <a:t>2.2 Temporal trends in CKD prevalence by race among Medicare patients age 65+, 2000-2012</a:t>
            </a:r>
          </a:p>
        </p:txBody>
      </p:sp>
    </p:spTree>
    <p:extLst>
      <p:ext uri="{BB962C8B-B14F-4D97-AF65-F5344CB8AC3E}">
        <p14:creationId xmlns:p14="http://schemas.microsoft.com/office/powerpoint/2010/main" val="1431162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4876800"/>
            <a:ext cx="8229600" cy="1447800"/>
          </a:xfrm>
        </p:spPr>
        <p:txBody>
          <a:bodyPr/>
          <a:lstStyle/>
          <a:p>
            <a:r>
              <a:rPr lang="en-US" sz="1300" i="1" dirty="0"/>
              <a:t>Data Source: Medicare patients from the 5 percent sample, age 65 or older alive &amp; eligible for all of 2012 and NHANES 2011-2012 participants, age 65 or older. CKD claims as well as other diseases identified in 2012. Abbreviations: CVD, cardiovascular disease; DM, diabetes mellitus; HTN, hypertension</a:t>
            </a:r>
            <a:r>
              <a:rPr lang="en-US" sz="1300" i="1" dirty="0" smtClean="0"/>
              <a:t>. * </a:t>
            </a:r>
            <a:r>
              <a:rPr lang="en-US" sz="1300" i="1" dirty="0"/>
              <a:t>Values for cells with 10 or fewer patients are suppressed</a:t>
            </a:r>
            <a:r>
              <a:rPr lang="en-US" sz="1300" i="1" dirty="0" smtClean="0"/>
              <a:t>. </a:t>
            </a:r>
            <a:r>
              <a:rPr lang="en-US" sz="1300" i="1" baseline="30000" dirty="0" smtClean="0"/>
              <a:t>a </a:t>
            </a:r>
            <a:r>
              <a:rPr lang="en-US" sz="1300" i="1" dirty="0"/>
              <a:t>CVD defined as any of the self-report diseases: angina, myocardial infarction, stroke, coronary heart disease, or congestive heart failure. </a:t>
            </a:r>
            <a:r>
              <a:rPr lang="en-US" sz="1300" i="1" dirty="0" smtClean="0"/>
              <a:t> </a:t>
            </a:r>
            <a:r>
              <a:rPr lang="en-US" sz="1300" i="1" baseline="30000" dirty="0" smtClean="0"/>
              <a:t>b</a:t>
            </a:r>
            <a:r>
              <a:rPr lang="en-US" sz="1300" i="1" dirty="0" smtClean="0"/>
              <a:t> </a:t>
            </a:r>
            <a:r>
              <a:rPr lang="en-US" sz="1300" i="1" dirty="0"/>
              <a:t>CVD defined as either one of the following comorbidities: cerebrovascular accident, peripheral vascular disease, atherosclerotic heart disease, congestive heart failure, dysrhythmia or other cardiac comorbidities. </a:t>
            </a:r>
            <a:r>
              <a:rPr lang="en-US" sz="1300" dirty="0" smtClean="0"/>
              <a:t>-</a:t>
            </a:r>
            <a:r>
              <a:rPr lang="en-US" sz="1300" i="1" dirty="0" smtClean="0"/>
              <a:t> </a:t>
            </a:r>
            <a:r>
              <a:rPr lang="en-US" sz="1300" i="1" dirty="0"/>
              <a:t>No available data.</a:t>
            </a:r>
          </a:p>
          <a:p>
            <a:endParaRPr lang="en-US" sz="110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err="1"/>
              <a:t>vol</a:t>
            </a:r>
            <a:r>
              <a:rPr lang="en-US" dirty="0"/>
              <a:t> 1 </a:t>
            </a:r>
            <a:r>
              <a:rPr lang="en-US" dirty="0"/>
              <a:t>Table </a:t>
            </a:r>
            <a:r>
              <a:rPr lang="en-US" dirty="0" smtClean="0"/>
              <a:t>2.4 Percent </a:t>
            </a:r>
            <a:r>
              <a:rPr lang="en-US" dirty="0"/>
              <a:t>of patients with CKD by demographic characteristics, among patients overall and with DM, HTN, or CVD, in NHANES (2011-2012) and Medicare (2012) datasets</a:t>
            </a:r>
            <a:br>
              <a:rPr lang="en-US" dirty="0"/>
            </a:b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Vol 1, CKD, Ch 2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2510897"/>
              </p:ext>
            </p:extLst>
          </p:nvPr>
        </p:nvGraphicFramePr>
        <p:xfrm>
          <a:off x="533400" y="1244600"/>
          <a:ext cx="8077200" cy="3505200"/>
        </p:xfrm>
        <a:graphic>
          <a:graphicData uri="http://schemas.openxmlformats.org/drawingml/2006/table">
            <a:tbl>
              <a:tblPr firstRow="1" firstCol="1"/>
              <a:tblGrid>
                <a:gridCol w="1600201"/>
                <a:gridCol w="762000"/>
                <a:gridCol w="762000"/>
                <a:gridCol w="762000"/>
                <a:gridCol w="807342"/>
                <a:gridCol w="769013"/>
                <a:gridCol w="872503"/>
                <a:gridCol w="819326"/>
                <a:gridCol w="922815"/>
              </a:tblGrid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45770" algn="ctr"/>
                        </a:tabLst>
                      </a:pPr>
                      <a:r>
                        <a:rPr lang="en-US" sz="14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Overall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DM (No HTN)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HTN (No DM)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Any CVD 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6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NHANES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Medicare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NHANES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Medicare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NHANES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Medicare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NHANES</a:t>
                      </a:r>
                      <a:r>
                        <a:rPr lang="en-US" sz="1200" baseline="30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Medicare</a:t>
                      </a:r>
                      <a:r>
                        <a:rPr lang="en-US" sz="1200" baseline="30000" dirty="0" err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65-74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26.4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7.2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7.5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9.3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31.4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12.4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40.9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21.1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75-79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50.4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12.8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12.6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45.4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17.7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66.7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25.8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80+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65.2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17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15.3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67.2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24.0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80.5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29.8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White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38.3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9.9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24.9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11.3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44.5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17.3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55.6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24.5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Black/</a:t>
                      </a:r>
                      <a:r>
                        <a:rPr lang="en-US" sz="14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African </a:t>
                      </a:r>
                      <a:r>
                        <a:rPr lang="en-US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Am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49.9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15.1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11.9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46.6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21.4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68.3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35.2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Native Am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10.9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9.9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16.3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27.5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Asian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11.2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12.7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16.9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29.4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396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Other/Unk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42.4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10.2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18.3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11.5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47.0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15.5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70.1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27.2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Male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37.9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11.5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29.5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12.4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41.7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19.8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44.3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26.8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Female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41.3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9.6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20.7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10.2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47.2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15.9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75.9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24.3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All 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39.7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10.4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26.6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11.3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44.9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17.5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58.5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25.4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5746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5715000"/>
            <a:ext cx="8305800" cy="533400"/>
          </a:xfrm>
        </p:spPr>
        <p:txBody>
          <a:bodyPr/>
          <a:lstStyle/>
          <a:p>
            <a:r>
              <a:rPr lang="en-US" i="1" dirty="0"/>
              <a:t>Data Source: Medicare patients from the 5 percent sample, age 65 or older with Part A &amp; B coverage in the prior year. Tests tracked during each year. Abbreviations: DM, diabetes mellitus; HTN, hypertension. </a:t>
            </a:r>
          </a:p>
          <a:p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vol</a:t>
            </a:r>
            <a:r>
              <a:rPr lang="en-US" dirty="0"/>
              <a:t> 1 </a:t>
            </a:r>
            <a:r>
              <a:rPr lang="en-US" dirty="0" smtClean="0"/>
              <a:t>Figure </a:t>
            </a:r>
            <a:r>
              <a:rPr lang="en-US" dirty="0"/>
              <a:t>2.3 Unadjusted cumulative probability for urine albumin &amp; serum creatinine testing, among Medicare patients age 65+ WITHOUT a diagnosis of CKD, 2000-2012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Vol 1, CKD, Ch 2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57200" y="1154668"/>
            <a:ext cx="18854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(A) Urine </a:t>
            </a:r>
            <a:r>
              <a:rPr lang="en-US" b="1" dirty="0"/>
              <a:t>albumin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4920" y="1447800"/>
            <a:ext cx="6583680" cy="4277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877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DR_PPT_Template-ESRD - sample">
  <a:themeElements>
    <a:clrScheme name="USRDS ADR Color Palette">
      <a:dk1>
        <a:sysClr val="windowText" lastClr="000000"/>
      </a:dk1>
      <a:lt1>
        <a:sysClr val="window" lastClr="FFFFFF"/>
      </a:lt1>
      <a:dk2>
        <a:srgbClr val="48070E"/>
      </a:dk2>
      <a:lt2>
        <a:srgbClr val="FFFFFF"/>
      </a:lt2>
      <a:accent1>
        <a:srgbClr val="7A2F36"/>
      </a:accent1>
      <a:accent2>
        <a:srgbClr val="AC6168"/>
      </a:accent2>
      <a:accent3>
        <a:srgbClr val="002966"/>
      </a:accent3>
      <a:accent4>
        <a:srgbClr val="0E5480"/>
      </a:accent4>
      <a:accent5>
        <a:srgbClr val="367CA8"/>
      </a:accent5>
      <a:accent6>
        <a:srgbClr val="FFC76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ADR_PPT_Template-ESRD - sample</Template>
  <TotalTime>176</TotalTime>
  <Words>1921</Words>
  <Application>Microsoft Office PowerPoint</Application>
  <PresentationFormat>On-screen Show (4:3)</PresentationFormat>
  <Paragraphs>450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ADR_PPT_Template-ESRD - sample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vol 1 Figure 2.2 Temporal trends in CKD prevalence by race among Medicare patients age 65+, 2000-2012</vt:lpstr>
      <vt:lpstr>vol 1 Table 2.4 Percent of patients with CKD by demographic characteristics, among patients overall and with DM, HTN, or CVD, in NHANES (2011-2012) and Medicare (2012) datasets </vt:lpstr>
      <vt:lpstr>vol 1 Figure 2.3 Unadjusted cumulative probability for urine albumin &amp; serum creatinine testing, among Medicare patients age 65+ WITHOUT a diagnosis of CKD, 2000-2012</vt:lpstr>
      <vt:lpstr>vol 1 Figure 2.3 Unadjusted cumulative probability for urine albumin &amp; serum creatinine testing, among Medicare patients age 65+ WITHOUT a diagnosis of CKD, 2000-2012 </vt:lpstr>
      <vt:lpstr>vol 1 Figure 2.4 Unadjusted cumulative probability for urine albumin &amp; serum creatinine testing, among Medicare patients age 65+ WITH a diagnosis of CKD,  2000-2012</vt:lpstr>
      <vt:lpstr>vol 1 Figure 2.4 Unadjusted cumulative probability for urine albumin &amp; serum creatinine testing, among Medicare patients age 65+ WITH a diagnosis of CKD,  2000-2012 </vt:lpstr>
      <vt:lpstr>vol 1 Figure 2.5 Adjusted cumulative probability of urine albumin (a) &amp; serum creatinine (b) testing by demographic characteristics, among Medicare patients age 65+ WITHOUT a diagnosis of CKD, 2012</vt:lpstr>
      <vt:lpstr>vol 1 Figure 2.5 Adjusted cumulative probability of urine albumin (a) &amp; serum creatinine (b) testing by demographic characteristics, among Medicare patients age 65+ WITHOUT a diagnosis of CKD, 2012  </vt:lpstr>
      <vt:lpstr>vol 1 Figure 2.6 Adjusted cumulative probability of urine albumin (a) &amp; serum creatinine (b) testing by demographic characteristics, among Medicare patients age 65+ WITH a diagnosis of CKD, 2012</vt:lpstr>
      <vt:lpstr>vol 1 Figure 2.6 Adjusted cumulative probability of urine albumin (a) &amp; serum creatinine (b) testing by demographic characteristics, among Medicare patients age 65+ WITH a diagnosis of CKD, 2012  </vt:lpstr>
      <vt:lpstr>vol 1 Table 2.5 Cumulative probability of a physician visit at month 12 after CKD diagnosis in 2011 among Medicare patients age 65+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Anca Tilea</dc:creator>
  <cp:lastModifiedBy>Ruth Shamraj</cp:lastModifiedBy>
  <cp:revision>32</cp:revision>
  <cp:lastPrinted>2014-11-20T15:11:28Z</cp:lastPrinted>
  <dcterms:created xsi:type="dcterms:W3CDTF">2014-11-19T20:37:08Z</dcterms:created>
  <dcterms:modified xsi:type="dcterms:W3CDTF">2014-11-20T18:41:29Z</dcterms:modified>
</cp:coreProperties>
</file>