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16"/>
  </p:notesMasterIdLst>
  <p:sldIdLst>
    <p:sldId id="266" r:id="rId3"/>
    <p:sldId id="257" r:id="rId4"/>
    <p:sldId id="267" r:id="rId5"/>
    <p:sldId id="259" r:id="rId6"/>
    <p:sldId id="260" r:id="rId7"/>
    <p:sldId id="268" r:id="rId8"/>
    <p:sldId id="262" r:id="rId9"/>
    <p:sldId id="269" r:id="rId10"/>
    <p:sldId id="261" r:id="rId11"/>
    <p:sldId id="263" r:id="rId12"/>
    <p:sldId id="264" r:id="rId13"/>
    <p:sldId id="265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066" autoAdjust="0"/>
  </p:normalViewPr>
  <p:slideViewPr>
    <p:cSldViewPr showGuides="1">
      <p:cViewPr>
        <p:scale>
          <a:sx n="91" d="100"/>
          <a:sy n="91" d="100"/>
        </p:scale>
        <p:origin x="-1146" y="-22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C024DD-84CB-4CFB-A08B-46BE8476FFD9}" type="datetimeFigureOut">
              <a:rPr lang="en-US" smtClean="0"/>
              <a:t>11/20/2014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F73270-E02F-4EEA-AB5A-5C07D543DF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2088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2" y="6410327"/>
            <a:ext cx="1165358" cy="457198"/>
          </a:xfrm>
          <a:prstGeom prst="rect">
            <a:avLst/>
          </a:prstGeom>
          <a:solidFill>
            <a:sysClr val="window" lastClr="FFFFFF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</p:pic>
      <p:sp>
        <p:nvSpPr>
          <p:cNvPr id="9" name="Footer Placeholder 8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Footer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484C438-330C-4289-8504-BF2B0FA1700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481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4C438-330C-4289-8504-BF2B0FA170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253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4C438-330C-4289-8504-BF2B0FA170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5019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6075" y="457200"/>
            <a:ext cx="3200400" cy="1255595"/>
          </a:xfrm>
          <a:prstGeom prst="rect">
            <a:avLst/>
          </a:prstGeom>
        </p:spPr>
      </p:pic>
      <p:sp>
        <p:nvSpPr>
          <p:cNvPr id="4" name="TextBox 3"/>
          <p:cNvSpPr txBox="1"/>
          <p:nvPr userDrawn="1"/>
        </p:nvSpPr>
        <p:spPr>
          <a:xfrm>
            <a:off x="990600" y="2290194"/>
            <a:ext cx="7315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Chapter 4: </a:t>
            </a:r>
            <a:br>
              <a:rPr lang="en-US" sz="3600" b="1" dirty="0" smtClean="0"/>
            </a:br>
            <a:r>
              <a:rPr lang="en-US" sz="3600" b="1" dirty="0" smtClean="0"/>
              <a:t>Cardiovascular Disease in </a:t>
            </a:r>
            <a:br>
              <a:rPr lang="en-US" sz="3600" b="1" dirty="0" smtClean="0"/>
            </a:br>
            <a:r>
              <a:rPr lang="en-US" sz="3600" b="1" dirty="0" smtClean="0"/>
              <a:t>Patients With CKD</a:t>
            </a:r>
            <a:endParaRPr lang="en-US" sz="3600" b="1" dirty="0" smtClean="0">
              <a:solidFill>
                <a:prstClr val="black"/>
              </a:solidFill>
              <a:latin typeface="Candara" panose="020E0502030303020204" pitchFamily="34" charset="0"/>
            </a:endParaRPr>
          </a:p>
        </p:txBody>
      </p:sp>
      <p:sp>
        <p:nvSpPr>
          <p:cNvPr id="5" name="TextBox 4"/>
          <p:cNvSpPr txBox="1"/>
          <p:nvPr userDrawn="1"/>
        </p:nvSpPr>
        <p:spPr>
          <a:xfrm>
            <a:off x="990600" y="4884003"/>
            <a:ext cx="723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cap="small" dirty="0" smtClean="0">
                <a:solidFill>
                  <a:srgbClr val="48070E"/>
                </a:solidFill>
                <a:latin typeface="Constantia" panose="02030602050306030303" pitchFamily="18" charset="0"/>
              </a:rPr>
              <a:t>2014 Annual Data Report</a:t>
            </a:r>
          </a:p>
          <a:p>
            <a:pPr algn="ctr"/>
            <a:r>
              <a:rPr lang="en-US" sz="2400" b="1" cap="small" smtClean="0">
                <a:solidFill>
                  <a:srgbClr val="48070E"/>
                </a:solidFill>
                <a:latin typeface="Constantia" panose="02030602050306030303" pitchFamily="18" charset="0"/>
              </a:rPr>
              <a:t>Volume </a:t>
            </a:r>
            <a:r>
              <a:rPr lang="en-US" sz="2400" b="1" cap="small" dirty="0" smtClean="0">
                <a:solidFill>
                  <a:srgbClr val="48070E"/>
                </a:solidFill>
                <a:latin typeface="Constantia" panose="02030602050306030303" pitchFamily="18" charset="0"/>
              </a:rPr>
              <a:t>1: Chronic Kidney Disease</a:t>
            </a:r>
            <a:endParaRPr lang="en-US" sz="2400" b="1" cap="small" dirty="0">
              <a:solidFill>
                <a:srgbClr val="48070E"/>
              </a:solidFill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70553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err="1" smtClean="0">
                <a:solidFill>
                  <a:prstClr val="white"/>
                </a:solidFill>
              </a:rPr>
              <a:t>Vol</a:t>
            </a:r>
            <a:r>
              <a:rPr lang="en-US" dirty="0" smtClean="0">
                <a:solidFill>
                  <a:prstClr val="white"/>
                </a:solidFill>
              </a:rPr>
              <a:t> 1, CKD, </a:t>
            </a:r>
            <a:r>
              <a:rPr lang="en-US" dirty="0" err="1" smtClean="0">
                <a:solidFill>
                  <a:prstClr val="white"/>
                </a:solidFill>
              </a:rPr>
              <a:t>Ch</a:t>
            </a:r>
            <a:r>
              <a:rPr lang="en-US" dirty="0" smtClean="0">
                <a:solidFill>
                  <a:prstClr val="white"/>
                </a:solidFill>
              </a:rPr>
              <a:t> 1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F227FC0-035E-484D-AA62-D30602925625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52840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err="1" smtClean="0">
                <a:solidFill>
                  <a:prstClr val="white"/>
                </a:solidFill>
              </a:rPr>
              <a:t>Vol</a:t>
            </a:r>
            <a:r>
              <a:rPr lang="en-US" dirty="0" smtClean="0">
                <a:solidFill>
                  <a:prstClr val="white"/>
                </a:solidFill>
              </a:rPr>
              <a:t> 1, CKD, </a:t>
            </a:r>
            <a:r>
              <a:rPr lang="en-US" dirty="0" err="1" smtClean="0">
                <a:solidFill>
                  <a:prstClr val="white"/>
                </a:solidFill>
              </a:rPr>
              <a:t>Ch</a:t>
            </a:r>
            <a:r>
              <a:rPr lang="en-US" dirty="0" smtClean="0">
                <a:solidFill>
                  <a:prstClr val="white"/>
                </a:solidFill>
              </a:rPr>
              <a:t> 1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F227FC0-035E-484D-AA62-D30602925625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Picture Placeholder 2"/>
          <p:cNvSpPr>
            <a:spLocks noGrp="1"/>
          </p:cNvSpPr>
          <p:nvPr>
            <p:ph type="pic" idx="1"/>
          </p:nvPr>
        </p:nvSpPr>
        <p:spPr>
          <a:xfrm>
            <a:off x="381000" y="1219200"/>
            <a:ext cx="8305800" cy="4191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6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5638800"/>
            <a:ext cx="8305800" cy="533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  <a:prstGeom prst="rect">
            <a:avLst/>
          </a:prstGeom>
        </p:spPr>
        <p:txBody>
          <a:bodyPr/>
          <a:lstStyle>
            <a:lvl1pPr algn="l"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96096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4C438-330C-4289-8504-BF2B0FA170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5615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4C438-330C-4289-8504-BF2B0FA170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304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4C438-330C-4289-8504-BF2B0FA170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572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4C438-330C-4289-8504-BF2B0FA170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324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4C438-330C-4289-8504-BF2B0FA170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32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4C438-330C-4289-8504-BF2B0FA170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023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4C438-330C-4289-8504-BF2B0FA170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397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4C438-330C-4289-8504-BF2B0FA170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969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 userDrawn="1"/>
        </p:nvSpPr>
        <p:spPr>
          <a:xfrm>
            <a:off x="0" y="6410325"/>
            <a:ext cx="9144000" cy="457200"/>
          </a:xfrm>
          <a:prstGeom prst="rect">
            <a:avLst/>
          </a:prstGeom>
          <a:solidFill>
            <a:srgbClr val="4807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76999"/>
            <a:ext cx="28956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477001"/>
            <a:ext cx="11430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C484C438-330C-4289-8504-BF2B0FA1700A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2" y="6410327"/>
            <a:ext cx="1165358" cy="45719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017206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ChangeAspect="1"/>
          </p:cNvSpPr>
          <p:nvPr/>
        </p:nvSpPr>
        <p:spPr>
          <a:xfrm>
            <a:off x="0" y="6410325"/>
            <a:ext cx="9144000" cy="457200"/>
          </a:xfrm>
          <a:prstGeom prst="rect">
            <a:avLst/>
          </a:prstGeom>
          <a:solidFill>
            <a:srgbClr val="4807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81400" y="6477000"/>
            <a:ext cx="1981200" cy="304800"/>
          </a:xfrm>
          <a:prstGeom prst="rect">
            <a:avLst/>
          </a:prstGeom>
        </p:spPr>
        <p:txBody>
          <a:bodyPr/>
          <a:lstStyle>
            <a:lvl1pPr algn="ctr">
              <a:defRPr sz="1400" b="1">
                <a:solidFill>
                  <a:schemeClr val="bg1"/>
                </a:solidFill>
              </a:defRPr>
            </a:lvl1pPr>
          </a:lstStyle>
          <a:p>
            <a:r>
              <a:rPr lang="en-US" dirty="0" err="1" smtClean="0">
                <a:solidFill>
                  <a:prstClr val="white"/>
                </a:solidFill>
              </a:rPr>
              <a:t>Vol</a:t>
            </a:r>
            <a:r>
              <a:rPr lang="en-US" dirty="0" smtClean="0">
                <a:solidFill>
                  <a:prstClr val="white"/>
                </a:solidFill>
              </a:rPr>
              <a:t> 1, CKD, </a:t>
            </a:r>
            <a:r>
              <a:rPr lang="en-US" dirty="0" err="1" smtClean="0">
                <a:solidFill>
                  <a:prstClr val="white"/>
                </a:solidFill>
              </a:rPr>
              <a:t>Ch</a:t>
            </a:r>
            <a:r>
              <a:rPr lang="en-US" dirty="0" smtClean="0">
                <a:solidFill>
                  <a:prstClr val="white"/>
                </a:solidFill>
              </a:rPr>
              <a:t> 1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96200" y="6477000"/>
            <a:ext cx="914400" cy="274320"/>
          </a:xfrm>
          <a:prstGeom prst="rect">
            <a:avLst/>
          </a:prstGeom>
        </p:spPr>
        <p:txBody>
          <a:bodyPr/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3F227FC0-035E-484D-AA62-D30602925625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2" y="6410327"/>
            <a:ext cx="1165358" cy="45719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524571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5732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685800"/>
          </a:xfrm>
        </p:spPr>
        <p:txBody>
          <a:bodyPr>
            <a:normAutofit fontScale="90000"/>
          </a:bodyPr>
          <a:lstStyle/>
          <a:p>
            <a:pPr algn="l"/>
            <a:r>
              <a:rPr lang="en-US" sz="2000" b="1" dirty="0"/>
              <a:t>vol1 </a:t>
            </a:r>
            <a:r>
              <a:rPr lang="en-US" sz="2000" b="1" dirty="0" smtClean="0"/>
              <a:t>Table </a:t>
            </a:r>
            <a:r>
              <a:rPr lang="en-US" sz="2000" b="1" dirty="0"/>
              <a:t>4.2 Characteristics of patients with heart failure, by CKD status, 2012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>
                <a:solidFill>
                  <a:prstClr val="white"/>
                </a:solidFill>
              </a:rPr>
              <a:t>Vol</a:t>
            </a:r>
            <a:r>
              <a:rPr lang="en-US" dirty="0">
                <a:solidFill>
                  <a:prstClr val="white"/>
                </a:solidFill>
              </a:rPr>
              <a:t> 1, CKD, </a:t>
            </a:r>
            <a:r>
              <a:rPr lang="en-US" dirty="0" err="1">
                <a:solidFill>
                  <a:prstClr val="white"/>
                </a:solidFill>
              </a:rPr>
              <a:t>Ch</a:t>
            </a:r>
            <a:r>
              <a:rPr lang="en-US" dirty="0">
                <a:solidFill>
                  <a:prstClr val="white"/>
                </a:solidFill>
              </a:rPr>
              <a:t> </a:t>
            </a:r>
            <a:r>
              <a:rPr lang="en-US" dirty="0" smtClean="0">
                <a:solidFill>
                  <a:prstClr val="white"/>
                </a:solidFill>
              </a:rPr>
              <a:t>4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4C438-330C-4289-8504-BF2B0FA1700A}" type="slidenum">
              <a:rPr lang="en-US" smtClean="0">
                <a:solidFill>
                  <a:prstClr val="white"/>
                </a:solidFill>
              </a:rPr>
              <a:pPr/>
              <a:t>10</a:t>
            </a:fld>
            <a:endParaRPr lang="en-US">
              <a:solidFill>
                <a:prstClr val="white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463957"/>
              </p:ext>
            </p:extLst>
          </p:nvPr>
        </p:nvGraphicFramePr>
        <p:xfrm>
          <a:off x="838200" y="1066800"/>
          <a:ext cx="7391398" cy="4242351"/>
        </p:xfrm>
        <a:graphic>
          <a:graphicData uri="http://schemas.openxmlformats.org/drawingml/2006/table">
            <a:tbl>
              <a:tblPr firstRow="1" firstCol="1" bandRow="1"/>
              <a:tblGrid>
                <a:gridCol w="745935"/>
                <a:gridCol w="839269"/>
                <a:gridCol w="967699"/>
                <a:gridCol w="967699"/>
                <a:gridCol w="967699"/>
                <a:gridCol w="967699"/>
                <a:gridCol w="967699"/>
                <a:gridCol w="967699"/>
              </a:tblGrid>
              <a:tr h="464938">
                <a:tc>
                  <a:txBody>
                    <a:bodyPr/>
                    <a:lstStyle/>
                    <a:p>
                      <a:endParaRPr lang="en-US" sz="12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Systolic +/- Diastolic heart failure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Diastolic only heart failure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Heart failure, unspecified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8075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Without CKD 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Any CKD 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Without CKD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Any CKD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Without CKD 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Any CKD 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075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Age: 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Arial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Arial"/>
                        </a:rPr>
                        <a:t> 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Arial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Arial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Arial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Arial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80759">
                <a:tc gridSpan="2">
                  <a:txBody>
                    <a:bodyPr/>
                    <a:lstStyle/>
                    <a:p>
                      <a:pPr marL="21717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66-69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Arial"/>
                        </a:rPr>
                        <a:t>13.9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Arial"/>
                        </a:rPr>
                        <a:t>10.2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Arial"/>
                        </a:rPr>
                        <a:t>10.2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Arial"/>
                        </a:rPr>
                        <a:t>9.4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Arial"/>
                        </a:rPr>
                        <a:t>10.5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Arial"/>
                        </a:rPr>
                        <a:t>9.0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0759">
                <a:tc gridSpan="2">
                  <a:txBody>
                    <a:bodyPr/>
                    <a:lstStyle/>
                    <a:p>
                      <a:pPr marL="21717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70-74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Arial"/>
                        </a:rPr>
                        <a:t>18.2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Arial"/>
                        </a:rPr>
                        <a:t>16.9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Arial"/>
                        </a:rPr>
                        <a:t>15.2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Arial"/>
                        </a:rPr>
                        <a:t>14.0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Arial"/>
                        </a:rPr>
                        <a:t>15.7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Arial"/>
                        </a:rPr>
                        <a:t>14.9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0759">
                <a:tc gridSpan="2">
                  <a:txBody>
                    <a:bodyPr/>
                    <a:lstStyle/>
                    <a:p>
                      <a:pPr marL="21717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75-84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Arial"/>
                        </a:rPr>
                        <a:t>39.6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Arial"/>
                        </a:rPr>
                        <a:t>40.5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Arial"/>
                        </a:rPr>
                        <a:t>39.0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Arial"/>
                        </a:rPr>
                        <a:t>39.1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Arial"/>
                        </a:rPr>
                        <a:t>37.2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Arial"/>
                        </a:rPr>
                        <a:t>38.8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0759">
                <a:tc gridSpan="2">
                  <a:txBody>
                    <a:bodyPr/>
                    <a:lstStyle/>
                    <a:p>
                      <a:pPr marL="21717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85+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Arial"/>
                        </a:rPr>
                        <a:t>28.3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Arial"/>
                        </a:rPr>
                        <a:t>32.4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Arial"/>
                        </a:rPr>
                        <a:t>35.7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Arial"/>
                        </a:rPr>
                        <a:t>37.4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Arial"/>
                        </a:rPr>
                        <a:t>36.6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Arial"/>
                        </a:rPr>
                        <a:t>37.3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075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Male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Arial"/>
                        </a:rPr>
                        <a:t>52.7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Arial"/>
                        </a:rPr>
                        <a:t>56.3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Arial"/>
                        </a:rPr>
                        <a:t>31.1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Arial"/>
                        </a:rPr>
                        <a:t>35.3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Arial"/>
                        </a:rPr>
                        <a:t>39.0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Arial"/>
                        </a:rPr>
                        <a:t>45.4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8075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Female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Arial"/>
                        </a:rPr>
                        <a:t>47.3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Arial"/>
                        </a:rPr>
                        <a:t>43.7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Arial"/>
                        </a:rPr>
                        <a:t>68.9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Arial"/>
                        </a:rPr>
                        <a:t>64.7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Arial"/>
                        </a:rPr>
                        <a:t>61.0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Arial"/>
                        </a:rPr>
                        <a:t>54.6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075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White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Arial"/>
                        </a:rPr>
                        <a:t>88.0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Arial"/>
                        </a:rPr>
                        <a:t>84.1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Arial"/>
                        </a:rPr>
                        <a:t>87.7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Arial"/>
                        </a:rPr>
                        <a:t>84.1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Arial"/>
                        </a:rPr>
                        <a:t>86.0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Arial"/>
                        </a:rPr>
                        <a:t>82.4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80759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Black/African American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Arial"/>
                        </a:rPr>
                        <a:t>7.7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Arial"/>
                        </a:rPr>
                        <a:t>11.2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Arial"/>
                        </a:rPr>
                        <a:t>8.3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Arial"/>
                        </a:rPr>
                        <a:t>11.4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Arial"/>
                        </a:rPr>
                        <a:t>9.2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Arial"/>
                        </a:rPr>
                        <a:t>12.1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0759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Other race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Arial"/>
                        </a:rPr>
                        <a:t>4.3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Arial"/>
                        </a:rPr>
                        <a:t>4.7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Arial"/>
                        </a:rPr>
                        <a:t>4.1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Arial"/>
                        </a:rPr>
                        <a:t>4.5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Arial"/>
                        </a:rPr>
                        <a:t>4.8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Arial"/>
                        </a:rPr>
                        <a:t>5.5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0759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Non-diabetes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Arial"/>
                        </a:rPr>
                        <a:t>61.4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Arial"/>
                        </a:rPr>
                        <a:t>43.6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Arial"/>
                        </a:rPr>
                        <a:t>61.7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Arial"/>
                        </a:rPr>
                        <a:t>42.9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Arial"/>
                        </a:rPr>
                        <a:t>62.0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Arial"/>
                        </a:rPr>
                        <a:t>45.3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8075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Diabetes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Arial"/>
                        </a:rPr>
                        <a:t>38.6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Arial"/>
                        </a:rPr>
                        <a:t>56.4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Arial"/>
                        </a:rPr>
                        <a:t>38.3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Arial"/>
                        </a:rPr>
                        <a:t>57.1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Arial"/>
                        </a:rPr>
                        <a:t>38.0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Arial"/>
                        </a:rPr>
                        <a:t>54.7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601211" y="5486400"/>
            <a:ext cx="8153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ea typeface="Calibri"/>
                <a:cs typeface="Times New Roman"/>
              </a:rPr>
              <a:t>Data Source: Medicare 5 percent sample. Patients age 66 and older, alive, without end-stage renal disease, and residing in the U.S. on 12/31/2012 with fee-for-service coverage for the entire calendar year. Abbreviation: CKD, chronic kidney disease.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495393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685800"/>
          </a:xfrm>
        </p:spPr>
        <p:txBody>
          <a:bodyPr>
            <a:normAutofit/>
          </a:bodyPr>
          <a:lstStyle/>
          <a:p>
            <a:pPr algn="l"/>
            <a:r>
              <a:rPr lang="en-US" sz="1800" b="1" dirty="0"/>
              <a:t>vol1 </a:t>
            </a:r>
            <a:r>
              <a:rPr lang="en-US" sz="1800" b="1" dirty="0" smtClean="0"/>
              <a:t>Figure </a:t>
            </a:r>
            <a:r>
              <a:rPr lang="en-US" sz="1800" b="1" dirty="0"/>
              <a:t>4.3  Heart failure in patients with or without CKD, 2012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>
                <a:solidFill>
                  <a:prstClr val="white"/>
                </a:solidFill>
              </a:rPr>
              <a:t>Vol</a:t>
            </a:r>
            <a:r>
              <a:rPr lang="en-US" dirty="0">
                <a:solidFill>
                  <a:prstClr val="white"/>
                </a:solidFill>
              </a:rPr>
              <a:t> 1, CKD, </a:t>
            </a:r>
            <a:r>
              <a:rPr lang="en-US" dirty="0" err="1">
                <a:solidFill>
                  <a:prstClr val="white"/>
                </a:solidFill>
              </a:rPr>
              <a:t>Ch</a:t>
            </a:r>
            <a:r>
              <a:rPr lang="en-US" dirty="0">
                <a:solidFill>
                  <a:prstClr val="white"/>
                </a:solidFill>
              </a:rPr>
              <a:t> </a:t>
            </a:r>
            <a:r>
              <a:rPr lang="en-US" dirty="0" smtClean="0">
                <a:solidFill>
                  <a:prstClr val="white"/>
                </a:solidFill>
              </a:rPr>
              <a:t>4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4C438-330C-4289-8504-BF2B0FA1700A}" type="slidenum">
              <a:rPr lang="en-US" smtClean="0">
                <a:solidFill>
                  <a:prstClr val="white"/>
                </a:solidFill>
              </a:rPr>
              <a:pPr/>
              <a:t>11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27743" y="5486400"/>
            <a:ext cx="818765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/>
              <a:t>Data Source: Medicare 5 percent sample. Patients age 66 and older, alive, without end-stage renal disease, and residing in the U.S. on 12/31/2012 with fee-for-service coverage for the entire calendar year. Abbreviation: CKD, chronic kidney disease.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922789"/>
            <a:ext cx="5844540" cy="449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1493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304800"/>
            <a:ext cx="8458200" cy="685800"/>
          </a:xfrm>
        </p:spPr>
        <p:txBody>
          <a:bodyPr>
            <a:normAutofit fontScale="90000"/>
          </a:bodyPr>
          <a:lstStyle/>
          <a:p>
            <a:pPr algn="l"/>
            <a:r>
              <a:rPr lang="en-US" sz="2000" b="1" dirty="0"/>
              <a:t>vol1 </a:t>
            </a:r>
            <a:r>
              <a:rPr lang="en-US" sz="2000" b="1" dirty="0" smtClean="0"/>
              <a:t>Table </a:t>
            </a:r>
            <a:r>
              <a:rPr lang="en-US" sz="2000" b="1" dirty="0"/>
              <a:t>4.3 Adjusted hazard ratio of all-cause death (a) associated with the presence of CHF in patients with CKD, and (b) associated with the presence of CKD in patients with CHF, 2011-2012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>
                <a:solidFill>
                  <a:prstClr val="white"/>
                </a:solidFill>
              </a:rPr>
              <a:t>Vol</a:t>
            </a:r>
            <a:r>
              <a:rPr lang="en-US" dirty="0">
                <a:solidFill>
                  <a:prstClr val="white"/>
                </a:solidFill>
              </a:rPr>
              <a:t> 1, CKD, </a:t>
            </a:r>
            <a:r>
              <a:rPr lang="en-US" dirty="0" err="1">
                <a:solidFill>
                  <a:prstClr val="white"/>
                </a:solidFill>
              </a:rPr>
              <a:t>Ch</a:t>
            </a:r>
            <a:r>
              <a:rPr lang="en-US" dirty="0">
                <a:solidFill>
                  <a:prstClr val="white"/>
                </a:solidFill>
              </a:rPr>
              <a:t> </a:t>
            </a:r>
            <a:r>
              <a:rPr lang="en-US" dirty="0" smtClean="0">
                <a:solidFill>
                  <a:prstClr val="white"/>
                </a:solidFill>
              </a:rPr>
              <a:t>4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4C438-330C-4289-8504-BF2B0FA1700A}" type="slidenum">
              <a:rPr lang="en-US" smtClean="0">
                <a:solidFill>
                  <a:prstClr val="white"/>
                </a:solidFill>
              </a:rPr>
              <a:pPr/>
              <a:t>12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797234" y="1143000"/>
            <a:ext cx="3733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/>
              <a:t>(a</a:t>
            </a:r>
            <a:r>
              <a:rPr lang="en-US" sz="1600" b="1" dirty="0" smtClean="0"/>
              <a:t>)</a:t>
            </a:r>
            <a:endParaRPr lang="en-US" sz="1600" dirty="0"/>
          </a:p>
        </p:txBody>
      </p:sp>
      <p:sp>
        <p:nvSpPr>
          <p:cNvPr id="10" name="TextBox 9"/>
          <p:cNvSpPr txBox="1"/>
          <p:nvPr/>
        </p:nvSpPr>
        <p:spPr>
          <a:xfrm>
            <a:off x="457200" y="5410200"/>
            <a:ext cx="784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Data Source: Medicare 5 percent sample. Patients age 66 and older, alive, without end-stage renal disease, and residing in the U.S. on 12/31/2012 with fee-for-service coverage for the entire calendar year. Abbreviations: CKD, chronic kidney disease; CHF, congestive </a:t>
            </a:r>
            <a:r>
              <a:rPr lang="en-US" sz="1200" dirty="0" smtClean="0"/>
              <a:t>heart failure.</a:t>
            </a:r>
            <a:endParaRPr lang="en-US" sz="1200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4717118"/>
              </p:ext>
            </p:extLst>
          </p:nvPr>
        </p:nvGraphicFramePr>
        <p:xfrm>
          <a:off x="1676399" y="1676400"/>
          <a:ext cx="5975471" cy="3429002"/>
        </p:xfrm>
        <a:graphic>
          <a:graphicData uri="http://schemas.openxmlformats.org/drawingml/2006/table">
            <a:tbl>
              <a:tblPr firstRow="1" firstCol="1" bandRow="1"/>
              <a:tblGrid>
                <a:gridCol w="1201225"/>
                <a:gridCol w="1076960"/>
                <a:gridCol w="830916"/>
                <a:gridCol w="2071077"/>
                <a:gridCol w="795293"/>
              </a:tblGrid>
              <a:tr h="48999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6048" marR="8604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6048" marR="8604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Hazard ratio 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6048" marR="8604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Confidence Interval 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6048" marR="8604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p-value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6048" marR="8604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89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Age: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6048" marR="86048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66-69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6048" marR="86048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reference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6048" marR="86048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86048" marR="86048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86048" marR="86048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41890">
                <a:tc>
                  <a:txBody>
                    <a:bodyPr/>
                    <a:lstStyle/>
                    <a:p>
                      <a:endParaRPr lang="en-US" sz="11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86048" marR="8604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70-74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6048" marR="8604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1.25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6048" marR="8604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1.18 - 1.33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6048" marR="8604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&lt;.0001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6048" marR="8604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1890">
                <a:tc>
                  <a:txBody>
                    <a:bodyPr/>
                    <a:lstStyle/>
                    <a:p>
                      <a:endParaRPr lang="en-US" sz="11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86048" marR="8604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75-84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6048" marR="8604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1.83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6048" marR="8604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1.74 - 1.93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6048" marR="8604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&lt;.0001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6048" marR="8604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09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6048" marR="8604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85+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6048" marR="8604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3.63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6048" marR="8604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3.44 - 3.82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6048" marR="8604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&lt;.0001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6048" marR="8604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89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Male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6048" marR="86048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86048" marR="86048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reference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6048" marR="86048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6048" marR="86048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6048" marR="86048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509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Female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6048" marR="8604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6048" marR="8604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0.83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6048" marR="8604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0.81 - 0.85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6048" marR="8604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&lt;.0001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6048" marR="8604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89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White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6048" marR="86048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86048" marR="86048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reference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6048" marR="86048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86048" marR="86048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86048" marR="86048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41890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Black/African American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6048" marR="8604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0.95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6048" marR="8604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0.92 - 0.99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6048" marR="8604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0.0223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6048" marR="8604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09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Other race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6048" marR="8604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86048" marR="8604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0.82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6048" marR="8604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0.77 - 0.87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6048" marR="8604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&lt;.0001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6048" marR="8604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89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CHF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6048" marR="86048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Yes vs. No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6048" marR="86048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2.57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6048" marR="86048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2.50 - 2.63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6048" marR="86048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&lt;.0001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6048" marR="86048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4189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Diabetes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6048" marR="8604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Yes vs. No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6048" marR="8604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1.08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6048" marR="8604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1.06 - 1.11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6048" marR="8604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&lt;.0001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6048" marR="8604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09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Hypertension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6048" marR="8604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Yes vs. No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6048" marR="8604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0.88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6048" marR="8604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0.83 - 0.92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6048" marR="8604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&lt;.0001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6048" marR="8604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2363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304800"/>
            <a:ext cx="8458200" cy="685800"/>
          </a:xfrm>
        </p:spPr>
        <p:txBody>
          <a:bodyPr>
            <a:normAutofit fontScale="90000"/>
          </a:bodyPr>
          <a:lstStyle/>
          <a:p>
            <a:pPr algn="l"/>
            <a:r>
              <a:rPr lang="en-US" sz="2000" b="1" dirty="0"/>
              <a:t>vol1 </a:t>
            </a:r>
            <a:r>
              <a:rPr lang="en-US" sz="2000" b="1" dirty="0" smtClean="0"/>
              <a:t>Table </a:t>
            </a:r>
            <a:r>
              <a:rPr lang="en-US" sz="2000" b="1" dirty="0"/>
              <a:t>4.3 Adjusted hazard ratio of all-cause death (a) associated with the presence of CHF in patients with CKD, and (b) associated with the presence of CKD in patients with CHF, </a:t>
            </a:r>
            <a:r>
              <a:rPr lang="en-US" sz="2000" b="1" dirty="0" smtClean="0"/>
              <a:t>2011-2012 (cont.)</a:t>
            </a:r>
            <a:endParaRPr lang="en-US" sz="2000" b="1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>
                <a:solidFill>
                  <a:prstClr val="white"/>
                </a:solidFill>
              </a:rPr>
              <a:t>Vol</a:t>
            </a:r>
            <a:r>
              <a:rPr lang="en-US" dirty="0">
                <a:solidFill>
                  <a:prstClr val="white"/>
                </a:solidFill>
              </a:rPr>
              <a:t> 1, CKD, </a:t>
            </a:r>
            <a:r>
              <a:rPr lang="en-US" dirty="0" err="1">
                <a:solidFill>
                  <a:prstClr val="white"/>
                </a:solidFill>
              </a:rPr>
              <a:t>Ch</a:t>
            </a:r>
            <a:r>
              <a:rPr lang="en-US" dirty="0">
                <a:solidFill>
                  <a:prstClr val="white"/>
                </a:solidFill>
              </a:rPr>
              <a:t> </a:t>
            </a:r>
            <a:r>
              <a:rPr lang="en-US" dirty="0" smtClean="0">
                <a:solidFill>
                  <a:prstClr val="white"/>
                </a:solidFill>
              </a:rPr>
              <a:t>4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4C438-330C-4289-8504-BF2B0FA1700A}" type="slidenum">
              <a:rPr lang="en-US" smtClean="0">
                <a:solidFill>
                  <a:prstClr val="white"/>
                </a:solidFill>
              </a:rPr>
              <a:pPr/>
              <a:t>13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459261" y="1143000"/>
            <a:ext cx="44097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prstClr val="black"/>
                </a:solidFill>
              </a:rPr>
              <a:t>(b</a:t>
            </a:r>
            <a:r>
              <a:rPr lang="en-US" sz="1400" b="1" dirty="0" smtClean="0">
                <a:solidFill>
                  <a:prstClr val="black"/>
                </a:solidFill>
              </a:rPr>
              <a:t>)</a:t>
            </a:r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5800" y="5410200"/>
            <a:ext cx="777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prstClr val="black"/>
                </a:solidFill>
              </a:rPr>
              <a:t>Data Source: Medicare 5 percent sample. Patients age 66 and older, alive, without end-stage renal disease, and residing in the U.S. on 12/31/2012 with fee-for-service coverage for the entire calendar year. Abbreviations: CKD, chronic kidney disease; CHF, congestive </a:t>
            </a:r>
            <a:r>
              <a:rPr lang="en-US" sz="1200" dirty="0" smtClean="0">
                <a:solidFill>
                  <a:prstClr val="black"/>
                </a:solidFill>
              </a:rPr>
              <a:t>heart failure.</a:t>
            </a:r>
            <a:endParaRPr lang="en-US" sz="1200" dirty="0">
              <a:solidFill>
                <a:prstClr val="black"/>
              </a:solidFill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5393121"/>
              </p:ext>
            </p:extLst>
          </p:nvPr>
        </p:nvGraphicFramePr>
        <p:xfrm>
          <a:off x="1676399" y="1676400"/>
          <a:ext cx="5975471" cy="3429736"/>
        </p:xfrm>
        <a:graphic>
          <a:graphicData uri="http://schemas.openxmlformats.org/drawingml/2006/table">
            <a:tbl>
              <a:tblPr firstRow="1" firstCol="1" bandRow="1"/>
              <a:tblGrid>
                <a:gridCol w="1201225"/>
                <a:gridCol w="1076960"/>
                <a:gridCol w="830916"/>
                <a:gridCol w="2071077"/>
                <a:gridCol w="795293"/>
              </a:tblGrid>
              <a:tr h="48999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6048" marR="8604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6048" marR="8604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Hazard ratio 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6048" marR="8604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Confidence Interval 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6048" marR="8604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p-value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6048" marR="8604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89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Age: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6048" marR="86048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66-69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6048" marR="86048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reference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6048" marR="86048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86048" marR="86048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86048" marR="86048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41890">
                <a:tc>
                  <a:txBody>
                    <a:bodyPr/>
                    <a:lstStyle/>
                    <a:p>
                      <a:endParaRPr lang="en-US" sz="11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86048" marR="8604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70-74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6048" marR="8604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1.18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1.11 - 1.25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&lt;.0001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1890"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86048" marR="8604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75-84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6048" marR="8604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1.74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1.66 - 1.83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&lt;.0001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09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6048" marR="8604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85+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6048" marR="8604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3.30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3.14 - 3.47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&lt;.0001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89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Male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6048" marR="86048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86048" marR="86048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reference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509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Female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6048" marR="8604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6048" marR="8604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0.87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0.85 - 0.89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&lt;.0001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89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White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6048" marR="86048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86048" marR="86048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/>
                          <a:cs typeface="Times New Roman"/>
                        </a:rPr>
                        <a:t>reference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41890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Black/African American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6048" marR="8604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0.89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0.85 - 0.92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&lt;.0001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09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Other race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6048" marR="8604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86048" marR="86048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0.76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0.72 - 0.81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&lt;.0001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89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CKD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6048" marR="86048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Yes vs. No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6048" marR="86048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1.52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1.49 - 1.56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&lt;.0001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4189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Diabetes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6048" marR="8604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Yes vs. No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6048" marR="8604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1.09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1.07 - 1.12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&lt;.0001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09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Hypertension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6048" marR="8604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Yes vs. No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6048" marR="8604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0.91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0.88 - 0.94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&lt;.0001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323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>
            <a:normAutofit/>
          </a:bodyPr>
          <a:lstStyle/>
          <a:p>
            <a:pPr algn="l"/>
            <a:r>
              <a:rPr lang="en-US" sz="1800" b="1" dirty="0" smtClean="0">
                <a:latin typeface="+mn-lt"/>
              </a:rPr>
              <a:t>vol1  Figure </a:t>
            </a:r>
            <a:r>
              <a:rPr lang="en-US" sz="1800" b="1" dirty="0">
                <a:latin typeface="+mn-lt"/>
              </a:rPr>
              <a:t>4.1  Cardiovascular disease in patients with or without CKD, </a:t>
            </a:r>
            <a:r>
              <a:rPr lang="en-US" sz="1800" b="1" dirty="0" smtClean="0">
                <a:latin typeface="+mn-lt"/>
              </a:rPr>
              <a:t>2012</a:t>
            </a:r>
            <a:endParaRPr lang="en-US" sz="18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Vol</a:t>
            </a:r>
            <a:r>
              <a:rPr lang="en-US" dirty="0"/>
              <a:t> 1, CKD, </a:t>
            </a:r>
            <a:r>
              <a:rPr lang="en-US" dirty="0" err="1"/>
              <a:t>Ch</a:t>
            </a:r>
            <a:r>
              <a:rPr lang="en-US" dirty="0"/>
              <a:t> </a:t>
            </a:r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4C438-330C-4289-8504-BF2B0FA1700A}" type="slidenum">
              <a:rPr lang="en-US" smtClean="0"/>
              <a:t>2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609600" y="5076738"/>
            <a:ext cx="832677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tabLst>
                <a:tab pos="5943600" algn="l"/>
              </a:tabLst>
            </a:pPr>
            <a:r>
              <a:rPr lang="en-US" sz="1200" dirty="0">
                <a:ea typeface="MS Mincho"/>
                <a:cs typeface="Times New Roman"/>
              </a:rPr>
              <a:t>Data Source: Medicare 5 percent sample. Patients age 66 and older, alive, without end-stage renal disease, and residing in the U.S. on 12/31/2012 with fee-for-service coverage for the entire calendar year. Abbreviations: </a:t>
            </a:r>
            <a:r>
              <a:rPr lang="en-US" sz="1200" dirty="0">
                <a:solidFill>
                  <a:srgbClr val="000000"/>
                </a:solidFill>
                <a:ea typeface="Times New Roman"/>
                <a:cs typeface="Times New Roman"/>
              </a:rPr>
              <a:t>AFIB, atrial fibrillation; </a:t>
            </a:r>
            <a:r>
              <a:rPr lang="en-US" sz="1200" dirty="0">
                <a:ea typeface="MS Mincho"/>
                <a:cs typeface="Times New Roman"/>
              </a:rPr>
              <a:t>AMI, </a:t>
            </a:r>
            <a:r>
              <a:rPr lang="en-US" sz="1200" dirty="0">
                <a:solidFill>
                  <a:srgbClr val="000000"/>
                </a:solidFill>
                <a:ea typeface="Times New Roman"/>
                <a:cs typeface="Times New Roman"/>
              </a:rPr>
              <a:t>acute myocardial infarction; </a:t>
            </a:r>
            <a:r>
              <a:rPr lang="en-US" sz="1200" dirty="0">
                <a:ea typeface="MS Mincho"/>
                <a:cs typeface="Times New Roman"/>
              </a:rPr>
              <a:t>ASHD, atherosclerotic heart disease; CHF, congestive heart failure; CKD, chronic kidney disease; CVA/TIA, cerebrovascular accident/transient ischemic attack; CVD, cardiovascular disease; PAD, peripheral arterial disease; SCA/VA, sudden cardiac arrest and ventricular arrhythmias.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0983" y="870253"/>
            <a:ext cx="4612434" cy="4082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2116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533400"/>
          </a:xfrm>
        </p:spPr>
        <p:txBody>
          <a:bodyPr>
            <a:noAutofit/>
          </a:bodyPr>
          <a:lstStyle/>
          <a:p>
            <a:pPr algn="l"/>
            <a:r>
              <a:rPr lang="en-US" sz="1800" b="1" dirty="0"/>
              <a:t>vol1 </a:t>
            </a:r>
            <a:r>
              <a:rPr lang="en-US" sz="1800" b="1" dirty="0" smtClean="0"/>
              <a:t>Table </a:t>
            </a:r>
            <a:r>
              <a:rPr lang="en-US" sz="1800" b="1" dirty="0"/>
              <a:t>4.1 Prevalence of cardiovascular  comorbidities &amp; procedures (percent), by CKD status, age, race &amp; sex, 2012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>
                <a:solidFill>
                  <a:prstClr val="white"/>
                </a:solidFill>
              </a:rPr>
              <a:t>Vol</a:t>
            </a:r>
            <a:r>
              <a:rPr lang="en-US" dirty="0">
                <a:solidFill>
                  <a:prstClr val="white"/>
                </a:solidFill>
              </a:rPr>
              <a:t> 1, CKD, </a:t>
            </a:r>
            <a:r>
              <a:rPr lang="en-US" dirty="0" err="1">
                <a:solidFill>
                  <a:prstClr val="white"/>
                </a:solidFill>
              </a:rPr>
              <a:t>Ch</a:t>
            </a:r>
            <a:r>
              <a:rPr lang="en-US" dirty="0">
                <a:solidFill>
                  <a:prstClr val="white"/>
                </a:solidFill>
              </a:rPr>
              <a:t> </a:t>
            </a:r>
            <a:r>
              <a:rPr lang="en-US" dirty="0" smtClean="0">
                <a:solidFill>
                  <a:prstClr val="white"/>
                </a:solidFill>
              </a:rPr>
              <a:t>4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4C438-330C-4289-8504-BF2B0FA1700A}" type="slidenum">
              <a:rPr lang="en-US" smtClean="0">
                <a:solidFill>
                  <a:prstClr val="white"/>
                </a:solidFill>
              </a:rPr>
              <a:pPr/>
              <a:t>3</a:t>
            </a:fld>
            <a:endParaRPr lang="en-US">
              <a:solidFill>
                <a:prstClr val="white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0970229"/>
              </p:ext>
            </p:extLst>
          </p:nvPr>
        </p:nvGraphicFramePr>
        <p:xfrm>
          <a:off x="931178" y="685801"/>
          <a:ext cx="7281644" cy="4476104"/>
        </p:xfrm>
        <a:graphic>
          <a:graphicData uri="http://schemas.openxmlformats.org/drawingml/2006/table">
            <a:tbl>
              <a:tblPr firstRow="1" firstCol="1" bandRow="1"/>
              <a:tblGrid>
                <a:gridCol w="2034491"/>
                <a:gridCol w="569234"/>
                <a:gridCol w="505987"/>
                <a:gridCol w="505987"/>
                <a:gridCol w="505987"/>
                <a:gridCol w="505987"/>
                <a:gridCol w="505987"/>
                <a:gridCol w="505987"/>
                <a:gridCol w="505987"/>
                <a:gridCol w="505987"/>
                <a:gridCol w="630023"/>
              </a:tblGrid>
              <a:tr h="253788">
                <a:tc gridSpan="1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Cardiovascular </a:t>
                      </a:r>
                      <a:r>
                        <a:rPr lang="en-US" sz="1000" b="1" dirty="0" err="1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Comorbidities</a:t>
                      </a:r>
                      <a:r>
                        <a:rPr lang="en-US" sz="1000" b="1" baseline="30000" dirty="0" err="1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a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88052">
                <a:tc>
                  <a:txBody>
                    <a:bodyPr/>
                    <a:lstStyle/>
                    <a:p>
                      <a:endParaRPr lang="en-US" sz="10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Overall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66-69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70-74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75-84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85+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White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Black /</a:t>
                      </a:r>
                      <a:br>
                        <a:rPr lang="en-US" sz="1000" b="1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</a:br>
                      <a:r>
                        <a:rPr lang="en-US" sz="1000" b="1" dirty="0" err="1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Af</a:t>
                      </a:r>
                      <a:r>
                        <a:rPr lang="en-US" sz="1000" b="1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Am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Other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Male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Female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744">
                <a:tc gridSpan="1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Atherosclerotic heart disease (ASHD)</a:t>
                      </a:r>
                      <a:r>
                        <a:rPr lang="en-US" sz="1000" b="1" baseline="300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8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2395" algn="l"/>
                        </a:tabLst>
                      </a:pPr>
                      <a:r>
                        <a:rPr lang="en-US" sz="10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	Without CKD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17.4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11.6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15.4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20.6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23.1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17.9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14.2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14.7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23.2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13.3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78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2395" algn="l"/>
                        </a:tabLst>
                      </a:pPr>
                      <a:r>
                        <a:rPr lang="en-US" sz="10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	Any CKD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42.9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35.2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39.5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44.8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46.1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43.9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36.4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40.1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50.2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36.3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3744">
                <a:tc gridSpan="1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Acute myocardial infarction (AMI)</a:t>
                      </a:r>
                      <a:r>
                        <a:rPr lang="en-US" sz="1000" b="1" baseline="300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8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2395" algn="l"/>
                        </a:tabLst>
                      </a:pPr>
                      <a:r>
                        <a:rPr lang="en-US" sz="10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	Without CKD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2.4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1.7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2.1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2.7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3.3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2.5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1.9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1.6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3.1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1.9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78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2395" algn="l"/>
                        </a:tabLst>
                      </a:pPr>
                      <a:r>
                        <a:rPr lang="en-US" sz="10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	Any CKD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10.6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9.7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9.7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10.6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11.8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11.0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8.9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8.1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12.6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8.9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3744">
                <a:tc gridSpan="1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Congestive heart failure (CHF)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8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2395" algn="l"/>
                        </a:tabLst>
                      </a:pPr>
                      <a:r>
                        <a:rPr lang="en-US" sz="10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	Without CKD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6.7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3.3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4.5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7.6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14.0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6.7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8.1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5.4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6.9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6.6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78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2395" algn="l"/>
                        </a:tabLst>
                      </a:pPr>
                      <a:r>
                        <a:rPr lang="en-US" sz="100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	Any CKD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30.1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22.2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24.3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29.4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39.5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30.1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32.3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26.4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30.2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30.1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6848">
                <a:tc gridSpan="1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Cerebrovascular accident/transient ischemic attack (CVA-TIA)</a:t>
                      </a:r>
                      <a:r>
                        <a:rPr lang="en-US" sz="1000" b="1" baseline="300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083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2395" algn="l"/>
                        </a:tabLst>
                      </a:pPr>
                      <a:r>
                        <a:rPr lang="en-US" sz="100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	Without CKD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7.5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4.3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5.9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9.1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12.1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7.5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8.5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6.4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7.5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7.6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6083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2395" algn="l"/>
                        </a:tabLst>
                      </a:pPr>
                      <a:r>
                        <a:rPr lang="en-US" sz="100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	Any CKD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19.1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14.7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16.2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20.0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21.9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18.9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21.4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17.8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19.0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19.2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374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Peripheral artery disease (PAD)</a:t>
                      </a:r>
                      <a:r>
                        <a:rPr lang="en-US" sz="1000" b="1" baseline="3000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083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2395" algn="l"/>
                        </a:tabLst>
                      </a:pPr>
                      <a:r>
                        <a:rPr lang="en-US" sz="100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	Without CKD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9.1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4.6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6.4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10.5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17.9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9.2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10.1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7.1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9.2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9.1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074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2395" algn="l"/>
                        </a:tabLst>
                      </a:pPr>
                      <a:r>
                        <a:rPr lang="en-US" sz="100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	Any CKD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26.4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19.5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22.4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26.8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32.0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26.6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26.2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22.9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27.3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25.6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896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Atrial fibrillation (AFIB)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7066" marR="6706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7066" marR="6706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7066" marR="6706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7066" marR="6706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7066" marR="6706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>
                          <a:effectLst/>
                          <a:latin typeface="Calibri"/>
                          <a:cs typeface="Times New Roman"/>
                        </a:rPr>
                        <a:t> </a:t>
                      </a:r>
                      <a:endParaRPr lang="en-US" sz="10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7066" marR="6706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7066" marR="6706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7066" marR="6706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7066" marR="6706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7066" marR="6706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083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2395" algn="l"/>
                        </a:tabLst>
                      </a:pPr>
                      <a:r>
                        <a:rPr lang="en-US" sz="100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	Without CKD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9.6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4.3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6.6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11.9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18.0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10.3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4.8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5.3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10.8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8.7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6083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2395" algn="l"/>
                        </a:tabLst>
                      </a:pPr>
                      <a:r>
                        <a:rPr lang="en-US" sz="100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	Any CKD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24.2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14.1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18.2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25.0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32.3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26.0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14.6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16.1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26.5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22.1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3744"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Cardiac arrest and ventricular arrhythmias (SCA/VA)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083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2395" algn="l"/>
                        </a:tabLst>
                      </a:pPr>
                      <a:r>
                        <a:rPr lang="en-US" sz="10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   Without </a:t>
                      </a:r>
                      <a:r>
                        <a:rPr lang="en-US" sz="10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CKD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1.3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0.9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1.2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1.6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1.6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1.4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1.1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0.8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1.9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0.9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6083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2395" algn="l"/>
                        </a:tabLst>
                      </a:pPr>
                      <a:r>
                        <a:rPr lang="en-US" sz="10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    Any </a:t>
                      </a:r>
                      <a:r>
                        <a:rPr lang="en-US" sz="10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CKD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4.5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4.0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4.5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4.8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4.3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4.6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4.5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2.9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6.2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3.0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066" marR="6706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457200" y="5257800"/>
            <a:ext cx="8001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ea typeface="Calibri"/>
                <a:cs typeface="Times New Roman"/>
              </a:rPr>
              <a:t>Data Source: Medicare 5 percent sample. Patients age 66 and older, alive, without end-stage renal disease, and residing in the U.S. on 12/31/2012 with fee-for-service coverage for the entire calendar year</a:t>
            </a:r>
            <a:r>
              <a:rPr lang="en-US" sz="1200" dirty="0" smtClean="0">
                <a:ea typeface="Calibri"/>
                <a:cs typeface="Times New Roman"/>
              </a:rPr>
              <a:t>. </a:t>
            </a:r>
            <a:r>
              <a:rPr lang="en-US" sz="1200" baseline="30000" dirty="0">
                <a:ea typeface="Calibri"/>
                <a:cs typeface="Times New Roman"/>
              </a:rPr>
              <a:t>a</a:t>
            </a:r>
            <a:r>
              <a:rPr lang="en-US" sz="1200" dirty="0">
                <a:ea typeface="Calibri"/>
                <a:cs typeface="Times New Roman"/>
              </a:rPr>
              <a:t> The denominators  for all cardiovascular comorbidities are Medicare enrollees age 66+. Abbreviations</a:t>
            </a:r>
            <a:r>
              <a:rPr lang="en-US" sz="1200" dirty="0" smtClean="0">
                <a:ea typeface="Calibri"/>
                <a:cs typeface="Times New Roman"/>
              </a:rPr>
              <a:t>: </a:t>
            </a:r>
            <a:r>
              <a:rPr lang="en-US" sz="1200" dirty="0"/>
              <a:t>AFIB, atrial fibrillation;</a:t>
            </a:r>
            <a:r>
              <a:rPr lang="en-US" sz="1200" dirty="0" smtClean="0">
                <a:ea typeface="Calibri"/>
                <a:cs typeface="Times New Roman"/>
              </a:rPr>
              <a:t> AMI</a:t>
            </a:r>
            <a:r>
              <a:rPr lang="en-US" sz="1200" dirty="0">
                <a:ea typeface="Calibri"/>
                <a:cs typeface="Times New Roman"/>
              </a:rPr>
              <a:t>, acute myocardial infarction; ASHD, atherosclerotic heart disease; </a:t>
            </a:r>
            <a:r>
              <a:rPr lang="en-US" sz="1200" dirty="0" smtClean="0">
                <a:ea typeface="Calibri"/>
                <a:cs typeface="Times New Roman"/>
              </a:rPr>
              <a:t>CHF</a:t>
            </a:r>
            <a:r>
              <a:rPr lang="en-US" sz="1200" dirty="0">
                <a:ea typeface="Calibri"/>
                <a:cs typeface="Times New Roman"/>
              </a:rPr>
              <a:t>, congestive heart failure; CKD, chronic kidney disease; CVA/TIA, cerebrovascular accident/transient ischemic attack; </a:t>
            </a:r>
            <a:r>
              <a:rPr lang="en-US" sz="1200" dirty="0" smtClean="0">
                <a:ea typeface="Calibri"/>
                <a:cs typeface="Times New Roman"/>
              </a:rPr>
              <a:t>PAD</a:t>
            </a:r>
            <a:r>
              <a:rPr lang="en-US" sz="1200" dirty="0">
                <a:ea typeface="Calibri"/>
                <a:cs typeface="Times New Roman"/>
              </a:rPr>
              <a:t>, peripheral arterial disease; </a:t>
            </a:r>
            <a:r>
              <a:rPr lang="en-US" sz="1200" dirty="0" smtClean="0">
                <a:ea typeface="Calibri"/>
                <a:cs typeface="Times New Roman"/>
              </a:rPr>
              <a:t>SCA/VA</a:t>
            </a:r>
            <a:r>
              <a:rPr lang="en-US" sz="1200" dirty="0">
                <a:ea typeface="Calibri"/>
                <a:cs typeface="Times New Roman"/>
              </a:rPr>
              <a:t>, sudden cardiac arrest and ventricular </a:t>
            </a:r>
            <a:r>
              <a:rPr lang="en-US" sz="1200" dirty="0" smtClean="0">
                <a:ea typeface="Calibri"/>
                <a:cs typeface="Times New Roman"/>
              </a:rPr>
              <a:t>arrhythmias;</a:t>
            </a:r>
            <a:r>
              <a:rPr lang="en-US" sz="1200" dirty="0">
                <a:ea typeface="Calibri"/>
                <a:cs typeface="Times New Roman"/>
              </a:rPr>
              <a:t> CVD, cardiovascular disease;</a:t>
            </a:r>
            <a:r>
              <a:rPr lang="en-US" sz="1200" dirty="0" smtClean="0">
                <a:ea typeface="Calibri"/>
                <a:cs typeface="Times New Roman"/>
              </a:rPr>
              <a:t> </a:t>
            </a:r>
            <a:r>
              <a:rPr lang="en-US" sz="1200" dirty="0" err="1">
                <a:ea typeface="Calibri"/>
                <a:cs typeface="Times New Roman"/>
              </a:rPr>
              <a:t>Af</a:t>
            </a:r>
            <a:r>
              <a:rPr lang="en-US" sz="1200" dirty="0">
                <a:ea typeface="Calibri"/>
                <a:cs typeface="Times New Roman"/>
              </a:rPr>
              <a:t> Am, African </a:t>
            </a:r>
            <a:r>
              <a:rPr lang="en-US" sz="1200" dirty="0" smtClean="0">
                <a:ea typeface="Calibri"/>
                <a:cs typeface="Times New Roman"/>
              </a:rPr>
              <a:t>American. 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559362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533400"/>
          </a:xfrm>
        </p:spPr>
        <p:txBody>
          <a:bodyPr>
            <a:noAutofit/>
          </a:bodyPr>
          <a:lstStyle/>
          <a:p>
            <a:pPr algn="l"/>
            <a:r>
              <a:rPr lang="en-US" sz="1800" b="1" dirty="0"/>
              <a:t>vol1 </a:t>
            </a:r>
            <a:r>
              <a:rPr lang="en-US" sz="1800" b="1" dirty="0" smtClean="0"/>
              <a:t>Table </a:t>
            </a:r>
            <a:r>
              <a:rPr lang="en-US" sz="1800" b="1" dirty="0"/>
              <a:t>4.1 Prevalence of cardiovascular  comorbidities &amp; procedures (percent), by CKD status, age, race &amp; sex, </a:t>
            </a:r>
            <a:r>
              <a:rPr lang="en-US" sz="1800" b="1" dirty="0" smtClean="0"/>
              <a:t>2012 (cont.)</a:t>
            </a:r>
            <a:endParaRPr lang="en-US" sz="1800" b="1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>
                <a:solidFill>
                  <a:prstClr val="white"/>
                </a:solidFill>
              </a:rPr>
              <a:t>Vol</a:t>
            </a:r>
            <a:r>
              <a:rPr lang="en-US" dirty="0">
                <a:solidFill>
                  <a:prstClr val="white"/>
                </a:solidFill>
              </a:rPr>
              <a:t> 1, CKD, </a:t>
            </a:r>
            <a:r>
              <a:rPr lang="en-US" dirty="0" err="1">
                <a:solidFill>
                  <a:prstClr val="white"/>
                </a:solidFill>
              </a:rPr>
              <a:t>Ch</a:t>
            </a:r>
            <a:r>
              <a:rPr lang="en-US" dirty="0">
                <a:solidFill>
                  <a:prstClr val="white"/>
                </a:solidFill>
              </a:rPr>
              <a:t> </a:t>
            </a:r>
            <a:r>
              <a:rPr lang="en-US" dirty="0" smtClean="0">
                <a:solidFill>
                  <a:prstClr val="white"/>
                </a:solidFill>
              </a:rPr>
              <a:t>4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4C438-330C-4289-8504-BF2B0FA1700A}" type="slidenum">
              <a:rPr lang="en-US" smtClean="0">
                <a:solidFill>
                  <a:prstClr val="white"/>
                </a:solidFill>
              </a:rPr>
              <a:pPr/>
              <a:t>4</a:t>
            </a:fld>
            <a:endParaRPr lang="en-US">
              <a:solidFill>
                <a:prstClr val="white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2179031"/>
              </p:ext>
            </p:extLst>
          </p:nvPr>
        </p:nvGraphicFramePr>
        <p:xfrm>
          <a:off x="838200" y="1447800"/>
          <a:ext cx="7479925" cy="2692841"/>
        </p:xfrm>
        <a:graphic>
          <a:graphicData uri="http://schemas.openxmlformats.org/drawingml/2006/table">
            <a:tbl>
              <a:tblPr firstRow="1" firstCol="1" bandRow="1"/>
              <a:tblGrid>
                <a:gridCol w="2126100"/>
                <a:gridCol w="594868"/>
                <a:gridCol w="528773"/>
                <a:gridCol w="528773"/>
                <a:gridCol w="528773"/>
                <a:gridCol w="528773"/>
                <a:gridCol w="528773"/>
                <a:gridCol w="528773"/>
                <a:gridCol w="528773"/>
                <a:gridCol w="528773"/>
                <a:gridCol w="528773"/>
              </a:tblGrid>
              <a:tr h="250411">
                <a:tc gridSpan="1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Cardiovascular </a:t>
                      </a:r>
                      <a:r>
                        <a:rPr lang="en-US" sz="1000" b="1" dirty="0" err="1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Procedures</a:t>
                      </a:r>
                      <a:r>
                        <a:rPr lang="en-US" sz="1000" b="1" baseline="30000" dirty="0" err="1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b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749" marR="8474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59189">
                <a:tc>
                  <a:txBody>
                    <a:bodyPr/>
                    <a:lstStyle/>
                    <a:p>
                      <a:endParaRPr lang="en-US" sz="10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72058" marR="72058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Overall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058" marR="72058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66-69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058" marR="72058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70-74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058" marR="72058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75-84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058" marR="72058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85+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058" marR="72058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White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058" marR="72058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Black /</a:t>
                      </a:r>
                      <a:br>
                        <a:rPr lang="en-US" sz="1000" b="1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</a:br>
                      <a:r>
                        <a:rPr lang="en-US" sz="1000" b="1" dirty="0" err="1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Af</a:t>
                      </a:r>
                      <a:r>
                        <a:rPr lang="en-US" sz="1000" b="1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Am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058" marR="72058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Other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058" marR="72058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Male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058" marR="72058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Female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058" marR="72058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50411">
                <a:tc gridSpan="1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Revascularization - percutaneous coronary interventions (PCI) 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749" marR="84749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459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2395" algn="l"/>
                        </a:tabLst>
                      </a:pPr>
                      <a:r>
                        <a:rPr lang="en-US" sz="10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	Without CKD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749" marR="84749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4.2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749" marR="84749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6.2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749" marR="84749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5.1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749" marR="84749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3.9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749" marR="84749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2.1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749" marR="84749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4.3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749" marR="84749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3.5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749" marR="84749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3.8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749" marR="84749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4.7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749" marR="84749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3.6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749" marR="84749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0459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2395" algn="l"/>
                        </a:tabLst>
                      </a:pPr>
                      <a:r>
                        <a:rPr lang="en-US" sz="10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	Any CKD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749" marR="8474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5.3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749" marR="8474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7.8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749" marR="8474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6.7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749" marR="8474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5.5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749" marR="8474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3.3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749" marR="8474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5.4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749" marR="8474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4.7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749" marR="8474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4.8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749" marR="8474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5.9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749" marR="8474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4.6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749" marR="8474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4843"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Revascularization - coronary artery bypass graft (CABG)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749" marR="8474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84749" marR="8474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84749" marR="8474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84749" marR="8474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84749" marR="8474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84749" marR="8474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84749" marR="8474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84749" marR="8474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84749" marR="8474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59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2395" algn="l"/>
                        </a:tabLst>
                      </a:pPr>
                      <a:r>
                        <a:rPr lang="en-US" sz="10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	Without CKD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749" marR="84749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1.1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749" marR="84749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1.7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749" marR="84749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1.4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749" marR="84749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1.1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749" marR="84749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0.3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749" marR="84749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1.2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749" marR="84749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0.8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749" marR="84749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0.9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749" marR="84749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1.4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749" marR="84749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0.8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749" marR="84749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0459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2395" algn="l"/>
                        </a:tabLst>
                      </a:pPr>
                      <a:r>
                        <a:rPr lang="en-US" sz="10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	Any CKD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749" marR="8474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1.8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749" marR="8474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2.9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749" marR="8474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2.8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749" marR="8474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1.9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749" marR="8474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0.6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749" marR="8474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1.9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749" marR="8474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1.3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749" marR="8474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1.3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749" marR="8474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2.2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749" marR="8474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1.2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749" marR="8474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0411">
                <a:tc gridSpan="1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Implantable </a:t>
                      </a:r>
                      <a:r>
                        <a:rPr lang="en-US" sz="1000" b="1" dirty="0" err="1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cardioverter</a:t>
                      </a:r>
                      <a:r>
                        <a:rPr lang="en-US" sz="1000" b="1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defibrillators &amp; cardiac resynchronization therapy with defibrillator (ICD/CRT-D)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749" marR="8474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459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2395" algn="l"/>
                        </a:tabLst>
                      </a:pPr>
                      <a:r>
                        <a:rPr lang="en-US" sz="100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	Without CKD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749" marR="84749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0.8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749" marR="84749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1.4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749" marR="84749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1.1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749" marR="84749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0.9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749" marR="84749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0.3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749" marR="84749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0.8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749" marR="84749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0.5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749" marR="84749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0.8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749" marR="84749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1.3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749" marR="84749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0.4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749" marR="84749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0459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2395" algn="l"/>
                        </a:tabLst>
                      </a:pPr>
                      <a:r>
                        <a:rPr lang="en-US" sz="10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	Any CKD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749" marR="8474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1.2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749" marR="8474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2.0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749" marR="8474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1.8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749" marR="8474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1.5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749" marR="8474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0.5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749" marR="8474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1.3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749" marR="8474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0.9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749" marR="8474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1.2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749" marR="8474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1.9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749" marR="8474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0.6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4749" marR="8474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609600" y="4419600"/>
            <a:ext cx="8153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/>
              <a:t>Data Source: Medicare 5 percent sample. Patients age 66 and older, alive, without end-stage renal disease, and residing in the U.S. on 12/31/2012 with fee-for-service coverage for the entire calendar year. </a:t>
            </a:r>
            <a:r>
              <a:rPr lang="en-US" sz="1200" baseline="30000" dirty="0"/>
              <a:t>b</a:t>
            </a:r>
            <a:r>
              <a:rPr lang="en-US" sz="1200" dirty="0"/>
              <a:t> The denominators  for PCI and CABG  are Medicare enrollees age 66+ with ASHD. The denominator for ICD/CRT-D is Medicare enrollees age 66+ with CHF. Abbreviations: </a:t>
            </a:r>
            <a:r>
              <a:rPr lang="en-US" sz="1200" dirty="0" err="1" smtClean="0"/>
              <a:t>Af</a:t>
            </a:r>
            <a:r>
              <a:rPr lang="en-US" sz="1200" dirty="0" smtClean="0"/>
              <a:t> </a:t>
            </a:r>
            <a:r>
              <a:rPr lang="en-US" sz="1200" dirty="0"/>
              <a:t>Am, African American</a:t>
            </a:r>
            <a:r>
              <a:rPr lang="en-US" sz="1200" dirty="0" smtClean="0"/>
              <a:t>; CKD</a:t>
            </a:r>
            <a:r>
              <a:rPr lang="en-US" sz="1200" dirty="0"/>
              <a:t>, chronic kidney disease; </a:t>
            </a:r>
            <a:r>
              <a:rPr lang="en-US" sz="1200" dirty="0" smtClean="0"/>
              <a:t> CVD</a:t>
            </a:r>
            <a:r>
              <a:rPr lang="en-US" sz="1200" dirty="0"/>
              <a:t>, cardiovascular disease</a:t>
            </a:r>
            <a:r>
              <a:rPr lang="en-US" sz="1200" dirty="0" smtClean="0"/>
              <a:t>;</a:t>
            </a:r>
            <a:r>
              <a:rPr lang="en-US" sz="1200" dirty="0"/>
              <a:t> CABG, coronary artery bypass grafting;</a:t>
            </a:r>
            <a:r>
              <a:rPr lang="en-US" sz="1200" dirty="0" smtClean="0"/>
              <a:t> </a:t>
            </a:r>
            <a:r>
              <a:rPr lang="en-US" sz="1200" dirty="0"/>
              <a:t>ICD/CRT-D, implantable </a:t>
            </a:r>
            <a:r>
              <a:rPr lang="en-US" sz="1200" dirty="0" err="1"/>
              <a:t>cardioverter</a:t>
            </a:r>
            <a:r>
              <a:rPr lang="en-US" sz="1200" dirty="0"/>
              <a:t> defibrillators/cardiac resynchronization therapy with defibrillator devices; </a:t>
            </a:r>
            <a:r>
              <a:rPr lang="en-US" sz="1200" dirty="0" smtClean="0"/>
              <a:t> PCI</a:t>
            </a:r>
            <a:r>
              <a:rPr lang="en-US" sz="1200" dirty="0"/>
              <a:t>, percutaneous coronary </a:t>
            </a:r>
            <a:r>
              <a:rPr lang="en-US" sz="1200" dirty="0" smtClean="0"/>
              <a:t>interventions. 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219886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685800"/>
          </a:xfrm>
        </p:spPr>
        <p:txBody>
          <a:bodyPr>
            <a:normAutofit/>
          </a:bodyPr>
          <a:lstStyle/>
          <a:p>
            <a:pPr algn="l"/>
            <a:r>
              <a:rPr lang="en-US" sz="1800" b="1" dirty="0"/>
              <a:t>vol1 </a:t>
            </a:r>
            <a:r>
              <a:rPr lang="en-US" sz="1800" b="1" dirty="0" smtClean="0"/>
              <a:t>Figure </a:t>
            </a:r>
            <a:r>
              <a:rPr lang="en-US" sz="1800" b="1" dirty="0"/>
              <a:t>4.2  Survival of patients with a cardiovascular diagnosis or procedure, by CKD status, 2010-2012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>
                <a:solidFill>
                  <a:prstClr val="white"/>
                </a:solidFill>
              </a:rPr>
              <a:t>Vol</a:t>
            </a:r>
            <a:r>
              <a:rPr lang="en-US" dirty="0">
                <a:solidFill>
                  <a:prstClr val="white"/>
                </a:solidFill>
              </a:rPr>
              <a:t> 1, CKD, </a:t>
            </a:r>
            <a:r>
              <a:rPr lang="en-US" dirty="0" err="1">
                <a:solidFill>
                  <a:prstClr val="white"/>
                </a:solidFill>
              </a:rPr>
              <a:t>Ch</a:t>
            </a:r>
            <a:r>
              <a:rPr lang="en-US" dirty="0">
                <a:solidFill>
                  <a:prstClr val="white"/>
                </a:solidFill>
              </a:rPr>
              <a:t> </a:t>
            </a:r>
            <a:r>
              <a:rPr lang="en-US" dirty="0" smtClean="0">
                <a:solidFill>
                  <a:prstClr val="white"/>
                </a:solidFill>
              </a:rPr>
              <a:t>4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4C438-330C-4289-8504-BF2B0FA1700A}" type="slidenum">
              <a:rPr lang="en-US" smtClean="0">
                <a:solidFill>
                  <a:prstClr val="white"/>
                </a:solidFill>
              </a:rPr>
              <a:pPr/>
              <a:t>5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527370" y="1529932"/>
            <a:ext cx="546945" cy="24622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ASHD</a:t>
            </a:r>
            <a:endParaRPr kumimoji="0" lang="en-US" alt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4953000" y="1518674"/>
            <a:ext cx="471604" cy="24622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AMI</a:t>
            </a:r>
            <a:endParaRPr kumimoji="0" lang="en-US" alt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821684"/>
            <a:ext cx="4093828" cy="245629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200" y="1792532"/>
            <a:ext cx="4191000" cy="25146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381000" y="4495800"/>
            <a:ext cx="8610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tabLst>
                <a:tab pos="5943600" algn="l"/>
              </a:tabLst>
            </a:pPr>
            <a:r>
              <a:rPr lang="en-US" sz="1200" dirty="0">
                <a:ea typeface="MS Mincho"/>
                <a:cs typeface="Times New Roman"/>
              </a:rPr>
              <a:t>Data Source: Medicare 5 percent sample. Patients age 66 and older, alive, without end-stage renal disease, and residing in the U.S. on 12/31/2012 with fee-for-service coverage for the entire calendar year. Abbreviations: </a:t>
            </a:r>
            <a:r>
              <a:rPr lang="en-US" sz="1200" dirty="0" smtClean="0">
                <a:ea typeface="MS Mincho"/>
                <a:cs typeface="Times New Roman"/>
              </a:rPr>
              <a:t>AMI</a:t>
            </a:r>
            <a:r>
              <a:rPr lang="en-US" sz="1200" dirty="0">
                <a:ea typeface="MS Mincho"/>
                <a:cs typeface="Times New Roman"/>
              </a:rPr>
              <a:t>, </a:t>
            </a:r>
            <a:r>
              <a:rPr lang="en-US" sz="1200" dirty="0">
                <a:solidFill>
                  <a:srgbClr val="000000"/>
                </a:solidFill>
                <a:ea typeface="Times New Roman"/>
                <a:cs typeface="Times New Roman"/>
              </a:rPr>
              <a:t>acute myocardial infarction; </a:t>
            </a:r>
            <a:r>
              <a:rPr lang="en-US" sz="1200" dirty="0">
                <a:ea typeface="MS Mincho"/>
                <a:cs typeface="Times New Roman"/>
              </a:rPr>
              <a:t>ASHD, atherosclerotic heart </a:t>
            </a:r>
            <a:r>
              <a:rPr lang="en-US" sz="1200" dirty="0" smtClean="0">
                <a:ea typeface="MS Mincho"/>
                <a:cs typeface="Times New Roman"/>
              </a:rPr>
              <a:t>disease; CKD</a:t>
            </a:r>
            <a:r>
              <a:rPr lang="en-US" sz="1200" dirty="0">
                <a:ea typeface="MS Mincho"/>
                <a:cs typeface="Times New Roman"/>
              </a:rPr>
              <a:t>, chronic kidney </a:t>
            </a:r>
            <a:r>
              <a:rPr lang="en-US" sz="1200" dirty="0" smtClean="0">
                <a:ea typeface="MS Mincho"/>
                <a:cs typeface="Times New Roman"/>
              </a:rPr>
              <a:t>disease.</a:t>
            </a:r>
            <a:endParaRPr lang="en-US" sz="1200" dirty="0">
              <a:ea typeface="MS Mincho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37226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685800"/>
          </a:xfrm>
        </p:spPr>
        <p:txBody>
          <a:bodyPr>
            <a:normAutofit/>
          </a:bodyPr>
          <a:lstStyle/>
          <a:p>
            <a:pPr algn="l"/>
            <a:r>
              <a:rPr lang="en-US" sz="1800" b="1" dirty="0"/>
              <a:t>vol1 </a:t>
            </a:r>
            <a:r>
              <a:rPr lang="en-US" sz="1800" b="1" dirty="0" smtClean="0"/>
              <a:t>Figure </a:t>
            </a:r>
            <a:r>
              <a:rPr lang="en-US" sz="1800" b="1" dirty="0"/>
              <a:t>4.2  Survival of patients with a cardiovascular diagnosis or procedure, by CKD status, </a:t>
            </a:r>
            <a:r>
              <a:rPr lang="en-US" sz="1800" b="1" dirty="0" smtClean="0"/>
              <a:t>2010-2012 (cont.)</a:t>
            </a:r>
            <a:endParaRPr lang="en-US" sz="1800" b="1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>
                <a:solidFill>
                  <a:prstClr val="white"/>
                </a:solidFill>
              </a:rPr>
              <a:t>Vol</a:t>
            </a:r>
            <a:r>
              <a:rPr lang="en-US" dirty="0">
                <a:solidFill>
                  <a:prstClr val="white"/>
                </a:solidFill>
              </a:rPr>
              <a:t> 1, CKD, </a:t>
            </a:r>
            <a:r>
              <a:rPr lang="en-US" dirty="0" err="1">
                <a:solidFill>
                  <a:prstClr val="white"/>
                </a:solidFill>
              </a:rPr>
              <a:t>Ch</a:t>
            </a:r>
            <a:r>
              <a:rPr lang="en-US" dirty="0">
                <a:solidFill>
                  <a:prstClr val="white"/>
                </a:solidFill>
              </a:rPr>
              <a:t> </a:t>
            </a:r>
            <a:r>
              <a:rPr lang="en-US" dirty="0" smtClean="0">
                <a:solidFill>
                  <a:prstClr val="white"/>
                </a:solidFill>
              </a:rPr>
              <a:t>4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4C438-330C-4289-8504-BF2B0FA1700A}" type="slidenum">
              <a:rPr lang="en-US" smtClean="0">
                <a:solidFill>
                  <a:prstClr val="white"/>
                </a:solidFill>
              </a:rPr>
              <a:pPr/>
              <a:t>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527370" y="1425716"/>
            <a:ext cx="455574" cy="338554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z="6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1000" b="1" dirty="0" smtClean="0">
                <a:solidFill>
                  <a:prstClr val="black"/>
                </a:solidFill>
                <a:ea typeface="Times New Roman" pitchFamily="18" charset="0"/>
                <a:cs typeface="Segoe UI" pitchFamily="34" charset="0"/>
              </a:rPr>
              <a:t>CHF</a:t>
            </a:r>
            <a:endParaRPr lang="en-US" altLang="en-US" sz="6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4953000" y="1471882"/>
            <a:ext cx="755335" cy="24622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1000" b="1" dirty="0" smtClean="0">
                <a:solidFill>
                  <a:prstClr val="black"/>
                </a:solidFill>
                <a:ea typeface="Times New Roman" pitchFamily="18" charset="0"/>
                <a:cs typeface="Segoe UI" pitchFamily="34" charset="0"/>
              </a:rPr>
              <a:t>CVA / TIA</a:t>
            </a:r>
            <a:endParaRPr lang="en-US" altLang="en-US" sz="6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214" y="1718103"/>
            <a:ext cx="4191000" cy="2514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8598" y="1718103"/>
            <a:ext cx="4211972" cy="2527183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285925" y="4419600"/>
            <a:ext cx="8610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tabLst>
                <a:tab pos="5943600" algn="l"/>
              </a:tabLst>
            </a:pPr>
            <a:r>
              <a:rPr lang="en-US" sz="1200" dirty="0">
                <a:ea typeface="MS Mincho"/>
                <a:cs typeface="Times New Roman"/>
              </a:rPr>
              <a:t>Data Source: Medicare 5 percent sample. Patients age 66 and older, alive, without end-stage renal disease, and residing in the U.S. on 12/31/2012 with fee-for-service coverage for the entire calendar year. Abbreviations: </a:t>
            </a:r>
            <a:r>
              <a:rPr lang="en-US" sz="1200" dirty="0" smtClean="0">
                <a:solidFill>
                  <a:srgbClr val="000000"/>
                </a:solidFill>
                <a:ea typeface="Times New Roman"/>
                <a:cs typeface="Times New Roman"/>
              </a:rPr>
              <a:t> </a:t>
            </a:r>
            <a:r>
              <a:rPr lang="en-US" sz="1200" dirty="0" smtClean="0">
                <a:ea typeface="MS Mincho"/>
                <a:cs typeface="Times New Roman"/>
              </a:rPr>
              <a:t>CHF</a:t>
            </a:r>
            <a:r>
              <a:rPr lang="en-US" sz="1200" dirty="0">
                <a:ea typeface="MS Mincho"/>
                <a:cs typeface="Times New Roman"/>
              </a:rPr>
              <a:t>, congestive heart failure; CKD, chronic kidney disease; CVA/TIA, cerebrovascular accident/transient ischemic </a:t>
            </a:r>
            <a:r>
              <a:rPr lang="en-US" sz="1200" dirty="0" smtClean="0">
                <a:ea typeface="MS Mincho"/>
                <a:cs typeface="Times New Roman"/>
              </a:rPr>
              <a:t>attack.</a:t>
            </a:r>
            <a:endParaRPr lang="en-US" sz="1200" dirty="0">
              <a:ea typeface="MS Mincho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40419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685800"/>
          </a:xfrm>
        </p:spPr>
        <p:txBody>
          <a:bodyPr>
            <a:normAutofit/>
          </a:bodyPr>
          <a:lstStyle/>
          <a:p>
            <a:pPr algn="l"/>
            <a:r>
              <a:rPr lang="en-US" sz="1800" b="1" dirty="0"/>
              <a:t>vol1 </a:t>
            </a:r>
            <a:r>
              <a:rPr lang="en-US" sz="1800" b="1" dirty="0" smtClean="0"/>
              <a:t>Figure </a:t>
            </a:r>
            <a:r>
              <a:rPr lang="en-US" sz="1800" b="1" dirty="0"/>
              <a:t>4.2  Survival of patients with a cardiovascular diagnosis or procedure, by CKD status, </a:t>
            </a:r>
            <a:r>
              <a:rPr lang="en-US" sz="1800" b="1" dirty="0" smtClean="0"/>
              <a:t>2010-2012 (cont.)</a:t>
            </a:r>
            <a:endParaRPr lang="en-US" sz="1800" b="1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>
                <a:solidFill>
                  <a:prstClr val="white"/>
                </a:solidFill>
              </a:rPr>
              <a:t>Vol</a:t>
            </a:r>
            <a:r>
              <a:rPr lang="en-US" dirty="0">
                <a:solidFill>
                  <a:prstClr val="white"/>
                </a:solidFill>
              </a:rPr>
              <a:t> 1, CKD, </a:t>
            </a:r>
            <a:r>
              <a:rPr lang="en-US" dirty="0" err="1">
                <a:solidFill>
                  <a:prstClr val="white"/>
                </a:solidFill>
              </a:rPr>
              <a:t>Ch</a:t>
            </a:r>
            <a:r>
              <a:rPr lang="en-US" dirty="0">
                <a:solidFill>
                  <a:prstClr val="white"/>
                </a:solidFill>
              </a:rPr>
              <a:t> </a:t>
            </a:r>
            <a:r>
              <a:rPr lang="en-US" dirty="0" smtClean="0">
                <a:solidFill>
                  <a:prstClr val="white"/>
                </a:solidFill>
              </a:rPr>
              <a:t>4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4C438-330C-4289-8504-BF2B0FA1700A}" type="slidenum">
              <a:rPr lang="en-US" smtClean="0">
                <a:solidFill>
                  <a:prstClr val="white"/>
                </a:solidFill>
              </a:rPr>
              <a:pPr/>
              <a:t>7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527370" y="1570910"/>
            <a:ext cx="474810" cy="24622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1000" b="1" dirty="0" smtClean="0">
                <a:solidFill>
                  <a:prstClr val="black"/>
                </a:solidFill>
                <a:cs typeface="Segoe UI" pitchFamily="34" charset="0"/>
              </a:rPr>
              <a:t>PAD</a:t>
            </a:r>
            <a:endParaRPr lang="en-US" altLang="en-US" sz="6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4953000" y="1559652"/>
            <a:ext cx="490840" cy="24622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1000" b="1" dirty="0" smtClean="0">
                <a:solidFill>
                  <a:prstClr val="black"/>
                </a:solidFill>
                <a:cs typeface="Segoe UI" pitchFamily="34" charset="0"/>
              </a:rPr>
              <a:t>AFIB</a:t>
            </a:r>
            <a:endParaRPr lang="en-US" altLang="en-US" sz="6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752600"/>
            <a:ext cx="4191000" cy="25146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1" y="1752600"/>
            <a:ext cx="4191000" cy="2514600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>
            <a:off x="335210" y="4419600"/>
            <a:ext cx="8610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tabLst>
                <a:tab pos="5943600" algn="l"/>
              </a:tabLst>
            </a:pPr>
            <a:r>
              <a:rPr lang="en-US" sz="1200" dirty="0">
                <a:ea typeface="MS Mincho"/>
                <a:cs typeface="Times New Roman"/>
              </a:rPr>
              <a:t>Data Source: Medicare 5 percent sample. Patients age 66 and older, alive, without end-stage renal disease, and residing in the U.S. on 12/31/2012 with fee-for-service coverage for the entire calendar year. Abbreviations: </a:t>
            </a:r>
            <a:r>
              <a:rPr lang="en-US" sz="1200" dirty="0">
                <a:solidFill>
                  <a:srgbClr val="000000"/>
                </a:solidFill>
                <a:ea typeface="Times New Roman"/>
                <a:cs typeface="Times New Roman"/>
              </a:rPr>
              <a:t>AFIB, atrial </a:t>
            </a:r>
            <a:r>
              <a:rPr lang="en-US" sz="1200" dirty="0" smtClean="0">
                <a:solidFill>
                  <a:srgbClr val="000000"/>
                </a:solidFill>
                <a:ea typeface="Times New Roman"/>
                <a:cs typeface="Times New Roman"/>
              </a:rPr>
              <a:t>fibrillation; </a:t>
            </a:r>
            <a:r>
              <a:rPr lang="en-US" sz="1200" dirty="0" smtClean="0">
                <a:ea typeface="MS Mincho"/>
                <a:cs typeface="Times New Roman"/>
              </a:rPr>
              <a:t>CKD</a:t>
            </a:r>
            <a:r>
              <a:rPr lang="en-US" sz="1200" dirty="0">
                <a:ea typeface="MS Mincho"/>
                <a:cs typeface="Times New Roman"/>
              </a:rPr>
              <a:t>, chronic kidney disease; </a:t>
            </a:r>
            <a:r>
              <a:rPr lang="en-US" sz="1200" dirty="0" smtClean="0">
                <a:ea typeface="MS Mincho"/>
                <a:cs typeface="Times New Roman"/>
              </a:rPr>
              <a:t>PAD</a:t>
            </a:r>
            <a:r>
              <a:rPr lang="en-US" sz="1200" dirty="0">
                <a:ea typeface="MS Mincho"/>
                <a:cs typeface="Times New Roman"/>
              </a:rPr>
              <a:t>, peripheral arterial </a:t>
            </a:r>
            <a:r>
              <a:rPr lang="en-US" sz="1200" dirty="0" smtClean="0">
                <a:ea typeface="MS Mincho"/>
                <a:cs typeface="Times New Roman"/>
              </a:rPr>
              <a:t>disease. </a:t>
            </a:r>
            <a:endParaRPr lang="en-US" sz="1200" dirty="0">
              <a:ea typeface="MS Mincho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5046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685800"/>
          </a:xfrm>
        </p:spPr>
        <p:txBody>
          <a:bodyPr>
            <a:normAutofit/>
          </a:bodyPr>
          <a:lstStyle/>
          <a:p>
            <a:pPr algn="l"/>
            <a:r>
              <a:rPr lang="en-US" sz="1800" b="1" dirty="0"/>
              <a:t>vol1 </a:t>
            </a:r>
            <a:r>
              <a:rPr lang="en-US" sz="1800" b="1" dirty="0" smtClean="0"/>
              <a:t>Figure </a:t>
            </a:r>
            <a:r>
              <a:rPr lang="en-US" sz="1800" b="1" dirty="0"/>
              <a:t>4.2  Survival of patients with a cardiovascular diagnosis or procedure, by CKD status, </a:t>
            </a:r>
            <a:r>
              <a:rPr lang="en-US" sz="1800" b="1" dirty="0" smtClean="0"/>
              <a:t>2010-2012 (cont.)</a:t>
            </a:r>
            <a:endParaRPr lang="en-US" sz="1800" b="1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>
                <a:solidFill>
                  <a:prstClr val="white"/>
                </a:solidFill>
              </a:rPr>
              <a:t>Vol</a:t>
            </a:r>
            <a:r>
              <a:rPr lang="en-US" dirty="0">
                <a:solidFill>
                  <a:prstClr val="white"/>
                </a:solidFill>
              </a:rPr>
              <a:t> 1, CKD, </a:t>
            </a:r>
            <a:r>
              <a:rPr lang="en-US" dirty="0" err="1">
                <a:solidFill>
                  <a:prstClr val="white"/>
                </a:solidFill>
              </a:rPr>
              <a:t>Ch</a:t>
            </a:r>
            <a:r>
              <a:rPr lang="en-US" dirty="0">
                <a:solidFill>
                  <a:prstClr val="white"/>
                </a:solidFill>
              </a:rPr>
              <a:t> </a:t>
            </a:r>
            <a:r>
              <a:rPr lang="en-US" dirty="0" smtClean="0">
                <a:solidFill>
                  <a:prstClr val="white"/>
                </a:solidFill>
              </a:rPr>
              <a:t>4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4C438-330C-4289-8504-BF2B0FA1700A}" type="slidenum">
              <a:rPr lang="en-US" smtClean="0">
                <a:solidFill>
                  <a:prstClr val="white"/>
                </a:solidFill>
              </a:rPr>
              <a:pPr/>
              <a:t>8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527370" y="1489503"/>
            <a:ext cx="660758" cy="338554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z="6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1000" b="1" dirty="0" smtClean="0">
                <a:solidFill>
                  <a:prstClr val="black"/>
                </a:solidFill>
                <a:ea typeface="Times New Roman" pitchFamily="18" charset="0"/>
                <a:cs typeface="Segoe UI" pitchFamily="34" charset="0"/>
              </a:rPr>
              <a:t>SCA/VA</a:t>
            </a:r>
            <a:endParaRPr lang="en-US" altLang="en-US" sz="6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4953000" y="1535669"/>
            <a:ext cx="418704" cy="24622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1000" b="1" dirty="0" smtClean="0">
                <a:solidFill>
                  <a:prstClr val="black"/>
                </a:solidFill>
                <a:ea typeface="Times New Roman" pitchFamily="18" charset="0"/>
                <a:cs typeface="Segoe UI" pitchFamily="34" charset="0"/>
              </a:rPr>
              <a:t>PCI</a:t>
            </a:r>
            <a:endParaRPr lang="en-US" altLang="en-US" sz="6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1" y="1781890"/>
            <a:ext cx="4211689" cy="252701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1" y="1782838"/>
            <a:ext cx="4267200" cy="256032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310043" y="4419600"/>
            <a:ext cx="8610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tabLst>
                <a:tab pos="5943600" algn="l"/>
              </a:tabLst>
            </a:pPr>
            <a:r>
              <a:rPr lang="en-US" sz="1200" dirty="0">
                <a:ea typeface="MS Mincho"/>
                <a:cs typeface="Times New Roman"/>
              </a:rPr>
              <a:t>Data Source: Medicare 5 percent sample. Patients age 66 and older, alive, without end-stage renal disease, and residing in the U.S. on 12/31/2012 with fee-for-service coverage for the entire calendar year. Abbreviations: </a:t>
            </a:r>
            <a:r>
              <a:rPr lang="en-US" sz="1200" dirty="0" smtClean="0">
                <a:ea typeface="MS Mincho"/>
                <a:cs typeface="Times New Roman"/>
              </a:rPr>
              <a:t>CKD</a:t>
            </a:r>
            <a:r>
              <a:rPr lang="en-US" sz="1200" dirty="0">
                <a:ea typeface="MS Mincho"/>
                <a:cs typeface="Times New Roman"/>
              </a:rPr>
              <a:t>, chronic kidney disease; </a:t>
            </a:r>
            <a:r>
              <a:rPr lang="en-US" sz="1200" dirty="0" smtClean="0">
                <a:ea typeface="MS Mincho"/>
                <a:cs typeface="Times New Roman"/>
              </a:rPr>
              <a:t>PCI</a:t>
            </a:r>
            <a:r>
              <a:rPr lang="en-US" sz="1200" dirty="0">
                <a:ea typeface="MS Mincho"/>
                <a:cs typeface="Times New Roman"/>
              </a:rPr>
              <a:t>, percutaneous coronary interventions; SCA/VA, sudden cardiac arrest and ventricular arrhythmias.</a:t>
            </a:r>
          </a:p>
        </p:txBody>
      </p:sp>
    </p:spTree>
    <p:extLst>
      <p:ext uri="{BB962C8B-B14F-4D97-AF65-F5344CB8AC3E}">
        <p14:creationId xmlns:p14="http://schemas.microsoft.com/office/powerpoint/2010/main" val="914944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685800"/>
          </a:xfrm>
        </p:spPr>
        <p:txBody>
          <a:bodyPr>
            <a:normAutofit/>
          </a:bodyPr>
          <a:lstStyle/>
          <a:p>
            <a:pPr algn="l"/>
            <a:r>
              <a:rPr lang="en-US" sz="1800" b="1" dirty="0"/>
              <a:t>vol1 </a:t>
            </a:r>
            <a:r>
              <a:rPr lang="en-US" sz="1800" b="1" dirty="0" smtClean="0"/>
              <a:t>Figure </a:t>
            </a:r>
            <a:r>
              <a:rPr lang="en-US" sz="1800" b="1" dirty="0"/>
              <a:t>4.2  Survival of patients with a cardiovascular diagnosis or procedure, by CKD status, </a:t>
            </a:r>
            <a:r>
              <a:rPr lang="en-US" sz="1800" b="1" dirty="0" smtClean="0"/>
              <a:t>2010-2012 (cont.)</a:t>
            </a:r>
            <a:endParaRPr lang="en-US" sz="1800" b="1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>
                <a:solidFill>
                  <a:prstClr val="white"/>
                </a:solidFill>
              </a:rPr>
              <a:t>Vol</a:t>
            </a:r>
            <a:r>
              <a:rPr lang="en-US" dirty="0">
                <a:solidFill>
                  <a:prstClr val="white"/>
                </a:solidFill>
              </a:rPr>
              <a:t> 1, CKD, </a:t>
            </a:r>
            <a:r>
              <a:rPr lang="en-US" dirty="0" err="1">
                <a:solidFill>
                  <a:prstClr val="white"/>
                </a:solidFill>
              </a:rPr>
              <a:t>Ch</a:t>
            </a:r>
            <a:r>
              <a:rPr lang="en-US" dirty="0">
                <a:solidFill>
                  <a:prstClr val="white"/>
                </a:solidFill>
              </a:rPr>
              <a:t> </a:t>
            </a:r>
            <a:r>
              <a:rPr lang="en-US" dirty="0" smtClean="0">
                <a:solidFill>
                  <a:prstClr val="white"/>
                </a:solidFill>
              </a:rPr>
              <a:t>4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4C438-330C-4289-8504-BF2B0FA1700A}" type="slidenum">
              <a:rPr lang="en-US" smtClean="0">
                <a:solidFill>
                  <a:prstClr val="white"/>
                </a:solidFill>
              </a:rPr>
              <a:pPr/>
              <a:t>9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527370" y="1430112"/>
            <a:ext cx="546945" cy="24622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1000" b="1" dirty="0" smtClean="0">
                <a:solidFill>
                  <a:prstClr val="black"/>
                </a:solidFill>
                <a:ea typeface="Times New Roman" pitchFamily="18" charset="0"/>
                <a:cs typeface="Segoe UI" pitchFamily="34" charset="0"/>
              </a:rPr>
              <a:t>CABG</a:t>
            </a:r>
            <a:endParaRPr lang="en-US" altLang="en-US" sz="6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4953000" y="1418854"/>
            <a:ext cx="938077" cy="24622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1000" b="1" dirty="0"/>
              <a:t>ICD / CRT / </a:t>
            </a:r>
            <a:r>
              <a:rPr lang="en-US" sz="1000" b="1" dirty="0" smtClean="0"/>
              <a:t>D</a:t>
            </a:r>
            <a:endParaRPr lang="en-US" sz="1000" b="1" dirty="0"/>
          </a:p>
        </p:txBody>
      </p:sp>
      <p:sp>
        <p:nvSpPr>
          <p:cNvPr id="2" name="Rectangle 1"/>
          <p:cNvSpPr/>
          <p:nvPr/>
        </p:nvSpPr>
        <p:spPr>
          <a:xfrm>
            <a:off x="310043" y="4298452"/>
            <a:ext cx="8610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tabLst>
                <a:tab pos="5943600" algn="l"/>
              </a:tabLst>
            </a:pPr>
            <a:r>
              <a:rPr lang="en-US" sz="1200" dirty="0">
                <a:ea typeface="MS Mincho"/>
                <a:cs typeface="Times New Roman"/>
              </a:rPr>
              <a:t>Data Source: Medicare 5 percent sample. Patients age 66 and older, alive, without end-stage renal disease, and residing in the U.S. on 12/31/2012 with fee-for-service coverage for the entire calendar year. Abbreviations: </a:t>
            </a:r>
            <a:r>
              <a:rPr lang="en-US" sz="1200" dirty="0" smtClean="0">
                <a:ea typeface="MS Mincho"/>
                <a:cs typeface="Times New Roman"/>
              </a:rPr>
              <a:t>CABG</a:t>
            </a:r>
            <a:r>
              <a:rPr lang="en-US" sz="1200" dirty="0">
                <a:ea typeface="MS Mincho"/>
                <a:cs typeface="Times New Roman"/>
              </a:rPr>
              <a:t>, coronary artery bypass grafting; </a:t>
            </a:r>
            <a:r>
              <a:rPr lang="en-US" sz="1200" dirty="0" smtClean="0">
                <a:ea typeface="MS Mincho"/>
                <a:cs typeface="Times New Roman"/>
              </a:rPr>
              <a:t>CKD</a:t>
            </a:r>
            <a:r>
              <a:rPr lang="en-US" sz="1200" dirty="0">
                <a:ea typeface="MS Mincho"/>
                <a:cs typeface="Times New Roman"/>
              </a:rPr>
              <a:t>, chronic kidney disease; </a:t>
            </a:r>
            <a:r>
              <a:rPr lang="en-US" sz="1200" dirty="0" smtClean="0">
                <a:ea typeface="Times New Roman"/>
                <a:cs typeface="Times New Roman"/>
              </a:rPr>
              <a:t>ICD/CRT-D</a:t>
            </a:r>
            <a:r>
              <a:rPr lang="en-US" sz="1200" dirty="0">
                <a:ea typeface="Times New Roman"/>
                <a:cs typeface="Times New Roman"/>
              </a:rPr>
              <a:t>, implantable </a:t>
            </a:r>
            <a:r>
              <a:rPr lang="en-US" sz="1200" dirty="0" err="1">
                <a:ea typeface="Times New Roman"/>
                <a:cs typeface="Times New Roman"/>
              </a:rPr>
              <a:t>cardioverter</a:t>
            </a:r>
            <a:r>
              <a:rPr lang="en-US" sz="1200" dirty="0">
                <a:ea typeface="Times New Roman"/>
                <a:cs typeface="Times New Roman"/>
              </a:rPr>
              <a:t> defibrillators/cardiac resynchronization therapy with defibrillator </a:t>
            </a:r>
            <a:r>
              <a:rPr lang="en-US" sz="1200" dirty="0" smtClean="0">
                <a:ea typeface="Times New Roman"/>
                <a:cs typeface="Times New Roman"/>
              </a:rPr>
              <a:t>devices</a:t>
            </a:r>
            <a:r>
              <a:rPr lang="en-US" sz="1200" dirty="0" smtClean="0">
                <a:ea typeface="MS Mincho"/>
                <a:cs typeface="Times New Roman"/>
              </a:rPr>
              <a:t>.</a:t>
            </a:r>
            <a:endParaRPr lang="en-US" sz="1200" dirty="0">
              <a:ea typeface="MS Mincho"/>
              <a:cs typeface="Times New Roman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5" y="1752600"/>
            <a:ext cx="4161639" cy="249698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9112" y="1684722"/>
            <a:ext cx="4356217" cy="2613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46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DR_PPT_Template-ESRD">
  <a:themeElements>
    <a:clrScheme name="USRDS ADR Color Palette">
      <a:dk1>
        <a:sysClr val="windowText" lastClr="000000"/>
      </a:dk1>
      <a:lt1>
        <a:sysClr val="window" lastClr="FFFFFF"/>
      </a:lt1>
      <a:dk2>
        <a:srgbClr val="48070E"/>
      </a:dk2>
      <a:lt2>
        <a:srgbClr val="FFFFFF"/>
      </a:lt2>
      <a:accent1>
        <a:srgbClr val="7A2F36"/>
      </a:accent1>
      <a:accent2>
        <a:srgbClr val="AC6168"/>
      </a:accent2>
      <a:accent3>
        <a:srgbClr val="002966"/>
      </a:accent3>
      <a:accent4>
        <a:srgbClr val="0E5480"/>
      </a:accent4>
      <a:accent5>
        <a:srgbClr val="367CA8"/>
      </a:accent5>
      <a:accent6>
        <a:srgbClr val="FFC76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1339</TotalTime>
  <Words>1801</Words>
  <Application>Microsoft Office PowerPoint</Application>
  <PresentationFormat>On-screen Show (4:3)</PresentationFormat>
  <Paragraphs>523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Office Theme</vt:lpstr>
      <vt:lpstr>ADR_PPT_Template-ESRD</vt:lpstr>
      <vt:lpstr>PowerPoint Presentation</vt:lpstr>
      <vt:lpstr>vol1  Figure 4.1  Cardiovascular disease in patients with or without CKD, 2012</vt:lpstr>
      <vt:lpstr>vol1 Table 4.1 Prevalence of cardiovascular  comorbidities &amp; procedures (percent), by CKD status, age, race &amp; sex, 2012</vt:lpstr>
      <vt:lpstr>vol1 Table 4.1 Prevalence of cardiovascular  comorbidities &amp; procedures (percent), by CKD status, age, race &amp; sex, 2012 (cont.)</vt:lpstr>
      <vt:lpstr>vol1 Figure 4.2  Survival of patients with a cardiovascular diagnosis or procedure, by CKD status, 2010-2012</vt:lpstr>
      <vt:lpstr>vol1 Figure 4.2  Survival of patients with a cardiovascular diagnosis or procedure, by CKD status, 2010-2012 (cont.)</vt:lpstr>
      <vt:lpstr>vol1 Figure 4.2  Survival of patients with a cardiovascular diagnosis or procedure, by CKD status, 2010-2012 (cont.)</vt:lpstr>
      <vt:lpstr>vol1 Figure 4.2  Survival of patients with a cardiovascular diagnosis or procedure, by CKD status, 2010-2012 (cont.)</vt:lpstr>
      <vt:lpstr>vol1 Figure 4.2  Survival of patients with a cardiovascular diagnosis or procedure, by CKD status, 2010-2012 (cont.)</vt:lpstr>
      <vt:lpstr>vol1 Table 4.2 Characteristics of patients with heart failure, by CKD status, 2012</vt:lpstr>
      <vt:lpstr>vol1 Figure 4.3  Heart failure in patients with or without CKD, 2012</vt:lpstr>
      <vt:lpstr>vol1 Table 4.3 Adjusted hazard ratio of all-cause death (a) associated with the presence of CHF in patients with CKD, and (b) associated with the presence of CKD in patients with CHF, 2011-2012</vt:lpstr>
      <vt:lpstr>vol1 Table 4.3 Adjusted hazard ratio of all-cause death (a) associated with the presence of CHF in patients with CKD, and (b) associated with the presence of CKD in patients with CHF, 2011-2012 (cont.)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Ruth Shamraj</dc:creator>
  <cp:lastModifiedBy>Ruth Shamraj</cp:lastModifiedBy>
  <cp:revision>41</cp:revision>
  <dcterms:created xsi:type="dcterms:W3CDTF">2014-11-10T18:55:15Z</dcterms:created>
  <dcterms:modified xsi:type="dcterms:W3CDTF">2014-11-20T19:00:29Z</dcterms:modified>
</cp:coreProperties>
</file>