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2"/>
  </p:notesMasterIdLst>
  <p:handoutMasterIdLst>
    <p:handoutMasterId r:id="rId23"/>
  </p:handoutMasterIdLst>
  <p:sldIdLst>
    <p:sldId id="256" r:id="rId2"/>
    <p:sldId id="262" r:id="rId3"/>
    <p:sldId id="263" r:id="rId4"/>
    <p:sldId id="264" r:id="rId5"/>
    <p:sldId id="266" r:id="rId6"/>
    <p:sldId id="267" r:id="rId7"/>
    <p:sldId id="268" r:id="rId8"/>
    <p:sldId id="270" r:id="rId9"/>
    <p:sldId id="271" r:id="rId10"/>
    <p:sldId id="272" r:id="rId11"/>
    <p:sldId id="276" r:id="rId12"/>
    <p:sldId id="277" r:id="rId13"/>
    <p:sldId id="278" r:id="rId14"/>
    <p:sldId id="273" r:id="rId15"/>
    <p:sldId id="274" r:id="rId16"/>
    <p:sldId id="275" r:id="rId17"/>
    <p:sldId id="282" r:id="rId18"/>
    <p:sldId id="283" r:id="rId19"/>
    <p:sldId id="284" r:id="rId20"/>
    <p:sldId id="285"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966"/>
    <a:srgbClr val="48070E"/>
    <a:srgbClr val="7A2F36"/>
    <a:srgbClr val="AC6168"/>
    <a:srgbClr val="0E54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37" autoAdjust="0"/>
  </p:normalViewPr>
  <p:slideViewPr>
    <p:cSldViewPr showGuides="1">
      <p:cViewPr>
        <p:scale>
          <a:sx n="100" d="100"/>
          <a:sy n="100" d="100"/>
        </p:scale>
        <p:origin x="-87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78" d="100"/>
          <a:sy n="78" d="100"/>
        </p:scale>
        <p:origin x="-19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106686-F82D-4753-94CB-70FF72A4246B}" type="datetimeFigureOut">
              <a:rPr lang="en-US" smtClean="0"/>
              <a:t>11/25/2014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E78B029-9C19-4863-A099-C3EB469D975D}" type="slidenum">
              <a:rPr lang="en-US" smtClean="0"/>
              <a:t>‹#›</a:t>
            </a:fld>
            <a:endParaRPr lang="en-US"/>
          </a:p>
        </p:txBody>
      </p:sp>
    </p:spTree>
    <p:extLst>
      <p:ext uri="{BB962C8B-B14F-4D97-AF65-F5344CB8AC3E}">
        <p14:creationId xmlns:p14="http://schemas.microsoft.com/office/powerpoint/2010/main" val="2995120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6C62516-1E61-479A-8F13-75B68A779684}" type="datetimeFigureOut">
              <a:rPr lang="en-US" smtClean="0"/>
              <a:t>11/25/2014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8EDF32A-2C87-427B-8169-B6092B336250}" type="slidenum">
              <a:rPr lang="en-US" smtClean="0"/>
              <a:t>‹#›</a:t>
            </a:fld>
            <a:endParaRPr lang="en-US"/>
          </a:p>
        </p:txBody>
      </p:sp>
    </p:spTree>
    <p:extLst>
      <p:ext uri="{BB962C8B-B14F-4D97-AF65-F5344CB8AC3E}">
        <p14:creationId xmlns:p14="http://schemas.microsoft.com/office/powerpoint/2010/main" val="625990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86075" y="457200"/>
            <a:ext cx="3200400" cy="1255595"/>
          </a:xfrm>
          <a:prstGeom prst="rect">
            <a:avLst/>
          </a:prstGeom>
        </p:spPr>
      </p:pic>
      <p:sp>
        <p:nvSpPr>
          <p:cNvPr id="4" name="TextBox 3"/>
          <p:cNvSpPr txBox="1"/>
          <p:nvPr userDrawn="1"/>
        </p:nvSpPr>
        <p:spPr>
          <a:xfrm>
            <a:off x="914400" y="2286000"/>
            <a:ext cx="7315200" cy="1200329"/>
          </a:xfrm>
          <a:prstGeom prst="rect">
            <a:avLst/>
          </a:prstGeom>
          <a:noFill/>
        </p:spPr>
        <p:txBody>
          <a:bodyPr wrap="square" rtlCol="0">
            <a:spAutoFit/>
          </a:bodyPr>
          <a:lstStyle/>
          <a:p>
            <a:pPr algn="ctr"/>
            <a:r>
              <a:rPr lang="en-US" sz="3600" b="1" dirty="0" smtClean="0">
                <a:latin typeface="Candara" panose="020E0502030303020204" pitchFamily="34" charset="0"/>
              </a:rPr>
              <a:t>Chapter 5:</a:t>
            </a:r>
          </a:p>
          <a:p>
            <a:pPr algn="ctr"/>
            <a:r>
              <a:rPr lang="en-US" sz="3600" b="1" dirty="0" smtClean="0">
                <a:latin typeface="Candara" panose="020E0502030303020204" pitchFamily="34" charset="0"/>
              </a:rPr>
              <a:t>Acute Kidney Injury</a:t>
            </a:r>
          </a:p>
        </p:txBody>
      </p:sp>
      <p:sp>
        <p:nvSpPr>
          <p:cNvPr id="5" name="TextBox 4"/>
          <p:cNvSpPr txBox="1"/>
          <p:nvPr userDrawn="1"/>
        </p:nvSpPr>
        <p:spPr>
          <a:xfrm>
            <a:off x="990600" y="4884003"/>
            <a:ext cx="7239000" cy="830997"/>
          </a:xfrm>
          <a:prstGeom prst="rect">
            <a:avLst/>
          </a:prstGeom>
          <a:noFill/>
        </p:spPr>
        <p:txBody>
          <a:bodyPr wrap="square" rtlCol="0">
            <a:spAutoFit/>
          </a:bodyPr>
          <a:lstStyle/>
          <a:p>
            <a:pPr algn="ctr"/>
            <a:r>
              <a:rPr lang="en-US" sz="2400" b="1" cap="small" dirty="0" smtClean="0">
                <a:solidFill>
                  <a:schemeClr val="tx2"/>
                </a:solidFill>
                <a:latin typeface="Constantia" panose="02030602050306030303" pitchFamily="18" charset="0"/>
              </a:rPr>
              <a:t>2014</a:t>
            </a:r>
            <a:r>
              <a:rPr lang="en-US" sz="2400" b="1" cap="small" baseline="0" dirty="0" smtClean="0">
                <a:solidFill>
                  <a:schemeClr val="tx2"/>
                </a:solidFill>
                <a:latin typeface="Constantia" panose="02030602050306030303" pitchFamily="18" charset="0"/>
              </a:rPr>
              <a:t> Annual Data Report</a:t>
            </a:r>
          </a:p>
          <a:p>
            <a:pPr algn="ctr"/>
            <a:r>
              <a:rPr lang="en-US" sz="2400" b="1" cap="small" baseline="0" dirty="0" smtClean="0">
                <a:solidFill>
                  <a:schemeClr val="tx2"/>
                </a:solidFill>
                <a:latin typeface="Constantia" panose="02030602050306030303" pitchFamily="18" charset="0"/>
              </a:rPr>
              <a:t>Volume 1: Chronic Kidney Disease</a:t>
            </a:r>
            <a:endParaRPr lang="en-US" sz="2400" b="1" cap="small" dirty="0">
              <a:solidFill>
                <a:schemeClr val="tx2"/>
              </a:solidFill>
              <a:latin typeface="Constantia" panose="02030602050306030303" pitchFamily="18" charset="0"/>
            </a:endParaRPr>
          </a:p>
        </p:txBody>
      </p:sp>
    </p:spTree>
    <p:extLst>
      <p:ext uri="{BB962C8B-B14F-4D97-AF65-F5344CB8AC3E}">
        <p14:creationId xmlns:p14="http://schemas.microsoft.com/office/powerpoint/2010/main" val="86183158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42608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3" name="Slide Number Placeholder 2"/>
          <p:cNvSpPr>
            <a:spLocks noGrp="1"/>
          </p:cNvSpPr>
          <p:nvPr>
            <p:ph type="sldNum" sz="quarter" idx="11"/>
          </p:nvPr>
        </p:nvSpPr>
        <p:spPr/>
        <p:txBody>
          <a:bodyPr/>
          <a:lstStyle/>
          <a:p>
            <a:fld id="{3F227FC0-035E-484D-AA62-D30602925625}" type="slidenum">
              <a:rPr lang="en-US" smtClean="0"/>
              <a:pPr/>
              <a:t>‹#›</a:t>
            </a:fld>
            <a:endParaRPr lang="en-US" dirty="0"/>
          </a:p>
        </p:txBody>
      </p:sp>
      <p:sp>
        <p:nvSpPr>
          <p:cNvPr id="4" name="Title 3"/>
          <p:cNvSpPr>
            <a:spLocks noGrp="1"/>
          </p:cNvSpPr>
          <p:nvPr>
            <p:ph type="title"/>
          </p:nvPr>
        </p:nvSpPr>
        <p:spPr>
          <a:xfrm>
            <a:off x="457200" y="274638"/>
            <a:ext cx="8229600" cy="1143000"/>
          </a:xfrm>
          <a:prstGeom prst="rect">
            <a:avLst/>
          </a:prstGeom>
        </p:spPr>
        <p:txBody>
          <a:bodyPr/>
          <a:lstStyle>
            <a:lvl1pPr>
              <a:defRPr>
                <a:latin typeface="+mn-lt"/>
              </a:defRPr>
            </a:lvl1pPr>
          </a:lstStyle>
          <a:p>
            <a:r>
              <a:rPr lang="en-US" smtClean="0"/>
              <a:t>Click to edit Master title style</a:t>
            </a:r>
            <a:endParaRPr lang="en-US" dirty="0"/>
          </a:p>
        </p:txBody>
      </p:sp>
      <p:sp>
        <p:nvSpPr>
          <p:cNvPr id="11"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11958747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dirty="0"/>
          </a:p>
        </p:txBody>
      </p:sp>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842415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6"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3986605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1</a:t>
            </a:r>
            <a:endParaRPr lang="en-US" dirty="0"/>
          </a:p>
        </p:txBody>
      </p:sp>
      <p:sp>
        <p:nvSpPr>
          <p:cNvPr id="4" name="Slide Number Placeholder 3"/>
          <p:cNvSpPr>
            <a:spLocks noGrp="1"/>
          </p:cNvSpPr>
          <p:nvPr>
            <p:ph type="sldNum" sz="quarter" idx="11"/>
          </p:nvPr>
        </p:nvSpPr>
        <p:spPr/>
        <p:txBody>
          <a:bodyPr/>
          <a:lstStyle/>
          <a:p>
            <a:fld id="{3F227FC0-035E-484D-AA62-D30602925625}" type="slidenum">
              <a:rPr lang="en-US" smtClean="0"/>
              <a:pPr/>
              <a:t>‹#›</a:t>
            </a:fld>
            <a:endParaRPr lang="en-US" dirty="0"/>
          </a:p>
        </p:txBody>
      </p:sp>
      <p:sp>
        <p:nvSpPr>
          <p:cNvPr id="5" name="Picture Placeholder 2"/>
          <p:cNvSpPr>
            <a:spLocks noGrp="1"/>
          </p:cNvSpPr>
          <p:nvPr>
            <p:ph type="pic" idx="1"/>
          </p:nvPr>
        </p:nvSpPr>
        <p:spPr>
          <a:xfrm>
            <a:off x="381000" y="1219200"/>
            <a:ext cx="8305800" cy="4191000"/>
          </a:xfrm>
          <a:prstGeom prst="rect">
            <a:avLst/>
          </a:prstGeom>
        </p:spPr>
        <p:txBody>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6" name="Text Placeholder 3"/>
          <p:cNvSpPr>
            <a:spLocks noGrp="1"/>
          </p:cNvSpPr>
          <p:nvPr>
            <p:ph type="body" sz="half" idx="2"/>
          </p:nvPr>
        </p:nvSpPr>
        <p:spPr>
          <a:xfrm>
            <a:off x="381000" y="5638800"/>
            <a:ext cx="8305800" cy="533400"/>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Title 1"/>
          <p:cNvSpPr>
            <a:spLocks noGrp="1"/>
          </p:cNvSpPr>
          <p:nvPr>
            <p:ph type="title"/>
          </p:nvPr>
        </p:nvSpPr>
        <p:spPr>
          <a:xfrm>
            <a:off x="457200" y="274638"/>
            <a:ext cx="8229600" cy="563562"/>
          </a:xfrm>
          <a:prstGeom prst="rect">
            <a:avLst/>
          </a:prstGeom>
        </p:spPr>
        <p:txBody>
          <a:bodyPr/>
          <a:lstStyle>
            <a:lvl1pPr algn="l">
              <a:defRPr sz="1800" b="1"/>
            </a:lvl1pPr>
          </a:lstStyle>
          <a:p>
            <a:r>
              <a:rPr lang="en-US" smtClean="0"/>
              <a:t>Click to edit Master title style</a:t>
            </a:r>
            <a:endParaRPr lang="en-US" dirty="0"/>
          </a:p>
        </p:txBody>
      </p:sp>
    </p:spTree>
    <p:extLst>
      <p:ext uri="{BB962C8B-B14F-4D97-AF65-F5344CB8AC3E}">
        <p14:creationId xmlns:p14="http://schemas.microsoft.com/office/powerpoint/2010/main" val="5781485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a:spLocks noChangeAspect="1"/>
          </p:cNvSpPr>
          <p:nvPr/>
        </p:nvSpPr>
        <p:spPr>
          <a:xfrm>
            <a:off x="0" y="6410325"/>
            <a:ext cx="9144000" cy="457200"/>
          </a:xfrm>
          <a:prstGeom prst="rect">
            <a:avLst/>
          </a:prstGeom>
          <a:solidFill>
            <a:srgbClr val="4807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ooter Placeholder 4"/>
          <p:cNvSpPr>
            <a:spLocks noGrp="1"/>
          </p:cNvSpPr>
          <p:nvPr>
            <p:ph type="ftr" sz="quarter" idx="3"/>
          </p:nvPr>
        </p:nvSpPr>
        <p:spPr>
          <a:xfrm>
            <a:off x="3581400" y="6477000"/>
            <a:ext cx="1981200" cy="304800"/>
          </a:xfrm>
          <a:prstGeom prst="rect">
            <a:avLst/>
          </a:prstGeom>
        </p:spPr>
        <p:txBody>
          <a:bodyPr/>
          <a:lstStyle>
            <a:lvl1pPr algn="ctr">
              <a:defRPr sz="1400" b="1">
                <a:solidFill>
                  <a:schemeClr val="bg1"/>
                </a:solidFill>
              </a:defRPr>
            </a:lvl1pPr>
          </a:lstStyle>
          <a:p>
            <a:r>
              <a:rPr lang="en-US" dirty="0" err="1" smtClean="0"/>
              <a:t>Vol</a:t>
            </a:r>
            <a:r>
              <a:rPr lang="en-US" dirty="0" smtClean="0"/>
              <a:t> 1, CKD, </a:t>
            </a:r>
            <a:r>
              <a:rPr lang="en-US" dirty="0" err="1" smtClean="0"/>
              <a:t>Ch</a:t>
            </a:r>
            <a:r>
              <a:rPr lang="en-US" dirty="0" smtClean="0"/>
              <a:t> 1</a:t>
            </a:r>
            <a:endParaRPr lang="en-US" dirty="0"/>
          </a:p>
        </p:txBody>
      </p:sp>
      <p:sp>
        <p:nvSpPr>
          <p:cNvPr id="12" name="Slide Number Placeholder 5"/>
          <p:cNvSpPr>
            <a:spLocks noGrp="1"/>
          </p:cNvSpPr>
          <p:nvPr>
            <p:ph type="sldNum" sz="quarter" idx="4"/>
          </p:nvPr>
        </p:nvSpPr>
        <p:spPr>
          <a:xfrm>
            <a:off x="7696200" y="6477000"/>
            <a:ext cx="914400" cy="274320"/>
          </a:xfrm>
          <a:prstGeom prst="rect">
            <a:avLst/>
          </a:prstGeom>
        </p:spPr>
        <p:txBody>
          <a:bodyPr/>
          <a:lstStyle>
            <a:lvl1pPr algn="r">
              <a:defRPr sz="1400">
                <a:solidFill>
                  <a:schemeClr val="bg1"/>
                </a:solidFill>
              </a:defRPr>
            </a:lvl1pPr>
          </a:lstStyle>
          <a:p>
            <a:fld id="{3F227FC0-035E-484D-AA62-D30602925625}" type="slidenum">
              <a:rPr lang="en-US" smtClean="0"/>
              <a:pPr/>
              <a:t>‹#›</a:t>
            </a:fld>
            <a:endParaRPr lang="en-US" dirty="0"/>
          </a:p>
        </p:txBody>
      </p:sp>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4802" y="6410327"/>
            <a:ext cx="1165358" cy="457198"/>
          </a:xfrm>
          <a:prstGeom prst="rect">
            <a:avLst/>
          </a:prstGeom>
          <a:solidFill>
            <a:schemeClr val="bg1"/>
          </a:solidFill>
          <a:ln>
            <a:noFill/>
          </a:ln>
          <a:effectLst>
            <a:outerShdw blurRad="50800" dist="38100" dir="16200000" rotWithShape="0">
              <a:prstClr val="black">
                <a:alpha val="40000"/>
              </a:prstClr>
            </a:outerShdw>
          </a:effectLst>
        </p:spPr>
      </p:pic>
    </p:spTree>
    <p:extLst>
      <p:ext uri="{BB962C8B-B14F-4D97-AF65-F5344CB8AC3E}">
        <p14:creationId xmlns:p14="http://schemas.microsoft.com/office/powerpoint/2010/main" val="3567375214"/>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64" r:id="rId3"/>
    <p:sldLayoutId id="2147483661" r:id="rId4"/>
    <p:sldLayoutId id="2147483662" r:id="rId5"/>
    <p:sldLayoutId id="2147483663" r:id="rId6"/>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5961437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51877"/>
            <a:ext cx="7924800" cy="748923"/>
          </a:xfrm>
          <a:prstGeom prst="rect">
            <a:avLst/>
          </a:prstGeom>
        </p:spPr>
        <p:txBody>
          <a:bodyPr wrap="square">
            <a:spAutoFit/>
          </a:bodyPr>
          <a:lstStyle/>
          <a:p>
            <a:r>
              <a:rPr lang="en-US" sz="1600" i="1" baseline="30000" dirty="0"/>
              <a:t>Data Source: Medicare 5 percent sample. Age on January 1, 2010. Medicare patients aged 66 and older who had both Medicare Parts A &amp; B, no Medicare Advantage plan (Part C/HMO), no ESRD by first service date from Medical Evidence form on 1/1/2010 and were discharged alive from an AKI hospitalization in 2010.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5.7  Cumulative probability of a recurrent AKI hospitalization within two years of live discharge from first AKI hospitalization in 2010 for Medicare patients aged 66+, (a) overall, (b) by age, (c) by race, and (d) by CKD and DM</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10</a:t>
            </a:fld>
            <a:endParaRPr lang="en-US" dirty="0"/>
          </a:p>
        </p:txBody>
      </p:sp>
      <p:sp>
        <p:nvSpPr>
          <p:cNvPr id="7" name="TextBox 6"/>
          <p:cNvSpPr txBox="1"/>
          <p:nvPr/>
        </p:nvSpPr>
        <p:spPr>
          <a:xfrm>
            <a:off x="533400" y="1150205"/>
            <a:ext cx="914400" cy="369332"/>
          </a:xfrm>
          <a:prstGeom prst="rect">
            <a:avLst/>
          </a:prstGeom>
          <a:noFill/>
        </p:spPr>
        <p:txBody>
          <a:bodyPr wrap="square" rtlCol="0">
            <a:spAutoFit/>
          </a:bodyPr>
          <a:lstStyle/>
          <a:p>
            <a:r>
              <a:rPr lang="en-US" b="1" dirty="0" smtClean="0"/>
              <a:t>(a)</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371600"/>
            <a:ext cx="4800610" cy="4160528"/>
          </a:xfrm>
          <a:prstGeom prst="rect">
            <a:avLst/>
          </a:prstGeom>
        </p:spPr>
      </p:pic>
    </p:spTree>
    <p:extLst>
      <p:ext uri="{BB962C8B-B14F-4D97-AF65-F5344CB8AC3E}">
        <p14:creationId xmlns:p14="http://schemas.microsoft.com/office/powerpoint/2010/main" val="21960449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Age on January 1, 2010. Medicare patients aged 66 and older who had both Medicare Parts A &amp; B, no Medicare Advantage plan (Part C/HMO), no ESRD by first service date from Medical Evidence form on 1/1/2010 and were discharged alive from an AKI hospitalization in 2010.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5.7  Cumulative probability of a recurrent AKI hospitalization within two years of live discharge from first AKI hospitalization in 2010 for Medicare patients aged 66+, (a) overall, (b) by age, (c) by race, and (d) by CKD and DM</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11</a:t>
            </a:fld>
            <a:endParaRPr lang="en-US" dirty="0"/>
          </a:p>
        </p:txBody>
      </p:sp>
      <p:sp>
        <p:nvSpPr>
          <p:cNvPr id="7" name="TextBox 6"/>
          <p:cNvSpPr txBox="1"/>
          <p:nvPr/>
        </p:nvSpPr>
        <p:spPr>
          <a:xfrm>
            <a:off x="533400" y="1150205"/>
            <a:ext cx="914400" cy="369332"/>
          </a:xfrm>
          <a:prstGeom prst="rect">
            <a:avLst/>
          </a:prstGeom>
          <a:noFill/>
        </p:spPr>
        <p:txBody>
          <a:bodyPr wrap="square" rtlCol="0">
            <a:spAutoFit/>
          </a:bodyPr>
          <a:lstStyle/>
          <a:p>
            <a:r>
              <a:rPr lang="en-US" b="1" dirty="0" smtClean="0"/>
              <a:t>(b)</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371600"/>
            <a:ext cx="4800610" cy="4160528"/>
          </a:xfrm>
          <a:prstGeom prst="rect">
            <a:avLst/>
          </a:prstGeom>
        </p:spPr>
      </p:pic>
    </p:spTree>
    <p:extLst>
      <p:ext uri="{BB962C8B-B14F-4D97-AF65-F5344CB8AC3E}">
        <p14:creationId xmlns:p14="http://schemas.microsoft.com/office/powerpoint/2010/main" val="9941676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Age on January 1, 2010. Medicare patients aged 66 and older who had both Medicare Parts A &amp; B, no Medicare Advantage plan (Part C/HMO), no ESRD by first service date from Medical Evidence form on 1/1/2010 and were discharged alive from an AKI hospitalization in 2010.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5.7  Cumulative probability of a recurrent AKI hospitalization within two years of live discharge from first AKI hospitalization in 2010 for Medicare patients aged 66+, (a) overall, (b) by age, (c) by race, and (d) by CKD and DM</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12</a:t>
            </a:fld>
            <a:endParaRPr lang="en-US" dirty="0"/>
          </a:p>
        </p:txBody>
      </p:sp>
      <p:sp>
        <p:nvSpPr>
          <p:cNvPr id="7" name="TextBox 6"/>
          <p:cNvSpPr txBox="1"/>
          <p:nvPr/>
        </p:nvSpPr>
        <p:spPr>
          <a:xfrm>
            <a:off x="533400" y="1150205"/>
            <a:ext cx="914400" cy="369332"/>
          </a:xfrm>
          <a:prstGeom prst="rect">
            <a:avLst/>
          </a:prstGeom>
          <a:noFill/>
        </p:spPr>
        <p:txBody>
          <a:bodyPr wrap="square" rtlCol="0">
            <a:spAutoFit/>
          </a:bodyPr>
          <a:lstStyle/>
          <a:p>
            <a:r>
              <a:rPr lang="en-US" b="1" dirty="0" smtClean="0"/>
              <a:t>(c)</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371600"/>
            <a:ext cx="4800610" cy="4160528"/>
          </a:xfrm>
          <a:prstGeom prst="rect">
            <a:avLst/>
          </a:prstGeom>
        </p:spPr>
      </p:pic>
    </p:spTree>
    <p:extLst>
      <p:ext uri="{BB962C8B-B14F-4D97-AF65-F5344CB8AC3E}">
        <p14:creationId xmlns:p14="http://schemas.microsoft.com/office/powerpoint/2010/main" val="9941676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Age on January 1, 2010. Medicare patients aged 66 and older who had both Medicare Parts A &amp; B, no Medicare Advantage plan (Part C/HMO), no ESRD by first service date from Medical Evidence form on 1/1/2010 and were discharged alive from an AKI hospitalization in 2010.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5.7  Cumulative probability of a recurrent AKI hospitalization within two years of live discharge from first AKI hospitalization in 2010 for Medicare patients aged 66+, (a) overall, (b) by age, (c) by race, and (d) by CKD and DM</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13</a:t>
            </a:fld>
            <a:endParaRPr lang="en-US" dirty="0"/>
          </a:p>
        </p:txBody>
      </p:sp>
      <p:sp>
        <p:nvSpPr>
          <p:cNvPr id="7" name="TextBox 6"/>
          <p:cNvSpPr txBox="1"/>
          <p:nvPr/>
        </p:nvSpPr>
        <p:spPr>
          <a:xfrm>
            <a:off x="533400" y="1150205"/>
            <a:ext cx="914400" cy="369332"/>
          </a:xfrm>
          <a:prstGeom prst="rect">
            <a:avLst/>
          </a:prstGeom>
          <a:noFill/>
        </p:spPr>
        <p:txBody>
          <a:bodyPr wrap="square" rtlCol="0">
            <a:spAutoFit/>
          </a:bodyPr>
          <a:lstStyle/>
          <a:p>
            <a:r>
              <a:rPr lang="en-US" b="1" dirty="0" smtClean="0"/>
              <a:t>(d)</a:t>
            </a:r>
            <a:endParaRPr lang="en-US"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447800"/>
            <a:ext cx="4800610" cy="4160528"/>
          </a:xfrm>
          <a:prstGeom prst="rect">
            <a:avLst/>
          </a:prstGeom>
        </p:spPr>
      </p:pic>
    </p:spTree>
    <p:extLst>
      <p:ext uri="{BB962C8B-B14F-4D97-AF65-F5344CB8AC3E}">
        <p14:creationId xmlns:p14="http://schemas.microsoft.com/office/powerpoint/2010/main" val="9941676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48640" y="5486400"/>
            <a:ext cx="7924800" cy="913070"/>
          </a:xfrm>
          <a:prstGeom prst="rect">
            <a:avLst/>
          </a:prstGeom>
        </p:spPr>
        <p:txBody>
          <a:bodyPr wrap="square">
            <a:spAutoFit/>
          </a:bodyPr>
          <a:lstStyle/>
          <a:p>
            <a:r>
              <a:rPr lang="en-US" sz="1600" i="1" baseline="30000" dirty="0"/>
              <a:t>Data Source: Medicare 5 percent sample. Medicare patients aged 66 or older who had both Medicare Parts A &amp; B, no Medicare Advantage plan (Part C/HMO), no ESRD by first service date from Medical Evidence form, and were discharged alive from a first AKI hospitalization in 2010 or 2011. All models censored at the end of Medicare Parts A &amp; B participation, switch to Medicare Advantage program, or 365 days after AKI discharge. Model for ESRD also is censored at death. Model for death is not censored at the start of ESRD. Abbreviations: AKI, acute kidney injury by diagnosis code; ESRD, end-stage renal disease.</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5.8  Cumulative probability of death-censored ESRD, death, and the composite of death or ESRD within one year of live discharge from first AKI hospitalization occurring in 2010-2011 for Medicare patients aged 66+</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14</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267656"/>
            <a:ext cx="4800610" cy="4160528"/>
          </a:xfrm>
          <a:prstGeom prst="rect">
            <a:avLst/>
          </a:prstGeom>
        </p:spPr>
      </p:pic>
    </p:spTree>
    <p:extLst>
      <p:ext uri="{BB962C8B-B14F-4D97-AF65-F5344CB8AC3E}">
        <p14:creationId xmlns:p14="http://schemas.microsoft.com/office/powerpoint/2010/main" val="2196044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86740" y="5410200"/>
            <a:ext cx="7924800" cy="1077218"/>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no ESRD by first service date from Medical Evidence form on 1/1/2011, and were discharged alive from a first AKI hospitalization in 2011. For each time point, the denominator is all patients alive, without ESRD, not in a Medicare Advantage plan and with Medicare Parts A &amp; B. Physician visits are from physician/supplier claims with provider specialty codes for primary care (01, 08-family practice, 11-internal medicine), cardiology (06), and nephrology (39) and claim source indicating an outpatient setting. Abbreviation: AKI, acute kidney injury.</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5.9  Outpatient physician visits within one year of live discharge from first AKI hospitalization in 2011 for Medicare patients aged 66+ by physician specialty and time</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143000"/>
            <a:ext cx="4800610" cy="4160528"/>
          </a:xfrm>
          <a:prstGeom prst="rect">
            <a:avLst/>
          </a:prstGeom>
        </p:spPr>
      </p:pic>
    </p:spTree>
    <p:extLst>
      <p:ext uri="{BB962C8B-B14F-4D97-AF65-F5344CB8AC3E}">
        <p14:creationId xmlns:p14="http://schemas.microsoft.com/office/powerpoint/2010/main" val="219604493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 y="5486400"/>
            <a:ext cx="7924800" cy="913070"/>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no ESRD by first service date from Medical Evidence form on 1/1/2011, and were discharged alive from a first AKI hospitalization in 2011. For each time point, the denominator is all patients alive, without ESRD, not in a Medicare Advantage plan and with Medicare Parts A &amp; B. Physician visits are from physician/supplier claims with provider specialty codes for nephrology (39) and claim source indicating an outpatient setting.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5.10  Outpatient nephrology visits within one year of live discharge from first AKI hospitalization in 2011 for Medicare patients aged 66+ by CKD, DM, and time</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16</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267656"/>
            <a:ext cx="4800610" cy="4160528"/>
          </a:xfrm>
          <a:prstGeom prst="rect">
            <a:avLst/>
          </a:prstGeom>
        </p:spPr>
      </p:pic>
    </p:spTree>
    <p:extLst>
      <p:ext uri="{BB962C8B-B14F-4D97-AF65-F5344CB8AC3E}">
        <p14:creationId xmlns:p14="http://schemas.microsoft.com/office/powerpoint/2010/main" val="21960449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 y="5376922"/>
            <a:ext cx="7924800" cy="1077218"/>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no ESRD by first service date from Medical Evidence form on 1/1/2011, and were discharged alive from a first AKI hospitalization in 2011. Date of first serum creatinine test following AKI discharge is from inpatient and outpatient claims with healthcare common procedure coding system (HCPCS) codes of 80048, 80050, 80053, 80069, or 82565.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5.11  Cumulative probability of a claim for a serum creatinine test within one year of live discharge from first AKI hospitalization in 2011 for Medicare patients aged 66+ by CKD, DM and time</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17</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173472"/>
            <a:ext cx="4800610" cy="4160528"/>
          </a:xfrm>
          <a:prstGeom prst="rect">
            <a:avLst/>
          </a:prstGeom>
        </p:spPr>
      </p:pic>
    </p:spTree>
    <p:extLst>
      <p:ext uri="{BB962C8B-B14F-4D97-AF65-F5344CB8AC3E}">
        <p14:creationId xmlns:p14="http://schemas.microsoft.com/office/powerpoint/2010/main" val="1330655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 y="5402580"/>
            <a:ext cx="7924800" cy="1077218"/>
          </a:xfrm>
          <a:prstGeom prst="rect">
            <a:avLst/>
          </a:prstGeom>
        </p:spPr>
        <p:txBody>
          <a:bodyPr wrap="square">
            <a:spAutoFit/>
          </a:bodyPr>
          <a:lstStyle/>
          <a:p>
            <a:r>
              <a:rPr lang="en-US" sz="1600" i="1" baseline="30000" dirty="0"/>
              <a:t>Data Source: Medicare 5 percent sample. Medicare patients aged 66 and older who had both Medicare Parts A and B, no Medicare Advantage plan (Part C/HMO), no ESRD by first service date from Medical Evidence form on 1/1/2011, and were discharged alive from a first AKI hospitalization in 2011. Date of first urine albumin test following AKI discharge is from inpatient and outpatient claims with healthcare common procedure coding system (HCPCS) codes of 82042, 82043, 82044, or 84156.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5.12  Cumulative probability of a claim for an urine albumin test within one year of live discharge from first AKI hospitalization in 2011 for Medicare patients aged 66+ by CKD, DM and time</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18</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181100"/>
            <a:ext cx="4800610" cy="4160528"/>
          </a:xfrm>
          <a:prstGeom prst="rect">
            <a:avLst/>
          </a:prstGeom>
        </p:spPr>
      </p:pic>
    </p:spTree>
    <p:extLst>
      <p:ext uri="{BB962C8B-B14F-4D97-AF65-F5344CB8AC3E}">
        <p14:creationId xmlns:p14="http://schemas.microsoft.com/office/powerpoint/2010/main" val="312612159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 y="5486400"/>
            <a:ext cx="7924800" cy="913070"/>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did not have ESRD, were discharged alive from a first AKI hospitalization in 2010 or 2011, and did not have any claims with a diagnosis of CKD in the 365 days prior to the AKI. Renal status after AKI determined from claims between discharge from AKI hospitalization and 365 days after discharge. Stage determined by 585.x claim closest to 365 days after discharge; ESRD by first service date on Medical Evidence form. Abbreviations: AKI, acute kidney injury; CKD, chronic kidney disease.</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5.13  Renal status one year following discharge from AKI hospitalization in 2010-2011, among surviving Medicare patients aged 66+ without kidney disease prior to AKI hospitalization, by CKD stage and ESRD status</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19</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45" y="1447800"/>
            <a:ext cx="5143511" cy="3703328"/>
          </a:xfrm>
          <a:prstGeom prst="rect">
            <a:avLst/>
          </a:prstGeom>
        </p:spPr>
      </p:pic>
    </p:spTree>
    <p:extLst>
      <p:ext uri="{BB962C8B-B14F-4D97-AF65-F5344CB8AC3E}">
        <p14:creationId xmlns:p14="http://schemas.microsoft.com/office/powerpoint/2010/main" val="312612159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486400"/>
            <a:ext cx="7924800" cy="913070"/>
          </a:xfrm>
          <a:prstGeom prst="rect">
            <a:avLst/>
          </a:prstGeom>
        </p:spPr>
        <p:txBody>
          <a:bodyPr wrap="square">
            <a:spAutoFit/>
          </a:bodyPr>
          <a:lstStyle/>
          <a:p>
            <a:r>
              <a:rPr lang="en-US" sz="1600" i="1" baseline="30000" dirty="0"/>
              <a:t>Data Source: Medicare 5 percent sample. 5.1a: Percent with an AKI hospitalization among all Medicare patients aged 66 and older who had both Medicare Parts A &amp; B, no Medicare Advantage plan (Part C/HMO), no ESRD by first service date from Medical Evidence form, and were alive on January 1 of year shown. 5.1b: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period of the AKI inpatient claim. Abbreviation: AKI, acute kidney injury. </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1.1  Percent of Medicare patients aged 66+, (a) with at least one AKI hospitalization, and (b) with an AKI hospitalization that had dialysis by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2</a:t>
            </a:fld>
            <a:endParaRPr lang="en-US" dirty="0"/>
          </a:p>
        </p:txBody>
      </p:sp>
      <p:sp>
        <p:nvSpPr>
          <p:cNvPr id="5" name="TextBox 4"/>
          <p:cNvSpPr txBox="1"/>
          <p:nvPr/>
        </p:nvSpPr>
        <p:spPr>
          <a:xfrm>
            <a:off x="533400" y="1150205"/>
            <a:ext cx="914400" cy="369332"/>
          </a:xfrm>
          <a:prstGeom prst="rect">
            <a:avLst/>
          </a:prstGeom>
          <a:noFill/>
        </p:spPr>
        <p:txBody>
          <a:bodyPr wrap="square" rtlCol="0">
            <a:spAutoFit/>
          </a:bodyPr>
          <a:lstStyle/>
          <a:p>
            <a:r>
              <a:rPr lang="en-US" b="1" dirty="0" smtClean="0"/>
              <a:t>(a)</a:t>
            </a:r>
            <a:endParaRPr lang="en-US"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447800"/>
            <a:ext cx="4800610" cy="4160528"/>
          </a:xfrm>
          <a:prstGeom prst="rect">
            <a:avLst/>
          </a:prstGeom>
        </p:spPr>
      </p:pic>
    </p:spTree>
    <p:extLst>
      <p:ext uri="{BB962C8B-B14F-4D97-AF65-F5344CB8AC3E}">
        <p14:creationId xmlns:p14="http://schemas.microsoft.com/office/powerpoint/2010/main" val="21985492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56260" y="5499477"/>
            <a:ext cx="7924800" cy="748923"/>
          </a:xfrm>
          <a:prstGeom prst="rect">
            <a:avLst/>
          </a:prstGeom>
        </p:spPr>
        <p:txBody>
          <a:bodyPr wrap="square">
            <a:spAutoFit/>
          </a:bodyPr>
          <a:lstStyle/>
          <a:p>
            <a:r>
              <a:rPr lang="en-US" sz="1600" i="1" baseline="30000" dirty="0"/>
              <a:t>Data Source: Medicare 5 percent sample. Medicare patients aged 66 or older who had both Medicare Parts A &amp; B, no Medicare Advantage plan (Part C/HMO), did not have ESRD on 1/1/2012 and had a first AKI hospitalization in 2012. Institution includes short-term skilled nursing facilities, rehabilitation hospitals, and long-term care facilities. Home also includes patients receiving home health care services. Excludes patients admitted to the acute care hospital from a skilled nursing facility. Abbreviation: AKI, acute kidney injury.</a:t>
            </a:r>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5.14  Hospital discharge status of first AKI hospitalization for Medicare patients aged 66+, 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20</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t="2962" b="6350"/>
          <a:stretch/>
        </p:blipFill>
        <p:spPr>
          <a:xfrm>
            <a:off x="2171695" y="980398"/>
            <a:ext cx="4800610" cy="4353602"/>
          </a:xfrm>
          <a:prstGeom prst="rect">
            <a:avLst/>
          </a:prstGeom>
        </p:spPr>
      </p:pic>
    </p:spTree>
    <p:extLst>
      <p:ext uri="{BB962C8B-B14F-4D97-AF65-F5344CB8AC3E}">
        <p14:creationId xmlns:p14="http://schemas.microsoft.com/office/powerpoint/2010/main" val="31261215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5562600"/>
            <a:ext cx="7924800" cy="913070"/>
          </a:xfrm>
          <a:prstGeom prst="rect">
            <a:avLst/>
          </a:prstGeom>
        </p:spPr>
        <p:txBody>
          <a:bodyPr wrap="square">
            <a:spAutoFit/>
          </a:bodyPr>
          <a:lstStyle/>
          <a:p>
            <a:r>
              <a:rPr lang="en-US" sz="1600" i="1" baseline="30000" dirty="0"/>
              <a:t>Data Source: Medicare 5 percent sample. 5.1a: Percent with an AKI hospitalization among all Medicare patients aged 66 and older who had both Medicare Parts A &amp; B, no Medicare Advantage plan (Part C/HMO), no ESRD by first service date from Medical Evidence form, and were alive on January 1 of year shown. 5.1b: Percent of patients receiving dialysis during their first AKI hospitalization among patients with a first AKI hospitalization. Dialysis is identified by a diagnosis or charge for dialysis on the AKI hospitalization inpatient claim or a physician/supplier (Part B) claim for dialysis during the time period of the AKI inpatient claim. Abbreviation: AKI, acute kidney injury. </a:t>
            </a:r>
          </a:p>
        </p:txBody>
      </p:sp>
      <p:sp>
        <p:nvSpPr>
          <p:cNvPr id="4" name="Rectangle 3"/>
          <p:cNvSpPr/>
          <p:nvPr/>
        </p:nvSpPr>
        <p:spPr>
          <a:xfrm>
            <a:off x="457200" y="313549"/>
            <a:ext cx="8305800" cy="954107"/>
          </a:xfrm>
          <a:prstGeom prst="rect">
            <a:avLst/>
          </a:prstGeom>
        </p:spPr>
        <p:txBody>
          <a:bodyPr wrap="square">
            <a:spAutoFit/>
          </a:bodyPr>
          <a:lstStyle/>
          <a:p>
            <a:r>
              <a:rPr lang="en-US" sz="2800" b="1" baseline="30000" dirty="0" err="1"/>
              <a:t>vol</a:t>
            </a:r>
            <a:r>
              <a:rPr lang="en-US" sz="2800" b="1" baseline="30000" dirty="0"/>
              <a:t> 1 Figure 1.1  Percent of Medicare patients aged 66+, (a) with at least one AKI hospitalization, and (b) with an AKI hospitalization that had dialysis by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3</a:t>
            </a:fld>
            <a:endParaRPr lang="en-US" dirty="0"/>
          </a:p>
        </p:txBody>
      </p:sp>
      <p:sp>
        <p:nvSpPr>
          <p:cNvPr id="5" name="TextBox 4"/>
          <p:cNvSpPr txBox="1"/>
          <p:nvPr/>
        </p:nvSpPr>
        <p:spPr>
          <a:xfrm>
            <a:off x="533400" y="1150205"/>
            <a:ext cx="914400" cy="369332"/>
          </a:xfrm>
          <a:prstGeom prst="rect">
            <a:avLst/>
          </a:prstGeom>
          <a:noFill/>
        </p:spPr>
        <p:txBody>
          <a:bodyPr wrap="square" rtlCol="0">
            <a:spAutoFit/>
          </a:bodyPr>
          <a:lstStyle/>
          <a:p>
            <a:r>
              <a:rPr lang="en-US" b="1" dirty="0" smtClean="0"/>
              <a:t>(b)</a:t>
            </a:r>
            <a:endParaRPr lang="en-US" b="1"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0245" y="1371600"/>
            <a:ext cx="4800610" cy="4160528"/>
          </a:xfrm>
          <a:prstGeom prst="rect">
            <a:avLst/>
          </a:prstGeom>
        </p:spPr>
      </p:pic>
    </p:spTree>
    <p:extLst>
      <p:ext uri="{BB962C8B-B14F-4D97-AF65-F5344CB8AC3E}">
        <p14:creationId xmlns:p14="http://schemas.microsoft.com/office/powerpoint/2010/main" val="22582700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584775"/>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no ESRD by first service date from Medical Evidence form, and were alive on January 1 of year shown. Abbreviations: AKI, acute kidney injury; CKD, chronic kidney disease; DM, diabetes mellitus. </a:t>
            </a:r>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Table 5.1  Characteristics of Medicare patients aged 66+ with at least one AKI hospitalization: age, sex, race, CKD, DM by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4</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3536354122"/>
              </p:ext>
            </p:extLst>
          </p:nvPr>
        </p:nvGraphicFramePr>
        <p:xfrm>
          <a:off x="2147377" y="980398"/>
          <a:ext cx="4849247" cy="4525962"/>
        </p:xfrm>
        <a:graphic>
          <a:graphicData uri="http://schemas.openxmlformats.org/drawingml/2006/table">
            <a:tbl>
              <a:tblPr firstRow="1" firstCol="1" bandRow="1"/>
              <a:tblGrid>
                <a:gridCol w="1353521"/>
                <a:gridCol w="349473"/>
                <a:gridCol w="349473"/>
                <a:gridCol w="349473"/>
                <a:gridCol w="349473"/>
                <a:gridCol w="349971"/>
                <a:gridCol w="349473"/>
                <a:gridCol w="349473"/>
                <a:gridCol w="349473"/>
                <a:gridCol w="349473"/>
                <a:gridCol w="349971"/>
              </a:tblGrid>
              <a:tr h="215522">
                <a:tc>
                  <a:txBody>
                    <a:bodyPr/>
                    <a:lstStyle/>
                    <a:p>
                      <a:pPr>
                        <a:lnSpc>
                          <a:spcPct val="115000"/>
                        </a:lnSpc>
                      </a:pPr>
                      <a:endParaRPr lang="en-US" sz="900">
                        <a:effectLst/>
                        <a:latin typeface="Calibri"/>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2003</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2004</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2005</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2006</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2008</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2009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2010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2011</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0" algn="r">
                        <a:lnSpc>
                          <a:spcPct val="115000"/>
                        </a:lnSpc>
                        <a:spcBef>
                          <a:spcPts val="0"/>
                        </a:spcBef>
                        <a:spcAft>
                          <a:spcPts val="1000"/>
                        </a:spcAft>
                      </a:pPr>
                      <a:r>
                        <a:rPr lang="en-US" sz="800" b="1">
                          <a:effectLst/>
                          <a:latin typeface="Calibri"/>
                          <a:ea typeface="Calibri"/>
                          <a:cs typeface="Times New Roman"/>
                        </a:rPr>
                        <a:t>2012</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r>
              <a:tr h="215522">
                <a:tc>
                  <a:txBody>
                    <a:bodyPr/>
                    <a:lstStyle/>
                    <a:p>
                      <a:pPr marL="0" marR="0">
                        <a:lnSpc>
                          <a:spcPct val="115000"/>
                        </a:lnSpc>
                        <a:spcBef>
                          <a:spcPts val="0"/>
                        </a:spcBef>
                        <a:spcAft>
                          <a:spcPts val="1000"/>
                        </a:spcAft>
                      </a:pPr>
                      <a:r>
                        <a:rPr lang="en-US" sz="800" b="1">
                          <a:effectLst/>
                          <a:latin typeface="Calibri"/>
                          <a:ea typeface="Calibri"/>
                          <a:cs typeface="Times New Roman"/>
                        </a:rPr>
                        <a:t>Age</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66-69</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10.6</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10.5</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10.3</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10.6</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10.6</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10.3</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10.9</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10.8</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11.3</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11.3</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70-74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16.5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16.3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16.0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15.6</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15.6</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15.8</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75-79</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21.8</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20.2</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19.4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18.5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18.6</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18.0</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17.7</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18.0</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80-84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22.9</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22.9</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20.7</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19.9</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85+</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28.6</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29.0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29.9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31.6</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32.1</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33.4</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33.7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34.3</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34.7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34.9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r>
              <a:tr h="215522">
                <a:tc>
                  <a:txBody>
                    <a:bodyPr/>
                    <a:lstStyle/>
                    <a:p>
                      <a:pPr marL="0" marR="0">
                        <a:lnSpc>
                          <a:spcPct val="115000"/>
                        </a:lnSpc>
                        <a:spcBef>
                          <a:spcPts val="0"/>
                        </a:spcBef>
                        <a:spcAft>
                          <a:spcPts val="1000"/>
                        </a:spcAft>
                      </a:pPr>
                      <a:r>
                        <a:rPr lang="en-US" sz="800" b="1">
                          <a:effectLst/>
                          <a:latin typeface="Calibri"/>
                          <a:ea typeface="Calibri"/>
                          <a:cs typeface="Times New Roman"/>
                        </a:rPr>
                        <a:t>Sex</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22">
                <a:tc>
                  <a:txBody>
                    <a:bodyPr/>
                    <a:lstStyle/>
                    <a:p>
                      <a:pPr marL="112395" marR="0" indent="1905">
                        <a:lnSpc>
                          <a:spcPct val="115000"/>
                        </a:lnSpc>
                        <a:spcBef>
                          <a:spcPts val="0"/>
                        </a:spcBef>
                        <a:spcAft>
                          <a:spcPts val="1000"/>
                        </a:spcAft>
                      </a:pPr>
                      <a:r>
                        <a:rPr lang="en-US" sz="800" b="1">
                          <a:effectLst/>
                          <a:latin typeface="Calibri"/>
                          <a:ea typeface="Calibri"/>
                          <a:cs typeface="Times New Roman"/>
                        </a:rPr>
                        <a:t>Female</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47.9</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48.0</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47.7</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48.1</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47.8</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47.8</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47.8</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47.5</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47.7</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48.2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r>
              <a:tr h="215522">
                <a:tc>
                  <a:txBody>
                    <a:bodyPr/>
                    <a:lstStyle/>
                    <a:p>
                      <a:pPr marL="112395" marR="0" indent="1905">
                        <a:lnSpc>
                          <a:spcPct val="115000"/>
                        </a:lnSpc>
                        <a:spcBef>
                          <a:spcPts val="0"/>
                        </a:spcBef>
                        <a:spcAft>
                          <a:spcPts val="1000"/>
                        </a:spcAft>
                      </a:pPr>
                      <a:r>
                        <a:rPr lang="en-US" sz="800" b="1">
                          <a:effectLst/>
                          <a:latin typeface="Calibri"/>
                          <a:ea typeface="Calibri"/>
                          <a:cs typeface="Times New Roman"/>
                        </a:rPr>
                        <a:t>Male</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52.1</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52.3</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51.9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52.2</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52.2</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52.2</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52.5</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52.3</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51.9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r>
              <a:tr h="215522">
                <a:tc>
                  <a:txBody>
                    <a:bodyPr/>
                    <a:lstStyle/>
                    <a:p>
                      <a:pPr marL="0" marR="0">
                        <a:lnSpc>
                          <a:spcPct val="115000"/>
                        </a:lnSpc>
                        <a:spcBef>
                          <a:spcPts val="0"/>
                        </a:spcBef>
                        <a:spcAft>
                          <a:spcPts val="1000"/>
                        </a:spcAft>
                      </a:pPr>
                      <a:r>
                        <a:rPr lang="en-US" sz="800" b="1">
                          <a:effectLst/>
                          <a:latin typeface="Calibri"/>
                          <a:ea typeface="Calibri"/>
                          <a:cs typeface="Times New Roman"/>
                        </a:rPr>
                        <a:t>Race</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White</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82.9</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82.6</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81.7</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82.0</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82.8</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83.2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83.2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83.1</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83.1</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82.7</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Black/African American</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12.7</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13.0</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13.7</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12.0</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12.1</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12.2</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Native Am</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0.5</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Asian</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1.4</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1.4</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Other</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3.1</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2.9</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3.1</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r>
              <a:tr h="215522">
                <a:tc>
                  <a:txBody>
                    <a:bodyPr/>
                    <a:lstStyle/>
                    <a:p>
                      <a:pPr marL="0" marR="0">
                        <a:lnSpc>
                          <a:spcPct val="115000"/>
                        </a:lnSpc>
                        <a:spcBef>
                          <a:spcPts val="0"/>
                        </a:spcBef>
                        <a:spcAft>
                          <a:spcPts val="1000"/>
                        </a:spcAft>
                      </a:pPr>
                      <a:r>
                        <a:rPr lang="en-US" sz="800" b="1">
                          <a:effectLst/>
                          <a:latin typeface="Calibri"/>
                          <a:ea typeface="Calibri"/>
                          <a:cs typeface="Times New Roman"/>
                        </a:rPr>
                        <a:t>Pre-existing comorbidities</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 </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No DM or CKD prior year</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55.0</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53.3</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52.2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51.2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49.4</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48.2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47.2</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46.0</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44.5</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43.4</a:t>
                      </a:r>
                      <a:endParaRPr lang="en-US" sz="900">
                        <a:effectLst/>
                        <a:latin typeface="Calibri"/>
                        <a:ea typeface="Calibri"/>
                        <a:cs typeface="Times New Roman"/>
                      </a:endParaRPr>
                    </a:p>
                  </a:txBody>
                  <a:tcPr marL="53881" marR="53881" marT="0" marB="0" anchor="ctr">
                    <a:lnL>
                      <a:noFill/>
                    </a:lnL>
                    <a:lnR>
                      <a:noFill/>
                    </a:lnR>
                    <a:lnT w="12700" cap="flat" cmpd="sng" algn="ctr">
                      <a:solidFill>
                        <a:srgbClr val="000000"/>
                      </a:solidFill>
                      <a:prstDash val="solid"/>
                      <a:round/>
                      <a:headEnd type="none" w="med" len="med"/>
                      <a:tailEnd type="none" w="med" len="med"/>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DM no CKD prior year</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24.6</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25.2</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25.1</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25.1</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23.1</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23.0</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22.0</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21.1</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1000"/>
                        </a:spcAft>
                      </a:pPr>
                      <a:r>
                        <a:rPr lang="en-US" sz="800" b="1">
                          <a:effectLst/>
                          <a:latin typeface="Calibri"/>
                          <a:ea typeface="Calibri"/>
                          <a:cs typeface="Times New Roman"/>
                        </a:rPr>
                        <a:t>CKD no DM prior year</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8.8</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9.5</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9.5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10.0</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12.1</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12.8</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13.5</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13.9</a:t>
                      </a:r>
                      <a:endParaRPr lang="en-US" sz="900">
                        <a:effectLst/>
                        <a:latin typeface="Calibri"/>
                        <a:ea typeface="Calibri"/>
                        <a:cs typeface="Times New Roman"/>
                      </a:endParaRPr>
                    </a:p>
                  </a:txBody>
                  <a:tcPr marL="53881" marR="53881" marT="0" marB="0" anchor="ctr">
                    <a:lnL>
                      <a:noFill/>
                    </a:lnL>
                    <a:lnR>
                      <a:noFill/>
                    </a:lnR>
                    <a:lnT>
                      <a:noFill/>
                    </a:lnT>
                    <a:lnB>
                      <a:noFill/>
                    </a:lnB>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14.8</a:t>
                      </a:r>
                      <a:endParaRPr lang="en-US" sz="900">
                        <a:effectLst/>
                        <a:latin typeface="Calibri"/>
                        <a:ea typeface="Calibri"/>
                        <a:cs typeface="Times New Roman"/>
                      </a:endParaRPr>
                    </a:p>
                  </a:txBody>
                  <a:tcPr marL="53881" marR="53881" marT="0" marB="0" anchor="ctr">
                    <a:lnL>
                      <a:noFill/>
                    </a:lnL>
                    <a:lnR>
                      <a:noFill/>
                    </a:lnR>
                    <a:lnT>
                      <a:noFill/>
                    </a:lnT>
                    <a:lnB>
                      <a:noFill/>
                    </a:lnB>
                    <a:solidFill>
                      <a:srgbClr val="F2F2F2"/>
                    </a:solidFill>
                  </a:tcPr>
                </a:tc>
                <a:tc>
                  <a:txBody>
                    <a:bodyPr/>
                    <a:lstStyle/>
                    <a:p>
                      <a:pPr marL="0" marR="45720" algn="r">
                        <a:lnSpc>
                          <a:spcPct val="115000"/>
                        </a:lnSpc>
                        <a:spcBef>
                          <a:spcPts val="0"/>
                        </a:spcBef>
                        <a:spcAft>
                          <a:spcPts val="1000"/>
                        </a:spcAft>
                      </a:pPr>
                      <a:r>
                        <a:rPr lang="en-US" sz="800">
                          <a:effectLst/>
                          <a:latin typeface="Calibri"/>
                          <a:ea typeface="Calibri"/>
                          <a:cs typeface="Times New Roman"/>
                        </a:rPr>
                        <a:t>15.3</a:t>
                      </a:r>
                      <a:endParaRPr lang="en-US" sz="900">
                        <a:effectLst/>
                        <a:latin typeface="Calibri"/>
                        <a:ea typeface="Calibri"/>
                        <a:cs typeface="Times New Roman"/>
                      </a:endParaRPr>
                    </a:p>
                  </a:txBody>
                  <a:tcPr marL="53881" marR="53881" marT="0" marB="0" anchor="ctr">
                    <a:lnL>
                      <a:noFill/>
                    </a:lnL>
                    <a:lnR>
                      <a:noFill/>
                    </a:lnR>
                    <a:lnT>
                      <a:noFill/>
                    </a:lnT>
                    <a:lnB>
                      <a:noFill/>
                    </a:lnB>
                  </a:tcPr>
                </a:tc>
              </a:tr>
              <a:tr h="215522">
                <a:tc>
                  <a:txBody>
                    <a:bodyPr/>
                    <a:lstStyle/>
                    <a:p>
                      <a:pPr marL="112395" marR="0">
                        <a:lnSpc>
                          <a:spcPct val="115000"/>
                        </a:lnSpc>
                        <a:spcBef>
                          <a:spcPts val="0"/>
                        </a:spcBef>
                        <a:spcAft>
                          <a:spcPts val="0"/>
                        </a:spcAft>
                      </a:pPr>
                      <a:r>
                        <a:rPr lang="en-US" sz="800" b="1">
                          <a:effectLst/>
                          <a:latin typeface="Calibri"/>
                          <a:ea typeface="Calibri"/>
                          <a:cs typeface="Times New Roman"/>
                        </a:rPr>
                        <a:t>Both CKD &amp; DM prior year</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pPr>
                      <a:r>
                        <a:rPr lang="en-US" sz="800">
                          <a:effectLst/>
                          <a:latin typeface="Calibri"/>
                          <a:ea typeface="Calibri"/>
                          <a:cs typeface="Times New Roman"/>
                        </a:rPr>
                        <a:t>11.7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0"/>
                        </a:spcAft>
                      </a:pPr>
                      <a:r>
                        <a:rPr lang="en-US" sz="800">
                          <a:effectLst/>
                          <a:latin typeface="Calibri"/>
                          <a:ea typeface="Calibri"/>
                          <a:cs typeface="Times New Roman"/>
                        </a:rPr>
                        <a:t>12.0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pPr>
                      <a:r>
                        <a:rPr lang="en-US" sz="800">
                          <a:effectLst/>
                          <a:latin typeface="Calibri"/>
                          <a:ea typeface="Calibri"/>
                          <a:cs typeface="Times New Roman"/>
                        </a:rPr>
                        <a:t>13.2</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0"/>
                        </a:spcAft>
                      </a:pPr>
                      <a:r>
                        <a:rPr lang="en-US" sz="800">
                          <a:effectLst/>
                          <a:latin typeface="Calibri"/>
                          <a:ea typeface="Calibri"/>
                          <a:cs typeface="Times New Roman"/>
                        </a:rPr>
                        <a:t>13.7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pPr>
                      <a:r>
                        <a:rPr lang="en-US" sz="800">
                          <a:effectLst/>
                          <a:latin typeface="Calibri"/>
                          <a:ea typeface="Calibri"/>
                          <a:cs typeface="Times New Roman"/>
                        </a:rPr>
                        <a:t>15.4</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0"/>
                        </a:spcAft>
                      </a:pPr>
                      <a:r>
                        <a:rPr lang="en-US" sz="800">
                          <a:effectLst/>
                          <a:latin typeface="Calibri"/>
                          <a:ea typeface="Calibri"/>
                          <a:cs typeface="Times New Roman"/>
                        </a:rPr>
                        <a:t>16.0</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pPr>
                      <a:r>
                        <a:rPr lang="en-US" sz="800">
                          <a:effectLst/>
                          <a:latin typeface="Calibri"/>
                          <a:ea typeface="Calibri"/>
                          <a:cs typeface="Times New Roman"/>
                        </a:rPr>
                        <a:t>16.8</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0"/>
                        </a:spcAft>
                      </a:pPr>
                      <a:r>
                        <a:rPr lang="en-US" sz="800">
                          <a:effectLst/>
                          <a:latin typeface="Calibri"/>
                          <a:ea typeface="Calibri"/>
                          <a:cs typeface="Times New Roman"/>
                        </a:rPr>
                        <a:t>17.7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45720" algn="r">
                        <a:lnSpc>
                          <a:spcPct val="115000"/>
                        </a:lnSpc>
                        <a:spcBef>
                          <a:spcPts val="0"/>
                        </a:spcBef>
                        <a:spcAft>
                          <a:spcPts val="0"/>
                        </a:spcAft>
                      </a:pPr>
                      <a:r>
                        <a:rPr lang="en-US" sz="800">
                          <a:effectLst/>
                          <a:latin typeface="Calibri"/>
                          <a:ea typeface="Calibri"/>
                          <a:cs typeface="Times New Roman"/>
                        </a:rPr>
                        <a:t>18.7</a:t>
                      </a:r>
                      <a:endParaRPr lang="en-US" sz="90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solidFill>
                      <a:srgbClr val="F2F2F2"/>
                    </a:solidFill>
                  </a:tcPr>
                </a:tc>
                <a:tc>
                  <a:txBody>
                    <a:bodyPr/>
                    <a:lstStyle/>
                    <a:p>
                      <a:pPr marL="0" marR="45720" algn="r">
                        <a:lnSpc>
                          <a:spcPct val="115000"/>
                        </a:lnSpc>
                        <a:spcBef>
                          <a:spcPts val="0"/>
                        </a:spcBef>
                        <a:spcAft>
                          <a:spcPts val="0"/>
                        </a:spcAft>
                      </a:pPr>
                      <a:r>
                        <a:rPr lang="en-US" sz="800" dirty="0">
                          <a:effectLst/>
                          <a:latin typeface="Calibri"/>
                          <a:ea typeface="Calibri"/>
                          <a:cs typeface="Times New Roman"/>
                        </a:rPr>
                        <a:t>20.2</a:t>
                      </a:r>
                      <a:endParaRPr lang="en-US" sz="900" dirty="0">
                        <a:effectLst/>
                        <a:latin typeface="Calibri"/>
                        <a:ea typeface="Calibri"/>
                        <a:cs typeface="Times New Roman"/>
                      </a:endParaRPr>
                    </a:p>
                  </a:txBody>
                  <a:tcPr marL="53881" marR="53881"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5435605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Age as of January 1 of specified year. All patient-years at risk for Medicare patients aged 66 and older who had both Medicare Parts A &amp; B, no Medicare Advantage plan (Part C/HMO), no ESRD by first service date from Medical Evidence form, and were alive on January 1 of year shown. Censored at death, ESRD, end of Medicare Parts A &amp; B participation, or switch to Medicare Advantage program. Abbreviation: AKI, acute kidney injury.</a:t>
            </a:r>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5.2  Unadjusted rates of first hospitalization with AKI for Medicare patients aged 66+ by age and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5</a:t>
            </a:fld>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295400"/>
            <a:ext cx="4800610" cy="4160528"/>
          </a:xfrm>
          <a:prstGeom prst="rect">
            <a:avLst/>
          </a:prstGeom>
        </p:spPr>
      </p:pic>
    </p:spTree>
    <p:extLst>
      <p:ext uri="{BB962C8B-B14F-4D97-AF65-F5344CB8AC3E}">
        <p14:creationId xmlns:p14="http://schemas.microsoft.com/office/powerpoint/2010/main" val="171671953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All patient-years at risk for Medicare patients aged 66 or older who had both Medicare Parts A &amp; B, no Medicare Advantage plan (Part C/HMO), no ESRD by first service date from Medical Evidence form, and were alive on January 1 of year shown. Censored at death, ESRD, end of Medicare Parts A &amp; B participation, or switch to Medicare Advantage program. Abbreviations: </a:t>
            </a:r>
            <a:r>
              <a:rPr lang="en-US" sz="1600" i="1" baseline="30000" dirty="0" err="1"/>
              <a:t>Af</a:t>
            </a:r>
            <a:r>
              <a:rPr lang="en-US" sz="1600" i="1" baseline="30000" dirty="0"/>
              <a:t> Am, African American; AKI, acute kidney injury</a:t>
            </a:r>
            <a:r>
              <a:rPr lang="en-US" sz="1600" i="1" baseline="30000" dirty="0" smtClean="0"/>
              <a:t>.</a:t>
            </a:r>
            <a:endParaRPr lang="en-US" sz="1600" i="1" baseline="30000" dirty="0"/>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5.3  Unadjusted rates of first hospitalization with AKI for Medicare patients aged 66+ by race and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6</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295400"/>
            <a:ext cx="4800610" cy="4160528"/>
          </a:xfrm>
          <a:prstGeom prst="rect">
            <a:avLst/>
          </a:prstGeom>
        </p:spPr>
      </p:pic>
    </p:spTree>
    <p:extLst>
      <p:ext uri="{BB962C8B-B14F-4D97-AF65-F5344CB8AC3E}">
        <p14:creationId xmlns:p14="http://schemas.microsoft.com/office/powerpoint/2010/main" val="74074352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638800"/>
            <a:ext cx="7924800" cy="748923"/>
          </a:xfrm>
          <a:prstGeom prst="rect">
            <a:avLst/>
          </a:prstGeom>
        </p:spPr>
        <p:txBody>
          <a:bodyPr wrap="square">
            <a:spAutoFit/>
          </a:bodyPr>
          <a:lstStyle/>
          <a:p>
            <a:r>
              <a:rPr lang="en-US" sz="1600" i="1" baseline="30000" dirty="0"/>
              <a:t>Data Source: Medicare 5 percent sample. All patient-years at risk for Medicare patients aged 66 and older who had both Medicare Parts A &amp; B, no Medicare Advantage plan (Part C/HMO), no ESRD by first service date from Medical Evidence form, and were alive on January 1 of year shown. Censored at death, ESRD, end of Medicare Parts A &amp; B participation, or switch to Medicare Advantage program. Abbreviations: AKI, acute kidney injury; CKD, chronic kidney disease; DM, diabetes mellitus.</a:t>
            </a:r>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5.4  Unadjusted rates of first hospitalization with AKI for Medicare patients aged 66+ by CKD, DM and year, 2003-2012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7</a:t>
            </a:fld>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71695" y="1295400"/>
            <a:ext cx="4800610" cy="4160528"/>
          </a:xfrm>
          <a:prstGeom prst="rect">
            <a:avLst/>
          </a:prstGeom>
        </p:spPr>
      </p:pic>
    </p:spTree>
    <p:extLst>
      <p:ext uri="{BB962C8B-B14F-4D97-AF65-F5344CB8AC3E}">
        <p14:creationId xmlns:p14="http://schemas.microsoft.com/office/powerpoint/2010/main" val="74074352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334000"/>
            <a:ext cx="7924800" cy="1077218"/>
          </a:xfrm>
          <a:prstGeom prst="rect">
            <a:avLst/>
          </a:prstGeom>
        </p:spPr>
        <p:txBody>
          <a:bodyPr wrap="square">
            <a:spAutoFit/>
          </a:bodyPr>
          <a:lstStyle/>
          <a:p>
            <a:r>
              <a:rPr lang="en-US" sz="1600" i="1" baseline="30000" dirty="0"/>
              <a:t>Data Source: Medicare 5 percent sample. Medicare patients aged 66 or older who had both Medicare Parts A &amp; B, no Medicare Advantage plan (Part C/HMO), no ESRD by first service date from Medical Evidence form, and were alive on 1/1/2012. Dialysis is identified by a diagnosis or charge for dialysis on the AKI inpatient claim or a physician/supplier (Part B) claim for dialysis during the time period of the AKI inpatient claim. Models each include age, race, sex, DM, and CKD status in prior year. Censored at death, ESRD, end of Medicare Parts A &amp; B participation, or switch to Medicare Advantage program. Error bars represent 95% confidence interval of estimates. Abbreviation: AKI, acute kidney </a:t>
            </a:r>
            <a:r>
              <a:rPr lang="en-US" sz="1600" i="1" baseline="30000" dirty="0" smtClean="0"/>
              <a:t>injury.</a:t>
            </a:r>
            <a:endParaRPr lang="en-US" sz="1600" i="1" baseline="30000" dirty="0"/>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5.5  Adjusted hazard of a first AKI hospitalization in Medicare patients aged 66+, overall and dialysis-requiring, by age, 2012</a:t>
            </a:r>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8</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6032"/>
          <a:stretch/>
        </p:blipFill>
        <p:spPr>
          <a:xfrm>
            <a:off x="2556508" y="980398"/>
            <a:ext cx="4030985" cy="4160528"/>
          </a:xfrm>
          <a:prstGeom prst="rect">
            <a:avLst/>
          </a:prstGeom>
        </p:spPr>
      </p:pic>
    </p:spTree>
    <p:extLst>
      <p:ext uri="{BB962C8B-B14F-4D97-AF65-F5344CB8AC3E}">
        <p14:creationId xmlns:p14="http://schemas.microsoft.com/office/powerpoint/2010/main" val="108081425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63880" y="5334000"/>
            <a:ext cx="7924800" cy="1077218"/>
          </a:xfrm>
          <a:prstGeom prst="rect">
            <a:avLst/>
          </a:prstGeom>
        </p:spPr>
        <p:txBody>
          <a:bodyPr wrap="square">
            <a:spAutoFit/>
          </a:bodyPr>
          <a:lstStyle/>
          <a:p>
            <a:r>
              <a:rPr lang="en-US" sz="1600" i="1" baseline="30000" dirty="0"/>
              <a:t>Data Source: Medicare 5 percent sample. Medicare patients aged 66 and older who had both Medicare Parts A &amp; B, no Medicare Advantage plan (Part C/HMO), no ESRD by first service date from Medical Evidence form, and were alive on 1/1/2012. Dialysis is identified by a diagnosis or charge for dialysis on the AKI inpatient claim or a physician/supplier (Part B) claim for dialysis during the time period of the AKI inpatient claim. Models each include age, race, sex, DM, and CKD status in prior year. Censored at death, ESRD, end of Medicare Parts A &amp; B participation, or switch to Medicare Advantage program. Error bars represent 95% confidence interval of estimates. Abbreviations: AKI, acute kidney injury; CKD, chronic kidney disease; DM, diabetes mellitus.</a:t>
            </a:r>
          </a:p>
        </p:txBody>
      </p:sp>
      <p:sp>
        <p:nvSpPr>
          <p:cNvPr id="4" name="Rectangle 3"/>
          <p:cNvSpPr/>
          <p:nvPr/>
        </p:nvSpPr>
        <p:spPr>
          <a:xfrm>
            <a:off x="457200" y="313549"/>
            <a:ext cx="8305800" cy="666849"/>
          </a:xfrm>
          <a:prstGeom prst="rect">
            <a:avLst/>
          </a:prstGeom>
        </p:spPr>
        <p:txBody>
          <a:bodyPr wrap="square">
            <a:spAutoFit/>
          </a:bodyPr>
          <a:lstStyle/>
          <a:p>
            <a:r>
              <a:rPr lang="en-US" sz="2800" b="1" baseline="30000" dirty="0" err="1"/>
              <a:t>vol</a:t>
            </a:r>
            <a:r>
              <a:rPr lang="en-US" sz="2800" b="1" baseline="30000" dirty="0"/>
              <a:t> 1 Figure 5.6  Adjusted hazard of an AKI hospitalization in Medicare patients by DM &amp; CKD status, </a:t>
            </a:r>
            <a:r>
              <a:rPr lang="en-US" sz="2800" b="1" baseline="30000" dirty="0" smtClean="0"/>
              <a:t>2012</a:t>
            </a:r>
            <a:endParaRPr lang="en-US" sz="2800" b="1" baseline="30000" dirty="0"/>
          </a:p>
        </p:txBody>
      </p:sp>
      <p:sp>
        <p:nvSpPr>
          <p:cNvPr id="2" name="Footer Placeholder 1"/>
          <p:cNvSpPr>
            <a:spLocks noGrp="1"/>
          </p:cNvSpPr>
          <p:nvPr>
            <p:ph type="ftr" sz="quarter" idx="10"/>
          </p:nvPr>
        </p:nvSpPr>
        <p:spPr/>
        <p:txBody>
          <a:bodyPr/>
          <a:lstStyle/>
          <a:p>
            <a:r>
              <a:rPr lang="en-US" dirty="0" err="1" smtClean="0"/>
              <a:t>Vol</a:t>
            </a:r>
            <a:r>
              <a:rPr lang="en-US" dirty="0" smtClean="0"/>
              <a:t> 1, CKD, </a:t>
            </a:r>
            <a:r>
              <a:rPr lang="en-US" dirty="0" err="1" smtClean="0"/>
              <a:t>Ch</a:t>
            </a:r>
            <a:r>
              <a:rPr lang="en-US" dirty="0" smtClean="0"/>
              <a:t> 5</a:t>
            </a:r>
            <a:endParaRPr lang="en-US" dirty="0"/>
          </a:p>
        </p:txBody>
      </p:sp>
      <p:sp>
        <p:nvSpPr>
          <p:cNvPr id="6" name="Slide Number Placeholder 5"/>
          <p:cNvSpPr>
            <a:spLocks noGrp="1"/>
          </p:cNvSpPr>
          <p:nvPr>
            <p:ph type="sldNum" sz="quarter" idx="11"/>
          </p:nvPr>
        </p:nvSpPr>
        <p:spPr/>
        <p:txBody>
          <a:bodyPr/>
          <a:lstStyle/>
          <a:p>
            <a:fld id="{3F227FC0-035E-484D-AA62-D30602925625}" type="slidenum">
              <a:rPr lang="en-US" smtClean="0"/>
              <a:pPr/>
              <a:t>9</a:t>
            </a:fld>
            <a:endParaRPr lang="en-US" dirty="0"/>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r="15714"/>
          <a:stretch/>
        </p:blipFill>
        <p:spPr>
          <a:xfrm>
            <a:off x="2533647" y="1066800"/>
            <a:ext cx="4046227" cy="4160528"/>
          </a:xfrm>
          <a:prstGeom prst="rect">
            <a:avLst/>
          </a:prstGeom>
        </p:spPr>
      </p:pic>
    </p:spTree>
    <p:extLst>
      <p:ext uri="{BB962C8B-B14F-4D97-AF65-F5344CB8AC3E}">
        <p14:creationId xmlns:p14="http://schemas.microsoft.com/office/powerpoint/2010/main" val="2196044931"/>
      </p:ext>
    </p:extLst>
  </p:cSld>
  <p:clrMapOvr>
    <a:masterClrMapping/>
  </p:clrMapOvr>
  <p:timing>
    <p:tnLst>
      <p:par>
        <p:cTn id="1" dur="indefinite" restart="never" nodeType="tmRoot"/>
      </p:par>
    </p:tnLst>
  </p:timing>
</p:sld>
</file>

<file path=ppt/theme/theme1.xml><?xml version="1.0" encoding="utf-8"?>
<a:theme xmlns:a="http://schemas.openxmlformats.org/drawingml/2006/main" name="ADR_PPT_Template_CKD">
  <a:themeElements>
    <a:clrScheme name="USRDS ADR Color Palette">
      <a:dk1>
        <a:sysClr val="windowText" lastClr="000000"/>
      </a:dk1>
      <a:lt1>
        <a:sysClr val="window" lastClr="FFFFFF"/>
      </a:lt1>
      <a:dk2>
        <a:srgbClr val="48070E"/>
      </a:dk2>
      <a:lt2>
        <a:srgbClr val="FFFFFF"/>
      </a:lt2>
      <a:accent1>
        <a:srgbClr val="7A2F36"/>
      </a:accent1>
      <a:accent2>
        <a:srgbClr val="AC6168"/>
      </a:accent2>
      <a:accent3>
        <a:srgbClr val="002966"/>
      </a:accent3>
      <a:accent4>
        <a:srgbClr val="0E5480"/>
      </a:accent4>
      <a:accent5>
        <a:srgbClr val="367CA8"/>
      </a:accent5>
      <a:accent6>
        <a:srgbClr val="FFC76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ADR_PPT_Template_CKD</Template>
  <TotalTime>70</TotalTime>
  <Words>3219</Words>
  <Application>Microsoft Office PowerPoint</Application>
  <PresentationFormat>On-screen Show (4:3)</PresentationFormat>
  <Paragraphs>312</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ADR_PPT_Template_CKD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Ruth Shamraj</dc:creator>
  <cp:lastModifiedBy>Ruth Shamraj</cp:lastModifiedBy>
  <cp:revision>23</cp:revision>
  <dcterms:created xsi:type="dcterms:W3CDTF">2014-11-10T19:37:45Z</dcterms:created>
  <dcterms:modified xsi:type="dcterms:W3CDTF">2014-11-25T14:56:30Z</dcterms:modified>
</cp:coreProperties>
</file>