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</p:sldMasterIdLst>
  <p:notesMasterIdLst>
    <p:notesMasterId r:id="rId13"/>
  </p:notesMasterIdLst>
  <p:sldIdLst>
    <p:sldId id="274" r:id="rId3"/>
    <p:sldId id="257" r:id="rId4"/>
    <p:sldId id="259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 showGuides="1">
      <p:cViewPr>
        <p:scale>
          <a:sx n="91" d="100"/>
          <a:sy n="91" d="100"/>
        </p:scale>
        <p:origin x="-2130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024DD-84CB-4CFB-A08B-46BE8476FFD9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73270-E02F-4EEA-AB5A-5C07D543D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5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01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57200"/>
            <a:ext cx="3200400" cy="1255595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457200" y="2759978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Chapter 6: </a:t>
            </a:r>
          </a:p>
          <a:p>
            <a:pPr algn="ctr"/>
            <a:r>
              <a:rPr lang="en-US" sz="3600" b="1" dirty="0" smtClean="0"/>
              <a:t>Medicare Expenditures for CKD</a:t>
            </a:r>
            <a:endParaRPr lang="en-US" sz="3600" b="1" dirty="0" smtClean="0">
              <a:solidFill>
                <a:prstClr val="black"/>
              </a:solidFill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90600" y="4884003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rgbClr val="48070E"/>
                </a:solidFill>
                <a:latin typeface="Constantia" panose="02030602050306030303" pitchFamily="18" charset="0"/>
              </a:rPr>
              <a:t>2014 Annual Data Report</a:t>
            </a:r>
          </a:p>
          <a:p>
            <a:pPr algn="ctr"/>
            <a:r>
              <a:rPr lang="en-US" sz="2400" b="1" cap="small" smtClean="0">
                <a:solidFill>
                  <a:srgbClr val="48070E"/>
                </a:solidFill>
                <a:latin typeface="Constantia" panose="02030602050306030303" pitchFamily="18" charset="0"/>
              </a:rPr>
              <a:t>Volume </a:t>
            </a:r>
            <a:r>
              <a:rPr lang="en-US" sz="2400" b="1" cap="small" dirty="0" smtClean="0">
                <a:solidFill>
                  <a:srgbClr val="48070E"/>
                </a:solidFill>
                <a:latin typeface="Constantia" panose="02030602050306030303" pitchFamily="18" charset="0"/>
              </a:rPr>
              <a:t>1: Chronic Kidney Disease</a:t>
            </a:r>
            <a:endParaRPr lang="en-US" sz="2400" b="1" cap="small" dirty="0">
              <a:solidFill>
                <a:srgbClr val="48070E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407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Vol</a:t>
            </a:r>
            <a:r>
              <a:rPr lang="en-US" dirty="0" smtClean="0">
                <a:solidFill>
                  <a:prstClr val="white"/>
                </a:solidFill>
              </a:rPr>
              <a:t> 1, CKD, </a:t>
            </a:r>
            <a:r>
              <a:rPr lang="en-US" dirty="0" err="1" smtClean="0">
                <a:solidFill>
                  <a:prstClr val="white"/>
                </a:solidFill>
              </a:rPr>
              <a:t>Ch</a:t>
            </a:r>
            <a:r>
              <a:rPr lang="en-US" dirty="0" smtClean="0">
                <a:solidFill>
                  <a:prstClr val="white"/>
                </a:solidFill>
              </a:rPr>
              <a:t> 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2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Vol</a:t>
            </a:r>
            <a:r>
              <a:rPr lang="en-US" dirty="0" smtClean="0">
                <a:solidFill>
                  <a:prstClr val="white"/>
                </a:solidFill>
              </a:rPr>
              <a:t> 1, CKD, </a:t>
            </a:r>
            <a:r>
              <a:rPr lang="en-US" dirty="0" err="1" smtClean="0">
                <a:solidFill>
                  <a:prstClr val="white"/>
                </a:solidFill>
              </a:rPr>
              <a:t>Ch</a:t>
            </a:r>
            <a:r>
              <a:rPr lang="en-US" dirty="0" smtClean="0">
                <a:solidFill>
                  <a:prstClr val="white"/>
                </a:solidFill>
              </a:rPr>
              <a:t> 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9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6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0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7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2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2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9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69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 userDrawn="1"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480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6999"/>
            <a:ext cx="2895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477001"/>
            <a:ext cx="1143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484C438-330C-4289-8504-BF2B0FA1700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720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480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>
                <a:solidFill>
                  <a:prstClr val="white"/>
                </a:solidFill>
              </a:rPr>
              <a:t>Vol</a:t>
            </a:r>
            <a:r>
              <a:rPr lang="en-US" dirty="0" smtClean="0">
                <a:solidFill>
                  <a:prstClr val="white"/>
                </a:solidFill>
              </a:rPr>
              <a:t> 1, CKD, </a:t>
            </a:r>
            <a:r>
              <a:rPr lang="en-US" dirty="0" err="1" smtClean="0">
                <a:solidFill>
                  <a:prstClr val="white"/>
                </a:solidFill>
              </a:rPr>
              <a:t>Ch</a:t>
            </a:r>
            <a:r>
              <a:rPr lang="en-US" dirty="0" smtClean="0">
                <a:solidFill>
                  <a:prstClr val="white"/>
                </a:solidFill>
              </a:rPr>
              <a:t> 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761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81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</a:t>
            </a:r>
            <a:r>
              <a:rPr lang="en-US" sz="1800" b="1" dirty="0" smtClean="0"/>
              <a:t>ol 1 </a:t>
            </a:r>
            <a:r>
              <a:rPr lang="en-US" sz="1800" b="1" dirty="0"/>
              <a:t>Figure 6.5  Per person per year expenditures on Parts A and B services for the CKD Medicare population age 65+, by DM, CHF, and year, 1993-2012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6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3063" y="5562600"/>
            <a:ext cx="8187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Medicare 5 percent sample. Abbreviations: CKD, chronic kidney disease; CHF, congestive heart failure, DM, diabetes mellitus; PPPY, per person per year.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19200"/>
            <a:ext cx="772847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</a:t>
            </a:r>
            <a:r>
              <a:rPr lang="en-US" sz="1800" b="1" dirty="0" smtClean="0"/>
              <a:t>ol 1  Figure </a:t>
            </a:r>
            <a:r>
              <a:rPr lang="en-US" sz="1800" b="1" dirty="0"/>
              <a:t>6.1  Overall Medicare Parts A and B costs for fee-for-service patients aged 65 and older, by CKD, DM, CHF, and year, 2008 and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1, CKD,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13063" y="5562600"/>
            <a:ext cx="8187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Medicare 5 percent sample. Abbreviations: CKD, chronic kidney disease; CHF, congestive heart failure, DM, diabetes mellitus.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585" y="990601"/>
            <a:ext cx="5990816" cy="460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</a:t>
            </a:r>
            <a:r>
              <a:rPr lang="en-US" sz="1800" b="1" dirty="0" smtClean="0"/>
              <a:t>ol 1 Table </a:t>
            </a:r>
            <a:r>
              <a:rPr lang="en-US" sz="1800" b="1" dirty="0"/>
              <a:t>6.1  Point prevalent distribution of Medicare fee-for-service patients aged 65+ and total annual costs of Medicare Parts A and B services, by DM, CHF, and/or CKD,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6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523177"/>
              </p:ext>
            </p:extLst>
          </p:nvPr>
        </p:nvGraphicFramePr>
        <p:xfrm>
          <a:off x="1066800" y="1295400"/>
          <a:ext cx="6781801" cy="4025900"/>
        </p:xfrm>
        <a:graphic>
          <a:graphicData uri="http://schemas.openxmlformats.org/drawingml/2006/table">
            <a:tbl>
              <a:tblPr firstRow="1" firstCol="1" bandRow="1"/>
              <a:tblGrid>
                <a:gridCol w="1555459"/>
                <a:gridCol w="1044840"/>
                <a:gridCol w="1045554"/>
                <a:gridCol w="1044840"/>
                <a:gridCol w="1045554"/>
                <a:gridCol w="1045554"/>
              </a:tblGrid>
              <a:tr h="419100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8890" marR="88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U.S. Medicare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population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88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Costs 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(millions, U.S. $)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88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PPPY 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(U.S. $)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88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Population (%)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88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Costs (%)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88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24,818,540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$227,107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$9,806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100.0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100.0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 CHF or CKD or DM 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8,295,460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$114,649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$15,048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33.4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50.5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only (- DM &amp; CHF)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931,880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$12,463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$14,469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only (- CHF &amp; CKD)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4,265,980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$40,811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$10,182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18.0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CHF only (- DM &amp; CKD)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977,660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$16,924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$19,215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&amp; DM only (- CHF)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762,740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$11,535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$16,492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&amp; CHF only (- DM)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340,140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$7,910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$27,810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&amp; CHF only (- CKD)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580,740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$12,332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$23,768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5.4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&amp; CHF &amp; DM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436,320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$12,674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$34,631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 CKD or DM or CHF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16,523,080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$112,459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$7,236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66.6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49.5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CKD (+/- DM &amp; CHF)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2,471,080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$44,581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$20,162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19.6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DM (+/- CKD &amp; CHF)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6,045,780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$77,352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$13,832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34.1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CHF (+/- DM &amp; CKD)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2,334,860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$49,840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$24,312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21.9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&amp; DM (+/- CHF)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1,199,060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$24,209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$22,723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&amp; CHF (+/- DM)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776,460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$20,584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$31,648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9.1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&amp; CHF (+/- CKD)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1,017,060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101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$25,006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5590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$28,261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3841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marR="5461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11.0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29273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54864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Data Source: Medicare 5 percent sample. Abbreviations: CKD, chronic kidney disease; CHF, congestive heart failure; DM, diabetes mellitus; PPPY, per patient per year costs</a:t>
            </a:r>
            <a:r>
              <a:rPr lang="en-US" sz="1400" i="1" dirty="0" smtClean="0"/>
              <a:t>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21988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</a:t>
            </a:r>
            <a:r>
              <a:rPr lang="en-US" sz="1800" b="1" dirty="0" smtClean="0"/>
              <a:t>ol 1 </a:t>
            </a:r>
            <a:r>
              <a:rPr lang="en-US" sz="1800" b="1" dirty="0"/>
              <a:t>Table 6.2  Overall per person per year costs for Medicare Parts A and B services for CKD patients, by CKD stage, age, sex, race, and year, 2009 and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6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0300" y="5562600"/>
            <a:ext cx="815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Data source: Medicare 5 percent sample. Abbreviations: </a:t>
            </a:r>
            <a:r>
              <a:rPr lang="en-US" sz="1400" i="1" dirty="0" err="1"/>
              <a:t>Af</a:t>
            </a:r>
            <a:r>
              <a:rPr lang="en-US" sz="1400" i="1" dirty="0"/>
              <a:t> Am, African American; CKD, chronic kidney disease; </a:t>
            </a:r>
            <a:r>
              <a:rPr lang="en-US" sz="1400" i="1" dirty="0" err="1"/>
              <a:t>Unk</a:t>
            </a:r>
            <a:r>
              <a:rPr lang="en-US" sz="1400" i="1" dirty="0"/>
              <a:t>/</a:t>
            </a:r>
            <a:r>
              <a:rPr lang="en-US" sz="1400" i="1" dirty="0" err="1"/>
              <a:t>unspc</a:t>
            </a:r>
            <a:r>
              <a:rPr lang="en-US" sz="1400" i="1" dirty="0"/>
              <a:t>, CKD stage unknown.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62267"/>
              </p:ext>
            </p:extLst>
          </p:nvPr>
        </p:nvGraphicFramePr>
        <p:xfrm>
          <a:off x="381000" y="1143000"/>
          <a:ext cx="8305800" cy="4356985"/>
        </p:xfrm>
        <a:graphic>
          <a:graphicData uri="http://schemas.openxmlformats.org/drawingml/2006/table">
            <a:tbl>
              <a:tblPr firstRow="1" firstCol="1" bandRow="1"/>
              <a:tblGrid>
                <a:gridCol w="999945"/>
                <a:gridCol w="715346"/>
                <a:gridCol w="715346"/>
                <a:gridCol w="715346"/>
                <a:gridCol w="715346"/>
                <a:gridCol w="797756"/>
                <a:gridCol w="632935"/>
                <a:gridCol w="715346"/>
                <a:gridCol w="715346"/>
                <a:gridCol w="715346"/>
                <a:gridCol w="867742"/>
              </a:tblGrid>
              <a:tr h="278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855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5917" marR="759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1-2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5917" marR="759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5917" marR="759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4-5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5917" marR="759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</a:t>
                      </a: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9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unspc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3448" marR="12344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5917" marR="75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1-2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5917" marR="759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5917" marR="759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4-5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5917" marR="7591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</a:t>
                      </a: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9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unspc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3448" marR="1234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$20,555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$18,290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$19,262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$25,456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$20,657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$20,162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$17,969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$19,392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$25,623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$20,100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Population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1,653,828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140,329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531,543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188,477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793,479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2,211,129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209,487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936,011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225,867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839,765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Age: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66-69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$18,623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$16,002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$17,101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$26,268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$18,700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$18,364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$16,876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$16,955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$26,641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$18,482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$18,545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$15,441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$17,643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$24,903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$18,489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$18,023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$15,682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$17,155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$24,502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$18,186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$19,730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$17,341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$18,448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$24,220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$20,063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$19,509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$16,643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$18,907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$24,496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$19,698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70-84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$21,791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$21,277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$20,589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$24,719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$21,939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$20,851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$18,594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$20,258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$25,564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$20,668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$23,100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$21,901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$21,864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$27,023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$22,925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$22,836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$22,222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$22,238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$26,614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$22,387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$20,317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$17,741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$19,222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$26,272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$20,198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$20,346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$18,072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$19,837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$26,020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$20,055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$20,774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$18,839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$19,302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$24,770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$21,068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$20,000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$17,873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$18,993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$25,304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$20,138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$20,172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$18,052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$19,005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$24,737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$20,281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$19,935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$18,016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$19,260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$24,914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$19,855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 Am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$22,664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$20,360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$20,590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$29,155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$22,600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$22,322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$18,631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$20,803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$29,014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$23,015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$22,455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$17,385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$20,921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$27,122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$23,123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$19,320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$16,195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$18,551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$27,813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$18,477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531" marR="475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92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</a:t>
            </a:r>
            <a:r>
              <a:rPr lang="en-US" sz="1800" b="1" dirty="0" smtClean="0"/>
              <a:t>ol 1 </a:t>
            </a:r>
            <a:r>
              <a:rPr lang="en-US" sz="1800" b="1" dirty="0"/>
              <a:t>Table 6.3  Per person per year costs for Parts A and B services for Medicare CKD patients with DM, by CKD stage, age, sex, race, and year, 2009 and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6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564898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Data source: Medicare 5 percent sample. Abbreviations: </a:t>
            </a:r>
            <a:r>
              <a:rPr lang="en-US" sz="1400" i="1" dirty="0" err="1"/>
              <a:t>Af</a:t>
            </a:r>
            <a:r>
              <a:rPr lang="en-US" sz="1400" i="1" dirty="0"/>
              <a:t> Am, African American; CKD, chronic kidney disease; DM, diabetes mellitus; </a:t>
            </a:r>
            <a:r>
              <a:rPr lang="en-US" sz="1400" i="1" dirty="0" err="1"/>
              <a:t>Unk</a:t>
            </a:r>
            <a:r>
              <a:rPr lang="en-US" sz="1400" i="1" dirty="0"/>
              <a:t>/</a:t>
            </a:r>
            <a:r>
              <a:rPr lang="en-US" sz="1400" i="1" dirty="0" err="1"/>
              <a:t>unspc</a:t>
            </a:r>
            <a:r>
              <a:rPr lang="en-US" sz="1400" i="1" dirty="0"/>
              <a:t>, CKD stage unknown.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44860"/>
              </p:ext>
            </p:extLst>
          </p:nvPr>
        </p:nvGraphicFramePr>
        <p:xfrm>
          <a:off x="609600" y="1143000"/>
          <a:ext cx="7924800" cy="4343397"/>
        </p:xfrm>
        <a:graphic>
          <a:graphicData uri="http://schemas.openxmlformats.org/drawingml/2006/table">
            <a:tbl>
              <a:tblPr firstRow="1" firstCol="1" bandRow="1"/>
              <a:tblGrid>
                <a:gridCol w="992062"/>
                <a:gridCol w="685654"/>
                <a:gridCol w="685654"/>
                <a:gridCol w="685654"/>
                <a:gridCol w="685654"/>
                <a:gridCol w="761122"/>
                <a:gridCol w="610186"/>
                <a:gridCol w="685654"/>
                <a:gridCol w="685654"/>
                <a:gridCol w="685654"/>
                <a:gridCol w="761852"/>
              </a:tblGrid>
              <a:tr h="277427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9419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1-2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4-5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Unk/unspc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9855" marR="10985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1-2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4-5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Unk/unspc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985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$23,240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$20,692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$22,130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$28,694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$23,037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$22,723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$20,247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$22,007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$29,378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$22,190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Population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778,557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68,088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257,455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97,343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355,671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778,557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68,088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257,455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97,343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355,671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Age: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66-69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$21,615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$18,199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$20,202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$29,882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$21,505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$21,330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$19,670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$19,918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$30,064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$21,075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$21,689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$17,995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$21,122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$28,108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$21,292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$20,629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$17,337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$19,719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$28,304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$20,599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$22,841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$20,565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$21,834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$27,836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$22,677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$22,095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$18,874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$21,680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$28,408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$21,538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70-84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$24,551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$24,737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$23,191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$27,883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$24,532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$23,451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$21,540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$22,707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$29,456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$22,775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$25,960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$24,981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$24,977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$30,265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$25,365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$26,408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$26,439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$26,249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$30,779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$25,094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$22,680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$19,541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$21,626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$29,512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$22,381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$22,587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$20,117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$22,101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$29,830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$21,799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$23,788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$21,948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$22,658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$28,011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$23,666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$22,853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$20,383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$21,913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$29,007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$22,558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$22,719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$20,794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$21,668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$27,958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$22,472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$22,494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$20,279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$21,976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$28,472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$21,913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 Am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$25,518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$22,019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$24,211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$31,968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$25,058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$24,696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$21,198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$22,838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$32,817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$25,132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$25,028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$17,418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$24,063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$29,545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$25,989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$21,541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$18,305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$20,724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$31,379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$20,042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73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</a:t>
            </a:r>
            <a:r>
              <a:rPr lang="en-US" sz="1800" b="1" dirty="0" smtClean="0"/>
              <a:t>ol 1 </a:t>
            </a:r>
            <a:r>
              <a:rPr lang="en-US" sz="1800" b="1" dirty="0"/>
              <a:t>Table 6.4  Per person per year costs for Parts A and B services for Medicare CKD patients with CHF, by CKD stage, age, sex, race, and year, 2009 and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6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54864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Data source: Medicare 5 percent sample. Abbreviations: </a:t>
            </a:r>
            <a:r>
              <a:rPr lang="en-US" sz="1400" i="1" dirty="0" err="1"/>
              <a:t>Af</a:t>
            </a:r>
            <a:r>
              <a:rPr lang="en-US" sz="1400" i="1" dirty="0"/>
              <a:t> Am, African American; CHF, congestive heart failure; CKD, chronic kidney disease; </a:t>
            </a:r>
            <a:r>
              <a:rPr lang="en-US" sz="1400" i="1" dirty="0" err="1"/>
              <a:t>Unk</a:t>
            </a:r>
            <a:r>
              <a:rPr lang="en-US" sz="1400" i="1" dirty="0"/>
              <a:t>/</a:t>
            </a:r>
            <a:r>
              <a:rPr lang="en-US" sz="1400" i="1" dirty="0" err="1"/>
              <a:t>unspc</a:t>
            </a:r>
            <a:r>
              <a:rPr lang="en-US" sz="1400" i="1" dirty="0"/>
              <a:t>, CKD stage unknown.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403521"/>
              </p:ext>
            </p:extLst>
          </p:nvPr>
        </p:nvGraphicFramePr>
        <p:xfrm>
          <a:off x="533400" y="1066800"/>
          <a:ext cx="8077200" cy="4419595"/>
        </p:xfrm>
        <a:graphic>
          <a:graphicData uri="http://schemas.openxmlformats.org/drawingml/2006/table">
            <a:tbl>
              <a:tblPr firstRow="1" firstCol="1" bandRow="1"/>
              <a:tblGrid>
                <a:gridCol w="1011325"/>
                <a:gridCol w="698967"/>
                <a:gridCol w="698967"/>
                <a:gridCol w="698967"/>
                <a:gridCol w="698967"/>
                <a:gridCol w="764807"/>
                <a:gridCol w="633127"/>
                <a:gridCol w="698967"/>
                <a:gridCol w="698967"/>
                <a:gridCol w="698967"/>
                <a:gridCol w="775172"/>
              </a:tblGrid>
              <a:tr h="282294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7479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1-2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4-5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Unk/unspc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9855" marR="10985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1-2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4-5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Unk/unspc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985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$31,537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$31,444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$31,242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$36,013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$30,403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$31,648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$30,850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$31,301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$37,295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$30,159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Population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650,385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53,480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273,146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86,839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236,920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650,385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53,480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273,146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86,839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236,920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Age: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66-69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$32,896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$34,075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$32,129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$37,935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$31,711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$34,610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$36,698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$32,620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$45,419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$32,814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$32,640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$29,107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$33,077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$38,163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$31,353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$31,720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$28,523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$30,698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$38,903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$31,258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$31,678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$30,702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$31,486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$36,504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$30,471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$31,498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$30,081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$31,783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$36,879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$29,529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70-84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$31,808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$33,222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$31,143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$34,649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$31,138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$32,036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$30,058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$31,753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$37,563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$30,660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$30,172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$30,698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$29,548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$35,097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$28,986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$30,460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$30,818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$30,518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$34,409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$28,855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$31,068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$31,196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$30,762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$36,597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$29,621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$31,656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$31,668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$31,587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$37,552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$29,571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$31,970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$31,683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$31,748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$35,511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$31,080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$31,641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$30,086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$31,026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$37,080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$30,646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$30,703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$30,258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$30,424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$34,479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$29,861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$30,943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$30,250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$30,802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$35,605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$29,598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 Am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$35,688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$37,547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$35,865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$44,088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$32,290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$35,990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$34,245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$34,398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$44,559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$34,873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2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$36,464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$34,734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$35,946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$40,037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$35,713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$33,551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$31,441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$32,551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$45,961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$29,712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73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</a:t>
            </a:r>
            <a:r>
              <a:rPr lang="en-US" sz="1800" b="1" dirty="0" smtClean="0"/>
              <a:t>ol 1 </a:t>
            </a:r>
            <a:r>
              <a:rPr lang="en-US" sz="1800" b="1" dirty="0"/>
              <a:t>Figure 6.2  Overall expenditures on Parts A and B services for the Medicare population age 65+ and for those with CKD, by year, 1993-2012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6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3063" y="5562600"/>
            <a:ext cx="818765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Medicare 5 percent sample. Abbreviations: CKD, chronic kidney disease.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79" y="1066800"/>
            <a:ext cx="7620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6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</a:t>
            </a:r>
            <a:r>
              <a:rPr lang="en-US" sz="1800" b="1" dirty="0" smtClean="0"/>
              <a:t>ol 1 </a:t>
            </a:r>
            <a:r>
              <a:rPr lang="en-US" sz="1800" b="1" dirty="0"/>
              <a:t>Figure 6.3  Overall expenditures on Parts A and B services for the Medicare DM population age 65+ and for those with CKD and DM, by year, 1993-2012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6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3063" y="5562600"/>
            <a:ext cx="8187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Medicare 5 percent sample. Abbreviations: CKD, chronic kidney disease; DM, diabetes </a:t>
            </a:r>
            <a:r>
              <a:rPr lang="en-US" sz="1400" i="1" dirty="0" smtClean="0"/>
              <a:t>mellitus</a:t>
            </a:r>
            <a:r>
              <a:rPr lang="en-US" sz="1400" dirty="0"/>
              <a:t>; </a:t>
            </a:r>
            <a:r>
              <a:rPr lang="en-US" sz="1400" dirty="0" err="1"/>
              <a:t>Unk</a:t>
            </a:r>
            <a:r>
              <a:rPr lang="en-US" sz="1400" dirty="0"/>
              <a:t>/</a:t>
            </a:r>
            <a:r>
              <a:rPr lang="en-US" sz="1400" dirty="0" err="1"/>
              <a:t>unspc</a:t>
            </a:r>
            <a:r>
              <a:rPr lang="en-US" sz="1400" dirty="0"/>
              <a:t>, CKD stage unknown.</a:t>
            </a:r>
            <a:endParaRPr lang="en-US" sz="1400" i="1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066800"/>
            <a:ext cx="7366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</a:t>
            </a:r>
            <a:r>
              <a:rPr lang="en-US" sz="1800" b="1" dirty="0" smtClean="0"/>
              <a:t>ol 1 </a:t>
            </a:r>
            <a:r>
              <a:rPr lang="en-US" sz="1800" b="1" dirty="0"/>
              <a:t>Figure 6.4  Overall expenditures on Parts A and B services for the Medicare CHF population age 65+ and for those with CKD and CHF, by year, 1993-2012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6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3063" y="5562600"/>
            <a:ext cx="8187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Medicare 5 percent sample. Abbreviations: CKD, chronic kidney disease; CHF, congestive heart failure.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43000"/>
            <a:ext cx="7287937" cy="437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R_PPT_Template-ESR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1665</Words>
  <Application>Microsoft Office PowerPoint</Application>
  <PresentationFormat>On-screen Show (4:3)</PresentationFormat>
  <Paragraphs>606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1_ADR_PPT_Template-ESRD</vt:lpstr>
      <vt:lpstr>PowerPoint Presentation</vt:lpstr>
      <vt:lpstr>vol 1  Figure 6.1  Overall Medicare Parts A and B costs for fee-for-service patients aged 65 and older, by CKD, DM, CHF, and year, 2008 and 2012</vt:lpstr>
      <vt:lpstr>vol 1 Table 6.1  Point prevalent distribution of Medicare fee-for-service patients aged 65+ and total annual costs of Medicare Parts A and B services, by DM, CHF, and/or CKD, 2012</vt:lpstr>
      <vt:lpstr>vol 1 Table 6.2  Overall per person per year costs for Medicare Parts A and B services for CKD patients, by CKD stage, age, sex, race, and year, 2009 and 2012</vt:lpstr>
      <vt:lpstr>vol 1 Table 6.3  Per person per year costs for Parts A and B services for Medicare CKD patients with DM, by CKD stage, age, sex, race, and year, 2009 and 2012</vt:lpstr>
      <vt:lpstr>vol 1 Table 6.4  Per person per year costs for Parts A and B services for Medicare CKD patients with CHF, by CKD stage, age, sex, race, and year, 2009 and 2012</vt:lpstr>
      <vt:lpstr>vol 1 Figure 6.2  Overall expenditures on Parts A and B services for the Medicare population age 65+ and for those with CKD, by year, 1993-2012</vt:lpstr>
      <vt:lpstr>vol 1 Figure 6.3  Overall expenditures on Parts A and B services for the Medicare DM population age 65+ and for those with CKD and DM, by year, 1993-2012</vt:lpstr>
      <vt:lpstr>vol 1 Figure 6.4  Overall expenditures on Parts A and B services for the Medicare CHF population age 65+ and for those with CKD and CHF, by year, 1993-2012</vt:lpstr>
      <vt:lpstr>vol 1 Figure 6.5  Per person per year expenditures on Parts A and B services for the CKD Medicare population age 65+, by DM, CHF, and year, 1993-2012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Janet Kavanagh</cp:lastModifiedBy>
  <cp:revision>37</cp:revision>
  <dcterms:created xsi:type="dcterms:W3CDTF">2014-11-10T18:55:15Z</dcterms:created>
  <dcterms:modified xsi:type="dcterms:W3CDTF">2014-11-21T17:33:09Z</dcterms:modified>
</cp:coreProperties>
</file>