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7" r:id="rId3"/>
    <p:sldId id="261" r:id="rId4"/>
    <p:sldId id="293" r:id="rId5"/>
    <p:sldId id="260" r:id="rId6"/>
    <p:sldId id="272" r:id="rId7"/>
    <p:sldId id="274" r:id="rId8"/>
    <p:sldId id="275" r:id="rId9"/>
    <p:sldId id="277" r:id="rId10"/>
    <p:sldId id="291" r:id="rId11"/>
    <p:sldId id="297" r:id="rId12"/>
    <p:sldId id="298" r:id="rId13"/>
    <p:sldId id="290" r:id="rId14"/>
    <p:sldId id="299" r:id="rId15"/>
    <p:sldId id="300" r:id="rId16"/>
    <p:sldId id="262" r:id="rId17"/>
    <p:sldId id="263" r:id="rId18"/>
    <p:sldId id="289" r:id="rId19"/>
    <p:sldId id="268" r:id="rId20"/>
    <p:sldId id="269" r:id="rId21"/>
    <p:sldId id="278" r:id="rId22"/>
    <p:sldId id="279" r:id="rId23"/>
    <p:sldId id="280" r:id="rId24"/>
    <p:sldId id="281" r:id="rId25"/>
    <p:sldId id="294" r:id="rId26"/>
    <p:sldId id="264" r:id="rId27"/>
    <p:sldId id="295" r:id="rId28"/>
    <p:sldId id="265" r:id="rId29"/>
    <p:sldId id="282" r:id="rId30"/>
    <p:sldId id="283" r:id="rId31"/>
    <p:sldId id="284" r:id="rId32"/>
    <p:sldId id="285" r:id="rId33"/>
    <p:sldId id="286" r:id="rId34"/>
    <p:sldId id="287" r:id="rId35"/>
    <p:sldId id="296" r:id="rId36"/>
    <p:sldId id="266" r:id="rId37"/>
    <p:sldId id="267" r:id="rId38"/>
    <p:sldId id="270" r:id="rId39"/>
    <p:sldId id="288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966"/>
    <a:srgbClr val="48070E"/>
    <a:srgbClr val="7A2F36"/>
    <a:srgbClr val="AC6168"/>
    <a:srgbClr val="0E5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94629" autoAdjust="0"/>
  </p:normalViewPr>
  <p:slideViewPr>
    <p:cSldViewPr showGuides="1">
      <p:cViewPr>
        <p:scale>
          <a:sx n="90" d="100"/>
          <a:sy n="90" d="100"/>
        </p:scale>
        <p:origin x="-378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8" d="100"/>
          <a:sy n="78" d="100"/>
        </p:scale>
        <p:origin x="-19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06686-F82D-4753-94CB-70FF72A4246B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8B029-9C19-4863-A099-C3EB469D9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2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62516-1E61-479A-8F13-75B68A779684}" type="datetimeFigureOut">
              <a:rPr lang="en-US" smtClean="0"/>
              <a:t>12/3/2014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DF32A-2C87-427B-8169-B6092B336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9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5" y="685800"/>
            <a:ext cx="3200400" cy="125559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914400" y="2514600"/>
            <a:ext cx="7315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>
                <a:latin typeface="Candara" panose="020E0502030303020204" pitchFamily="34" charset="0"/>
              </a:rPr>
              <a:t>Chapter 1: </a:t>
            </a:r>
          </a:p>
          <a:p>
            <a:pPr algn="ctr"/>
            <a:r>
              <a:rPr lang="en-US" sz="3400" b="1" dirty="0" smtClean="0">
                <a:latin typeface="Candara" panose="020E0502030303020204" pitchFamily="34" charset="0"/>
              </a:rPr>
              <a:t>Incidence, Prevalence, Patient Characteristics, and Treatment Modalities</a:t>
            </a:r>
            <a:endParaRPr lang="en-US" sz="3400" b="1" dirty="0">
              <a:latin typeface="Candara" panose="020E0502030303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990600" y="4835098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cap="small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2014</a:t>
            </a:r>
            <a:r>
              <a:rPr lang="en-US" sz="2400" b="1" cap="small" baseline="0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 Annual Data Report</a:t>
            </a:r>
          </a:p>
          <a:p>
            <a:pPr algn="ctr"/>
            <a:r>
              <a:rPr lang="en-US" sz="2400" b="1" cap="small" baseline="0" dirty="0" smtClean="0">
                <a:solidFill>
                  <a:schemeClr val="tx2"/>
                </a:solidFill>
                <a:latin typeface="Constantia" panose="02030602050306030303" pitchFamily="18" charset="0"/>
              </a:rPr>
              <a:t>Volume 2: End-Stage Renal Disease</a:t>
            </a:r>
            <a:endParaRPr lang="en-US" sz="2400" b="1" cap="small" dirty="0">
              <a:solidFill>
                <a:schemeClr val="tx2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831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60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587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41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866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1219200"/>
            <a:ext cx="8305800" cy="419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638800"/>
            <a:ext cx="83058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4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0" y="6410325"/>
            <a:ext cx="9144000" cy="457200"/>
          </a:xfrm>
          <a:prstGeom prst="rect">
            <a:avLst/>
          </a:prstGeom>
          <a:solidFill>
            <a:srgbClr val="4807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1400" y="6477000"/>
            <a:ext cx="1981200" cy="304800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200" y="6477000"/>
            <a:ext cx="914400" cy="274320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F227FC0-035E-484D-AA62-D306029256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6410327"/>
            <a:ext cx="1165358" cy="4571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737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4" r:id="rId3"/>
    <p:sldLayoutId id="2147483661" r:id="rId4"/>
    <p:sldLayoutId id="2147483662" r:id="rId5"/>
    <p:sldLayoutId id="2147483663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61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Vol 2, ESRD, Ch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" y="76200"/>
            <a:ext cx="906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b="1" spc="30" dirty="0" err="1">
                <a:solidFill>
                  <a:srgbClr val="808080"/>
                </a:solidFill>
                <a:ea typeface="Times New Roman"/>
                <a:cs typeface="Times New Roman"/>
              </a:rPr>
              <a:t>vol</a:t>
            </a:r>
            <a:r>
              <a:rPr lang="en-US" b="1" spc="30" dirty="0">
                <a:solidFill>
                  <a:srgbClr val="808080"/>
                </a:solidFill>
                <a:ea typeface="Times New Roman"/>
                <a:cs typeface="Times New Roman"/>
              </a:rPr>
              <a:t> 2</a:t>
            </a:r>
            <a:r>
              <a:rPr lang="en-US" b="1" spc="30" dirty="0">
                <a:ea typeface="Times New Roman"/>
                <a:cs typeface="Times New Roman"/>
              </a:rPr>
              <a:t>  Figure 1.8  Trends in the sex-adjusted incidence rate* of ESRD due to diabetes as the primary cause, per million/year, by age, race, and ethnicity, </a:t>
            </a:r>
            <a:r>
              <a:rPr lang="en-US" b="1" spc="30" dirty="0" smtClean="0">
                <a:ea typeface="Times New Roman"/>
                <a:cs typeface="Times New Roman"/>
              </a:rPr>
              <a:t>for black/African Americans, in </a:t>
            </a:r>
            <a:r>
              <a:rPr lang="en-US" b="1" spc="30" dirty="0">
                <a:ea typeface="Times New Roman"/>
                <a:cs typeface="Times New Roman"/>
              </a:rPr>
              <a:t>the U.S. population, 1980-2012 </a:t>
            </a:r>
          </a:p>
        </p:txBody>
      </p:sp>
      <p:sp>
        <p:nvSpPr>
          <p:cNvPr id="9" name="Rectangle 8"/>
          <p:cNvSpPr/>
          <p:nvPr/>
        </p:nvSpPr>
        <p:spPr>
          <a:xfrm>
            <a:off x="7089" y="5334000"/>
            <a:ext cx="90607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400" i="1" dirty="0" smtClean="0">
                <a:ea typeface="Times New Roman"/>
                <a:cs typeface="Times New Roman"/>
              </a:rPr>
              <a:t>Data </a:t>
            </a:r>
            <a:r>
              <a:rPr lang="en-US" sz="1400" i="1" dirty="0">
                <a:ea typeface="Times New Roman"/>
                <a:cs typeface="Times New Roman"/>
              </a:rPr>
              <a:t>Source: Special analyses, USRDS ESRD Database. *Rates are based on three-year rolling averages, and they are adjusted for sex. The standard population is the U.S. population in 2011. Abbreviations: </a:t>
            </a:r>
            <a:r>
              <a:rPr lang="en-US" sz="1400" i="1" dirty="0" err="1">
                <a:ea typeface="Times New Roman"/>
                <a:cs typeface="Times New Roman"/>
              </a:rPr>
              <a:t>Af</a:t>
            </a:r>
            <a:r>
              <a:rPr lang="en-US" sz="1400" i="1" dirty="0">
                <a:ea typeface="Times New Roman"/>
                <a:cs typeface="Times New Roman"/>
              </a:rPr>
              <a:t> Am, African </a:t>
            </a:r>
            <a:r>
              <a:rPr lang="en-US" sz="1400" i="1" dirty="0" smtClean="0">
                <a:ea typeface="Times New Roman"/>
                <a:cs typeface="Times New Roman"/>
              </a:rPr>
              <a:t>American; </a:t>
            </a:r>
            <a:r>
              <a:rPr lang="en-US" sz="1400" i="1" dirty="0">
                <a:ea typeface="Times New Roman"/>
                <a:cs typeface="Times New Roman"/>
              </a:rPr>
              <a:t>ESRD, end-stage renal disease.</a:t>
            </a:r>
          </a:p>
        </p:txBody>
      </p:sp>
      <p:pic>
        <p:nvPicPr>
          <p:cNvPr id="19459" name="Picture 3" descr="U:\ADR\2014\Volume 2\1 - Incidence, Prevalence, Patient Characteristics, and Modalities\2014\PowerPoint\PowerPoint 300dpi\Figure_1_8_b_o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445" y="1460204"/>
            <a:ext cx="4461245" cy="356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U:\ADR\2014\Volume 2\1 - Incidence, Prevalence, Patient Characteristics, and Modalities\2014\PowerPoint\PowerPoint 300dpi\Figure_1_8_b_y_300dp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2" y="1447800"/>
            <a:ext cx="4468333" cy="357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081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Vol 2, ESRD, Ch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6200" y="76200"/>
            <a:ext cx="906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b="1" spc="30" dirty="0" err="1">
                <a:solidFill>
                  <a:srgbClr val="808080"/>
                </a:solidFill>
                <a:ea typeface="Times New Roman"/>
                <a:cs typeface="Times New Roman"/>
              </a:rPr>
              <a:t>vol</a:t>
            </a:r>
            <a:r>
              <a:rPr lang="en-US" b="1" spc="30" dirty="0">
                <a:solidFill>
                  <a:srgbClr val="808080"/>
                </a:solidFill>
                <a:ea typeface="Times New Roman"/>
                <a:cs typeface="Times New Roman"/>
              </a:rPr>
              <a:t> 2</a:t>
            </a:r>
            <a:r>
              <a:rPr lang="en-US" b="1" spc="30" dirty="0">
                <a:ea typeface="Times New Roman"/>
                <a:cs typeface="Times New Roman"/>
              </a:rPr>
              <a:t>  Figure 1.8  Trends in the sex-adjusted incidence rate* of ESRD due to diabetes as the primary cause, per million/year, by age, race, and ethnicity, </a:t>
            </a:r>
            <a:r>
              <a:rPr lang="en-US" b="1" spc="30" dirty="0" smtClean="0">
                <a:ea typeface="Times New Roman"/>
                <a:cs typeface="Times New Roman"/>
              </a:rPr>
              <a:t>for whites, in </a:t>
            </a:r>
            <a:r>
              <a:rPr lang="en-US" b="1" spc="30" dirty="0">
                <a:ea typeface="Times New Roman"/>
                <a:cs typeface="Times New Roman"/>
              </a:rPr>
              <a:t>the U.S. population, 1980-2012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89" y="5257800"/>
            <a:ext cx="9060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400" i="1" dirty="0" smtClean="0">
                <a:ea typeface="Times New Roman"/>
                <a:cs typeface="Times New Roman"/>
              </a:rPr>
              <a:t>Data </a:t>
            </a:r>
            <a:r>
              <a:rPr lang="en-US" sz="1400" i="1" dirty="0">
                <a:ea typeface="Times New Roman"/>
                <a:cs typeface="Times New Roman"/>
              </a:rPr>
              <a:t>Source: Special analyses, USRDS ESRD Database. *Rates are based on three-year rolling averages, and they are adjusted for sex. The standard population is the U.S. population in 2011. Abbreviations: </a:t>
            </a:r>
            <a:r>
              <a:rPr lang="en-US" sz="1400" i="1" dirty="0" smtClean="0">
                <a:ea typeface="Times New Roman"/>
                <a:cs typeface="Times New Roman"/>
              </a:rPr>
              <a:t>ESRD</a:t>
            </a:r>
            <a:r>
              <a:rPr lang="en-US" sz="1400" i="1" dirty="0">
                <a:ea typeface="Times New Roman"/>
                <a:cs typeface="Times New Roman"/>
              </a:rPr>
              <a:t>, end-stage renal disease.</a:t>
            </a:r>
          </a:p>
        </p:txBody>
      </p:sp>
      <p:pic>
        <p:nvPicPr>
          <p:cNvPr id="20" name="Picture 7" descr="U:\ADR\2014\Volume 2\1 - Incidence, Prevalence, Patient Characteristics, and Modalities\2014\PowerPoint\PowerPoint 300dpi\Figure_1_8_w_o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4457700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U:\ADR\2014\Volume 2\1 - Incidence, Prevalence, Patient Characteristics, and Modalities\2014\PowerPoint\PowerPoint 300dpi\Figure_1_8_w_y_300dp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4457699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091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Vol 2, ESRD, Ch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" y="76200"/>
            <a:ext cx="906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b="1" spc="30" dirty="0" err="1">
                <a:solidFill>
                  <a:srgbClr val="808080"/>
                </a:solidFill>
                <a:ea typeface="Times New Roman"/>
                <a:cs typeface="Times New Roman"/>
              </a:rPr>
              <a:t>vol</a:t>
            </a:r>
            <a:r>
              <a:rPr lang="en-US" b="1" spc="30" dirty="0">
                <a:solidFill>
                  <a:srgbClr val="808080"/>
                </a:solidFill>
                <a:ea typeface="Times New Roman"/>
                <a:cs typeface="Times New Roman"/>
              </a:rPr>
              <a:t> 2</a:t>
            </a:r>
            <a:r>
              <a:rPr lang="en-US" b="1" spc="30" dirty="0">
                <a:ea typeface="Times New Roman"/>
                <a:cs typeface="Times New Roman"/>
              </a:rPr>
              <a:t>  Figure 1.8  Trends in the sex-adjusted incidence rate* of ESRD due to diabetes as the primary cause, per million/year, by age, race, and ethnicity, </a:t>
            </a:r>
            <a:r>
              <a:rPr lang="en-US" b="1" spc="30" dirty="0" smtClean="0">
                <a:ea typeface="Times New Roman"/>
                <a:cs typeface="Times New Roman"/>
              </a:rPr>
              <a:t>for Hispanics, in </a:t>
            </a:r>
            <a:r>
              <a:rPr lang="en-US" b="1" spc="30" dirty="0">
                <a:ea typeface="Times New Roman"/>
                <a:cs typeface="Times New Roman"/>
              </a:rPr>
              <a:t>the U.S. population, 1980-2012 </a:t>
            </a:r>
          </a:p>
        </p:txBody>
      </p:sp>
      <p:sp>
        <p:nvSpPr>
          <p:cNvPr id="7" name="Rectangle 6"/>
          <p:cNvSpPr/>
          <p:nvPr/>
        </p:nvSpPr>
        <p:spPr>
          <a:xfrm>
            <a:off x="7089" y="5486400"/>
            <a:ext cx="90607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400" i="1" dirty="0" smtClean="0">
                <a:ea typeface="Times New Roman"/>
                <a:cs typeface="Times New Roman"/>
              </a:rPr>
              <a:t>Data </a:t>
            </a:r>
            <a:r>
              <a:rPr lang="en-US" sz="1400" i="1" dirty="0">
                <a:ea typeface="Times New Roman"/>
                <a:cs typeface="Times New Roman"/>
              </a:rPr>
              <a:t>Source: Special analyses, USRDS ESRD Database. *Rates are based on three-year rolling averages, and they are adjusted for sex. The standard population is the U.S. population in 2011. Abbreviations: </a:t>
            </a:r>
            <a:r>
              <a:rPr lang="en-US" sz="1400" i="1" dirty="0" err="1" smtClean="0">
                <a:ea typeface="Times New Roman"/>
                <a:cs typeface="Times New Roman"/>
              </a:rPr>
              <a:t>Hisp</a:t>
            </a:r>
            <a:r>
              <a:rPr lang="en-US" sz="1400" i="1" dirty="0">
                <a:ea typeface="Times New Roman"/>
                <a:cs typeface="Times New Roman"/>
              </a:rPr>
              <a:t>, Hispanic; ESRD, end-stage renal disease.</a:t>
            </a:r>
          </a:p>
        </p:txBody>
      </p:sp>
      <p:pic>
        <p:nvPicPr>
          <p:cNvPr id="10" name="Picture 5" descr="U:\ADR\2014\Volume 2\1 - Incidence, Prevalence, Patient Characteristics, and Modalities\2014\PowerPoint\PowerPoint 300dpi\Figure_1_8_his_y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295400"/>
            <a:ext cx="447675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U:\ADR\2014\Volume 2\1 - Incidence, Prevalence, Patient Characteristics, and Modalities\2014\PowerPoint\PowerPoint 300dpi\Figure_1_8_hisp_o_300dp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4476751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284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Vol 2, ESRD, Ch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8434" name="Picture 2" descr="U:\ADR\2014\Volume 2\1 - Incidence, Prevalence, Patient Characteristics, and Modalities\2014\PowerPoint\PowerPoint 300dpi\Figure_1_9_b_o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026" y="1371600"/>
            <a:ext cx="438150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U:\ADR\2014\Volume 2\1 - Incidence, Prevalence, Patient Characteristics, and Modalities\2014\PowerPoint\PowerPoint 300dpi\Figure_1_9_b_y_300dp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7" y="1371600"/>
            <a:ext cx="4381502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2400" y="7620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b="1" spc="30" dirty="0" err="1">
                <a:solidFill>
                  <a:srgbClr val="808080"/>
                </a:solidFill>
                <a:ea typeface="Times New Roman"/>
                <a:cs typeface="Times New Roman"/>
              </a:rPr>
              <a:t>vol</a:t>
            </a:r>
            <a:r>
              <a:rPr lang="en-US" b="1" spc="30" dirty="0">
                <a:solidFill>
                  <a:srgbClr val="808080"/>
                </a:solidFill>
                <a:ea typeface="Times New Roman"/>
                <a:cs typeface="Times New Roman"/>
              </a:rPr>
              <a:t> 2</a:t>
            </a:r>
            <a:r>
              <a:rPr lang="en-US" b="1" spc="30" dirty="0">
                <a:ea typeface="Times New Roman"/>
                <a:cs typeface="Times New Roman"/>
              </a:rPr>
              <a:t>  Figure 1.9  Trends in the sex-adjusted incidence rate* of ESRD due to hypertension as the primary cause, per million/year, by </a:t>
            </a:r>
            <a:r>
              <a:rPr lang="en-US" b="1" spc="30" dirty="0" smtClean="0">
                <a:ea typeface="Times New Roman"/>
                <a:cs typeface="Times New Roman"/>
              </a:rPr>
              <a:t>age, race, and ethnicity</a:t>
            </a:r>
            <a:r>
              <a:rPr lang="en-US" b="1" spc="30" dirty="0">
                <a:ea typeface="Times New Roman"/>
                <a:cs typeface="Times New Roman"/>
              </a:rPr>
              <a:t>, </a:t>
            </a:r>
            <a:r>
              <a:rPr lang="en-US" b="1" spc="30" dirty="0" smtClean="0">
                <a:ea typeface="Times New Roman"/>
                <a:cs typeface="Times New Roman"/>
              </a:rPr>
              <a:t>for blacks/African Americans, in </a:t>
            </a:r>
            <a:r>
              <a:rPr lang="en-US" b="1" spc="30" dirty="0">
                <a:ea typeface="Times New Roman"/>
                <a:cs typeface="Times New Roman"/>
              </a:rPr>
              <a:t>the U.S. population, </a:t>
            </a:r>
            <a:r>
              <a:rPr lang="en-US" b="1" spc="30" dirty="0" smtClean="0">
                <a:ea typeface="Times New Roman"/>
                <a:cs typeface="Times New Roman"/>
              </a:rPr>
              <a:t>1980-2012</a:t>
            </a:r>
            <a:endParaRPr lang="en-US" b="1" spc="30" dirty="0">
              <a:ea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89" y="5181600"/>
            <a:ext cx="90607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400" i="1" dirty="0" smtClean="0">
                <a:ea typeface="Times New Roman"/>
                <a:cs typeface="Times New Roman"/>
              </a:rPr>
              <a:t>Data </a:t>
            </a:r>
            <a:r>
              <a:rPr lang="en-US" sz="1400" i="1" dirty="0">
                <a:ea typeface="Times New Roman"/>
                <a:cs typeface="Times New Roman"/>
              </a:rPr>
              <a:t>Source: Special analyses, USRDS ESRD Database. *Rates are based on three-year rolling averages, and they are adjusted for sex. The standard population is the U.S. population in 2011. Abbreviations: </a:t>
            </a:r>
            <a:r>
              <a:rPr lang="en-US" sz="1400" i="1" dirty="0" err="1">
                <a:ea typeface="Times New Roman"/>
                <a:cs typeface="Times New Roman"/>
              </a:rPr>
              <a:t>Af</a:t>
            </a:r>
            <a:r>
              <a:rPr lang="en-US" sz="1400" i="1" dirty="0">
                <a:ea typeface="Times New Roman"/>
                <a:cs typeface="Times New Roman"/>
              </a:rPr>
              <a:t> Am, African American; </a:t>
            </a:r>
            <a:r>
              <a:rPr lang="en-US" sz="1400" i="1" dirty="0" smtClean="0">
                <a:ea typeface="Times New Roman"/>
                <a:cs typeface="Times New Roman"/>
              </a:rPr>
              <a:t>ESRD</a:t>
            </a:r>
            <a:r>
              <a:rPr lang="en-US" sz="1400" i="1" dirty="0">
                <a:ea typeface="Times New Roman"/>
                <a:cs typeface="Times New Roman"/>
              </a:rPr>
              <a:t>, end-stage renal disease.</a:t>
            </a:r>
          </a:p>
        </p:txBody>
      </p:sp>
    </p:spTree>
    <p:extLst>
      <p:ext uri="{BB962C8B-B14F-4D97-AF65-F5344CB8AC3E}">
        <p14:creationId xmlns:p14="http://schemas.microsoft.com/office/powerpoint/2010/main" val="4007733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Vol 2, ESRD, Ch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52400" y="7620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b="1" spc="30" dirty="0" err="1">
                <a:solidFill>
                  <a:srgbClr val="808080"/>
                </a:solidFill>
                <a:ea typeface="Times New Roman"/>
                <a:cs typeface="Times New Roman"/>
              </a:rPr>
              <a:t>vol</a:t>
            </a:r>
            <a:r>
              <a:rPr lang="en-US" b="1" spc="30" dirty="0">
                <a:solidFill>
                  <a:srgbClr val="808080"/>
                </a:solidFill>
                <a:ea typeface="Times New Roman"/>
                <a:cs typeface="Times New Roman"/>
              </a:rPr>
              <a:t> 2</a:t>
            </a:r>
            <a:r>
              <a:rPr lang="en-US" b="1" spc="30" dirty="0">
                <a:ea typeface="Times New Roman"/>
                <a:cs typeface="Times New Roman"/>
              </a:rPr>
              <a:t>  Figure 1.9  Trends in the sex-adjusted incidence rate* of ESRD due to hypertension as the primary cause, per million/year, by </a:t>
            </a:r>
            <a:r>
              <a:rPr lang="en-US" b="1" spc="30" dirty="0" smtClean="0">
                <a:ea typeface="Times New Roman"/>
                <a:cs typeface="Times New Roman"/>
              </a:rPr>
              <a:t>age, race, and ethnicity</a:t>
            </a:r>
            <a:r>
              <a:rPr lang="en-US" b="1" spc="30" dirty="0">
                <a:ea typeface="Times New Roman"/>
                <a:cs typeface="Times New Roman"/>
              </a:rPr>
              <a:t>, </a:t>
            </a:r>
            <a:r>
              <a:rPr lang="en-US" b="1" spc="30" dirty="0" smtClean="0">
                <a:ea typeface="Times New Roman"/>
                <a:cs typeface="Times New Roman"/>
              </a:rPr>
              <a:t>for whites, in </a:t>
            </a:r>
            <a:r>
              <a:rPr lang="en-US" b="1" spc="30" dirty="0">
                <a:ea typeface="Times New Roman"/>
                <a:cs typeface="Times New Roman"/>
              </a:rPr>
              <a:t>the U.S. population, </a:t>
            </a:r>
            <a:r>
              <a:rPr lang="en-US" b="1" spc="30" dirty="0" smtClean="0">
                <a:ea typeface="Times New Roman"/>
                <a:cs typeface="Times New Roman"/>
              </a:rPr>
              <a:t>1980-2012</a:t>
            </a:r>
            <a:endParaRPr lang="en-US" b="1" spc="30" dirty="0">
              <a:ea typeface="Times New Roman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89" y="5181600"/>
            <a:ext cx="9060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400" i="1" dirty="0" smtClean="0">
                <a:ea typeface="Times New Roman"/>
                <a:cs typeface="Times New Roman"/>
              </a:rPr>
              <a:t>Data </a:t>
            </a:r>
            <a:r>
              <a:rPr lang="en-US" sz="1400" i="1" dirty="0">
                <a:ea typeface="Times New Roman"/>
                <a:cs typeface="Times New Roman"/>
              </a:rPr>
              <a:t>Source: Special analyses, USRDS ESRD Database. *Rates are based on three-year rolling averages, and they are adjusted for sex. The standard population is the U.S. population in 2011. Abbreviations: </a:t>
            </a:r>
            <a:r>
              <a:rPr lang="en-US" sz="1400" i="1" dirty="0" smtClean="0">
                <a:ea typeface="Times New Roman"/>
                <a:cs typeface="Times New Roman"/>
              </a:rPr>
              <a:t>ESRD</a:t>
            </a:r>
            <a:r>
              <a:rPr lang="en-US" sz="1400" i="1" dirty="0">
                <a:ea typeface="Times New Roman"/>
                <a:cs typeface="Times New Roman"/>
              </a:rPr>
              <a:t>, end-stage renal disease.</a:t>
            </a:r>
          </a:p>
        </p:txBody>
      </p:sp>
      <p:pic>
        <p:nvPicPr>
          <p:cNvPr id="1026" name="Picture 2" descr="U:\ADR\2014\Volume 2\1 - Incidence, Prevalence, Patient Characteristics, and Modalities\2014\PowerPoint\PowerPoint 300dpi\Figure_1_9_w_o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698" y="1396409"/>
            <a:ext cx="4381502" cy="350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U:\ADR\2014\Volume 2\1 - Incidence, Prevalence, Patient Characteristics, and Modalities\2014\PowerPoint\PowerPoint 300dpi\Figure_1_9_w_y_300dp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8" y="1396409"/>
            <a:ext cx="4381502" cy="350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726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Vol 2, ESRD, Ch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7620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b="1" spc="30" dirty="0" err="1">
                <a:solidFill>
                  <a:srgbClr val="808080"/>
                </a:solidFill>
                <a:ea typeface="Times New Roman"/>
                <a:cs typeface="Times New Roman"/>
              </a:rPr>
              <a:t>vol</a:t>
            </a:r>
            <a:r>
              <a:rPr lang="en-US" b="1" spc="30" dirty="0">
                <a:solidFill>
                  <a:srgbClr val="808080"/>
                </a:solidFill>
                <a:ea typeface="Times New Roman"/>
                <a:cs typeface="Times New Roman"/>
              </a:rPr>
              <a:t> 2</a:t>
            </a:r>
            <a:r>
              <a:rPr lang="en-US" b="1" spc="30" dirty="0">
                <a:ea typeface="Times New Roman"/>
                <a:cs typeface="Times New Roman"/>
              </a:rPr>
              <a:t>  Figure 1.9  Trends in the sex-adjusted incidence rate* of ESRD due to hypertension as the primary cause, per million/year, by </a:t>
            </a:r>
            <a:r>
              <a:rPr lang="en-US" b="1" spc="30" dirty="0" smtClean="0">
                <a:ea typeface="Times New Roman"/>
                <a:cs typeface="Times New Roman"/>
              </a:rPr>
              <a:t>age, race, and ethnicity</a:t>
            </a:r>
            <a:r>
              <a:rPr lang="en-US" b="1" spc="30" dirty="0">
                <a:ea typeface="Times New Roman"/>
                <a:cs typeface="Times New Roman"/>
              </a:rPr>
              <a:t>, </a:t>
            </a:r>
            <a:r>
              <a:rPr lang="en-US" b="1" spc="30" dirty="0" smtClean="0">
                <a:ea typeface="Times New Roman"/>
                <a:cs typeface="Times New Roman"/>
              </a:rPr>
              <a:t>for Hispanics, in </a:t>
            </a:r>
            <a:r>
              <a:rPr lang="en-US" b="1" spc="30" dirty="0">
                <a:ea typeface="Times New Roman"/>
                <a:cs typeface="Times New Roman"/>
              </a:rPr>
              <a:t>the U.S. population, </a:t>
            </a:r>
            <a:r>
              <a:rPr lang="en-US" b="1" spc="30" dirty="0" smtClean="0">
                <a:ea typeface="Times New Roman"/>
                <a:cs typeface="Times New Roman"/>
              </a:rPr>
              <a:t>1980-2012</a:t>
            </a:r>
            <a:endParaRPr lang="en-US" b="1" spc="30" dirty="0">
              <a:ea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89" y="5181600"/>
            <a:ext cx="90607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400" i="1" dirty="0" smtClean="0">
                <a:ea typeface="Times New Roman"/>
                <a:cs typeface="Times New Roman"/>
              </a:rPr>
              <a:t>Data </a:t>
            </a:r>
            <a:r>
              <a:rPr lang="en-US" sz="1400" i="1" dirty="0">
                <a:ea typeface="Times New Roman"/>
                <a:cs typeface="Times New Roman"/>
              </a:rPr>
              <a:t>Source: Special analyses, USRDS ESRD Database. *Rates are based on three-year rolling averages, and they are adjusted for sex. The standard population is the U.S. population in 2011. Abbreviations: </a:t>
            </a:r>
            <a:r>
              <a:rPr lang="en-US" sz="1400" i="1" dirty="0" err="1">
                <a:ea typeface="Times New Roman"/>
                <a:cs typeface="Times New Roman"/>
              </a:rPr>
              <a:t>Hisp</a:t>
            </a:r>
            <a:r>
              <a:rPr lang="en-US" sz="1400" i="1" dirty="0">
                <a:ea typeface="Times New Roman"/>
                <a:cs typeface="Times New Roman"/>
              </a:rPr>
              <a:t>, Hispanic; ESRD, end-stage renal disease.</a:t>
            </a:r>
          </a:p>
        </p:txBody>
      </p:sp>
      <p:pic>
        <p:nvPicPr>
          <p:cNvPr id="2051" name="Picture 3" descr="U:\ADR\2014\Volume 2\1 - Incidence, Prevalence, Patient Characteristics, and Modalities\2014\PowerPoint\PowerPoint 300dpi\Figure_1_9_his_y_300dp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4381502" cy="350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U:\ADR\2014\Volume 2\1 - Incidence, Prevalence, Patient Characteristics, and Modalities\2014\PowerPoint\PowerPoint 300dpi\Figure_1_9_hisp_o_300dp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098" y="1371600"/>
            <a:ext cx="4381502" cy="350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130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5438001"/>
            <a:ext cx="67341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 D.1. Abbreviation: ESRD, end-stage renal disease.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313549"/>
            <a:ext cx="8382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 err="1">
                <a:solidFill>
                  <a:schemeClr val="bg1">
                    <a:lumMod val="50000"/>
                  </a:schemeClr>
                </a:solidFill>
              </a:rPr>
              <a:t>vol</a:t>
            </a:r>
            <a:r>
              <a:rPr lang="en-US" sz="2800" b="1" baseline="30000" dirty="0">
                <a:solidFill>
                  <a:schemeClr val="bg1">
                    <a:lumMod val="50000"/>
                  </a:schemeClr>
                </a:solidFill>
              </a:rPr>
              <a:t> 2  </a:t>
            </a:r>
            <a:r>
              <a:rPr lang="en-US" sz="2800" b="1" baseline="30000" dirty="0"/>
              <a:t>Figure 1.10  Trends in the number of prevalent cases of ESRD, in thousands, by modality, in the U.S. population, 1980-2012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050" name="Picture 2" descr="\\vasa\USRDSdocs\ADR\2014\Volume 2\1 - Incidence, Prevalence, Patient Characteristics, and Modalities\2014\PowerPoint\PowerPoint 300dpi\FIG_1_10_PREVALE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143000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50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04913" y="5915025"/>
            <a:ext cx="6734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table: B.2(2), and B.2(3). *Adjusted for age, sex, and race. The standard population was the U.S. population in 2011. Abbreviation: ESRD, end-stage renal disease.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313549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 err="1">
                <a:solidFill>
                  <a:schemeClr val="bg1">
                    <a:lumMod val="50000"/>
                  </a:schemeClr>
                </a:solidFill>
              </a:rPr>
              <a:t>vol</a:t>
            </a:r>
            <a:r>
              <a:rPr lang="en-US" sz="2800" b="1" baseline="30000" dirty="0">
                <a:solidFill>
                  <a:schemeClr val="bg1">
                    <a:lumMod val="50000"/>
                  </a:schemeClr>
                </a:solidFill>
              </a:rPr>
              <a:t> 2  </a:t>
            </a:r>
            <a:r>
              <a:rPr lang="en-US" sz="2800" b="1" baseline="30000" dirty="0"/>
              <a:t>Figure 1.11  Trends in the adjusted* ESRD prevalence per million (bars; scale on left), and annual percent change in adjusted* prevalence of ESRD (lines; scale on right), in the U.S. population, 1980-2012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074" name="Picture 2" descr="\\vasa\USRDSdocs\ADR\2014\Volume 2\1 - Incidence, Prevalence, Patient Characteristics, and Modalities\2014\PowerPoint\PowerPoint 300dpi\FIG_1_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176518"/>
            <a:ext cx="6858014" cy="476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72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Vol 2, ESRD, Ch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7410" name="Picture 2" descr="U:\ADR\2014\Volume 2\1 - Incidence, Prevalence, Patient Characteristics, and Modalities\2014\PowerPoint\PowerPoint 300dpi\Figure_1_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01" y="1195418"/>
            <a:ext cx="5346199" cy="416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" y="228600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b="1" spc="30" dirty="0" err="1">
                <a:solidFill>
                  <a:srgbClr val="808080"/>
                </a:solidFill>
                <a:ea typeface="Times New Roman"/>
                <a:cs typeface="Times New Roman"/>
              </a:rPr>
              <a:t>vol</a:t>
            </a:r>
            <a:r>
              <a:rPr lang="en-US" b="1" spc="30" dirty="0">
                <a:solidFill>
                  <a:srgbClr val="808080"/>
                </a:solidFill>
                <a:ea typeface="Times New Roman"/>
                <a:cs typeface="Times New Roman"/>
              </a:rPr>
              <a:t> 2</a:t>
            </a:r>
            <a:r>
              <a:rPr lang="en-US" b="1" spc="30" dirty="0">
                <a:ea typeface="Times New Roman"/>
                <a:cs typeface="Times New Roman"/>
              </a:rPr>
              <a:t>  Figure 1.12  Map of the adjusted* prevalence of ESRD per million, by state, in the U.S. population, 2012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4800" y="55626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400" i="1" dirty="0">
                <a:ea typeface="Times New Roman"/>
                <a:cs typeface="Times New Roman"/>
              </a:rPr>
              <a:t>Data Source: Reference table B.9, and special analyses, USRDS ESRD Database. *Adjusted for age, sex, and race. The standard population was the U.S. population in 2011. Abbreviation: ESRD, end-stage renal disease.</a:t>
            </a:r>
          </a:p>
        </p:txBody>
      </p:sp>
    </p:spTree>
    <p:extLst>
      <p:ext uri="{BB962C8B-B14F-4D97-AF65-F5344CB8AC3E}">
        <p14:creationId xmlns:p14="http://schemas.microsoft.com/office/powerpoint/2010/main" val="898723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Vol 2, ESRD, Ch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5438775"/>
            <a:ext cx="8305800" cy="533400"/>
          </a:xfrm>
        </p:spPr>
        <p:txBody>
          <a:bodyPr/>
          <a:lstStyle/>
          <a:p>
            <a:r>
              <a:rPr lang="en-US" sz="1200" i="1" dirty="0"/>
              <a:t>Data Source: Special analyses, USRDS ESRD Database. *Adjusted for age, sex, and race. The standard population was the U.S. population in 2011. Listed from lowest to highest prevalence per million. Abbreviations: </a:t>
            </a:r>
            <a:r>
              <a:rPr lang="en-US" sz="1200" i="1" dirty="0" err="1"/>
              <a:t>Af</a:t>
            </a:r>
            <a:r>
              <a:rPr lang="en-US" sz="1200" i="1" dirty="0"/>
              <a:t> Am, African American; ESRD, end-stage renal disease; </a:t>
            </a:r>
            <a:r>
              <a:rPr lang="en-US" sz="1200" i="1" dirty="0" err="1"/>
              <a:t>Hisp</a:t>
            </a:r>
            <a:r>
              <a:rPr lang="en-US" sz="1200" i="1" dirty="0"/>
              <a:t>, Hispanic; N Am, Native American.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vol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2  </a:t>
            </a:r>
            <a:r>
              <a:rPr lang="en-US" sz="1600" dirty="0"/>
              <a:t>Table 1.2  Adjusted* prevalence of dialysis, per million, and percentage distribution of diabetes, race, and ethnicity among prevalent dialysis patients, by ESRD network, 2012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433243"/>
              </p:ext>
            </p:extLst>
          </p:nvPr>
        </p:nvGraphicFramePr>
        <p:xfrm>
          <a:off x="571500" y="1066800"/>
          <a:ext cx="8001000" cy="4274566"/>
        </p:xfrm>
        <a:graphic>
          <a:graphicData uri="http://schemas.openxmlformats.org/drawingml/2006/table">
            <a:tbl>
              <a:tblPr firstRow="1" firstCol="1" bandRow="1"/>
              <a:tblGrid>
                <a:gridCol w="723900"/>
                <a:gridCol w="1608665"/>
                <a:gridCol w="721451"/>
                <a:gridCol w="470251"/>
                <a:gridCol w="776027"/>
                <a:gridCol w="485951"/>
                <a:gridCol w="622018"/>
                <a:gridCol w="503146"/>
                <a:gridCol w="430628"/>
                <a:gridCol w="454551"/>
                <a:gridCol w="556712"/>
                <a:gridCol w="647700"/>
              </a:tblGrid>
              <a:tr h="91440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Race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9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Ethnicity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8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Network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States in Network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patients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 of total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Prevalence per million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Mean age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 Diabetic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 White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 </a:t>
                      </a:r>
                      <a:b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Af Am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 </a:t>
                      </a:r>
                      <a:b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 Am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44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b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Asian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 </a:t>
                      </a:r>
                      <a:b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Hisp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AK, ID, MT, OR, WA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11,187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772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61.9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44.7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75.9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CT, MA, ME, NH, RI VT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12,422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831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64.9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74.2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AZ, CO, NV, NM, UT, WY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19,135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929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61.7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52.6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70.2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31.6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IA, KS, MO, NE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13,531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961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62.9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41.5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66.1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30.9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MI, MN, ND, SD, WI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24,138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1,048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63.1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41.7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61.0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32.7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IN, KY, OH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27,997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1,224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62.5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44.3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63.5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35.2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DE, PA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17,264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1,237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63.5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41.4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61.0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36.6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24,661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1,241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62.9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54.1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43.0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N. CA, HI, GUAM, AS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21,696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1,295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62.8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51.1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49.0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33.7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26,616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1,320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63.5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41.2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49.9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41.4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17,616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1,342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62.7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39.6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53.4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42.3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NJ, PR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17,436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1,350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63.5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47.3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59.5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33.4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37.7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AR, LA, OK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16,041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1,387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60.1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43.5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54.0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MD, DC, VA, WV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23,770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1,401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61.9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39.4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35.6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60.4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S. CA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34,850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1,429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62.6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49.9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70.0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48.6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38,712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1,444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60.3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54.0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66.5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30.2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45.8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NC, SC, GA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38,706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1,544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60.3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28.9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68.7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AL, MS, TN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22,665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1,559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60.2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41.5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35.5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63.2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All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408,711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100.0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1,251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62.1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44.6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54.9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37.6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4572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9144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17.9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710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5715000"/>
            <a:ext cx="67341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 D1. Abbreviation: ESRD, end-stage renal disease.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313549"/>
            <a:ext cx="83820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 err="1">
                <a:solidFill>
                  <a:schemeClr val="bg1">
                    <a:lumMod val="50000"/>
                  </a:schemeClr>
                </a:solidFill>
              </a:rPr>
              <a:t>vol</a:t>
            </a:r>
            <a:r>
              <a:rPr lang="en-US" sz="2800" b="1" baseline="30000" dirty="0">
                <a:solidFill>
                  <a:schemeClr val="bg1">
                    <a:lumMod val="50000"/>
                  </a:schemeClr>
                </a:solidFill>
              </a:rPr>
              <a:t> 2  </a:t>
            </a:r>
            <a:r>
              <a:rPr lang="en-US" sz="2800" b="1" baseline="30000" dirty="0"/>
              <a:t>Figure 1.1  Trends in the number of incident cases of ESRD, in thousands, by modality, in the U.S. population, 1980-2012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60" y="1371596"/>
            <a:ext cx="6858014" cy="411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Vol 2, ESRD, Ch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5438775"/>
            <a:ext cx="8305800" cy="533400"/>
          </a:xfrm>
        </p:spPr>
        <p:txBody>
          <a:bodyPr/>
          <a:lstStyle/>
          <a:p>
            <a:r>
              <a:rPr lang="en-US" sz="1200" i="1" dirty="0"/>
              <a:t>Data Source: Special analyses, USRDS ESRD Database. *Adjusted for age, sex, and race. The standard population was the U.S. population in 2011. Listed from lowest to highest prevalence per million. Abbreviations: </a:t>
            </a:r>
            <a:r>
              <a:rPr lang="en-US" sz="1200" i="1" dirty="0" err="1"/>
              <a:t>Af</a:t>
            </a:r>
            <a:r>
              <a:rPr lang="en-US" sz="1200" i="1" dirty="0"/>
              <a:t> Am, African American; ESRD, end-stage renal disease; </a:t>
            </a:r>
            <a:r>
              <a:rPr lang="en-US" sz="1200" i="1" dirty="0" err="1"/>
              <a:t>Hisp</a:t>
            </a:r>
            <a:r>
              <a:rPr lang="en-US" sz="1200" i="1" dirty="0"/>
              <a:t>, Hispanic; N Am, Native American.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/>
          <a:lstStyle/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vol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2  </a:t>
            </a:r>
            <a:r>
              <a:rPr lang="en-US" sz="1600" dirty="0"/>
              <a:t>Table 1.3  Adjusted* prevalence of kidney transplant patients, per million, and percentage distribution of diabetes, race, and ethnicity among prevalent transplant patients, by ESRD network, 2012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498"/>
              </p:ext>
            </p:extLst>
          </p:nvPr>
        </p:nvGraphicFramePr>
        <p:xfrm>
          <a:off x="457200" y="1143000"/>
          <a:ext cx="8153400" cy="4116832"/>
        </p:xfrm>
        <a:graphic>
          <a:graphicData uri="http://schemas.openxmlformats.org/drawingml/2006/table">
            <a:tbl>
              <a:tblPr firstRow="1" firstCol="1" bandRow="1"/>
              <a:tblGrid>
                <a:gridCol w="596115"/>
                <a:gridCol w="1678856"/>
                <a:gridCol w="709661"/>
                <a:gridCol w="545020"/>
                <a:gridCol w="841861"/>
                <a:gridCol w="527177"/>
                <a:gridCol w="674787"/>
                <a:gridCol w="545831"/>
                <a:gridCol w="467160"/>
                <a:gridCol w="467160"/>
                <a:gridCol w="490172"/>
                <a:gridCol w="609600"/>
              </a:tblGrid>
              <a:tr h="0">
                <a:tc gridSpan="7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Race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Ethnicity</a:t>
                      </a:r>
                      <a:r>
                        <a:rPr lang="en-US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Network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States in Network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patients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 of total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Prevalence per million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Mean age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 Diabetic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 White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 </a:t>
                      </a:r>
                      <a:b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Af Am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 </a:t>
                      </a:r>
                      <a:b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 Am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b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Asian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 Hisp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AR, LA, OK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5,554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482.1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52.2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64.0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30.9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9,649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482.3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54.9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71.1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13,089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482.3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51.4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25.3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75.3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37.5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AK, ID, MT, OR, WA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7,205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498.3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53.3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83.4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NC, SC, GA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12,554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501.8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52.5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55.0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AZ, CO, NV, NM, UT, WY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10,436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506.2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52.9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28.3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83.0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S. CA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12,985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525.6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51.7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73.9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41.5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AL, MS, TN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7,804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540.2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51.9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60.6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37.6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IN, KY, OH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12,937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565.7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53.0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79.7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CT, MA, ME, NH, RI VT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8,538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568.1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53.9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82.5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12,153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587.4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53.4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64.8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N. CA, HI, GUAM, AS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9,764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589.8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53.3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61.8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IA, KS, MO, NE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8,328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593.7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53.3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82.0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DE, PA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8,808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626.0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54.6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74.8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NJ, PR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7,255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629.7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53.6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64.0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29.1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MD, DC, VA, WV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11,046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647.2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53.6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55.1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38.0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9,191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687.7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52.8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69.4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MI, MN, ND, SD, WI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16,256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707.7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53.9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26.3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79.9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7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All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186,303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562.4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53.0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70.6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19.6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14.5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427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Vol 2, ESRD, Ch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194" name="Picture 2" descr="U:\ADR\2014\Volume 2\1 - Incidence, Prevalence, Patient Characteristics, and Modalities\2014\PowerPoint\PowerPoint 300dpi\Figure_1_13_Coun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3937007" cy="236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U:\ADR\2014\Volume 2\1 - Incidence, Prevalence, Patient Characteristics, and Modalities\2014\PowerPoint\PowerPoint 300dpi\Figure_1_13b_Prevalen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0"/>
            <a:ext cx="3937007" cy="236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04799" y="228600"/>
            <a:ext cx="85090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b="1" spc="30" dirty="0" err="1">
                <a:solidFill>
                  <a:srgbClr val="808080"/>
                </a:solidFill>
                <a:ea typeface="Times New Roman"/>
                <a:cs typeface="Times New Roman"/>
              </a:rPr>
              <a:t>vol</a:t>
            </a:r>
            <a:r>
              <a:rPr lang="en-US" b="1" spc="30" dirty="0">
                <a:solidFill>
                  <a:srgbClr val="808080"/>
                </a:solidFill>
                <a:ea typeface="Times New Roman"/>
                <a:cs typeface="Times New Roman"/>
              </a:rPr>
              <a:t> 2</a:t>
            </a:r>
            <a:r>
              <a:rPr lang="en-US" b="1" spc="30" dirty="0">
                <a:ea typeface="Times New Roman"/>
                <a:cs typeface="Times New Roman"/>
              </a:rPr>
              <a:t>  Figure 1.13  Trends in (a) prevalent ESRD cases and (b) the adjusted* prevalence of ESRD, per million, by </a:t>
            </a:r>
            <a:r>
              <a:rPr lang="en-US" b="1" i="1" spc="30" dirty="0">
                <a:ea typeface="Times New Roman"/>
                <a:cs typeface="Times New Roman"/>
              </a:rPr>
              <a:t>age group</a:t>
            </a:r>
            <a:r>
              <a:rPr lang="en-US" b="1" spc="30" dirty="0">
                <a:ea typeface="Times New Roman"/>
                <a:cs typeface="Times New Roman"/>
              </a:rPr>
              <a:t>, in the U.S. population, 1980-2012</a:t>
            </a:r>
          </a:p>
        </p:txBody>
      </p:sp>
      <p:sp>
        <p:nvSpPr>
          <p:cNvPr id="9" name="Rectangle 8"/>
          <p:cNvSpPr/>
          <p:nvPr/>
        </p:nvSpPr>
        <p:spPr>
          <a:xfrm>
            <a:off x="1251036" y="1219200"/>
            <a:ext cx="2044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(a)  Prevalent </a:t>
            </a:r>
            <a:r>
              <a:rPr lang="en-US" b="1" dirty="0"/>
              <a:t>Cases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02179" y="1219200"/>
            <a:ext cx="2686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(b)  Prevalence </a:t>
            </a:r>
            <a:r>
              <a:rPr lang="en-US" b="1" dirty="0"/>
              <a:t>per million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799" y="4495800"/>
            <a:ext cx="85090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400" i="1" dirty="0">
                <a:ea typeface="Times New Roman"/>
                <a:cs typeface="Times New Roman"/>
              </a:rPr>
              <a:t>Data Source: Reference tables B.1, B.1(2). *Point prevalence on December 31 of each year; Adjusted for sex and race; The standard population was the U.S. population in 2011 ESRD patients. Abbreviation: ESRD, end-stage renal disease.</a:t>
            </a:r>
          </a:p>
        </p:txBody>
      </p:sp>
    </p:spTree>
    <p:extLst>
      <p:ext uri="{BB962C8B-B14F-4D97-AF65-F5344CB8AC3E}">
        <p14:creationId xmlns:p14="http://schemas.microsoft.com/office/powerpoint/2010/main" val="330801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Vol 2, ESRD, Ch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268069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b="1" spc="30" dirty="0" err="1" smtClean="0">
                <a:solidFill>
                  <a:srgbClr val="808080"/>
                </a:solidFill>
                <a:ea typeface="Times New Roman"/>
                <a:cs typeface="Times New Roman"/>
              </a:rPr>
              <a:t>vol</a:t>
            </a:r>
            <a:r>
              <a:rPr lang="en-US" b="1" spc="30" dirty="0" smtClean="0">
                <a:solidFill>
                  <a:srgbClr val="808080"/>
                </a:solidFill>
                <a:ea typeface="Times New Roman"/>
                <a:cs typeface="Times New Roman"/>
              </a:rPr>
              <a:t> 2</a:t>
            </a:r>
            <a:r>
              <a:rPr lang="en-US" b="1" spc="30" dirty="0" smtClean="0">
                <a:ea typeface="Times New Roman"/>
                <a:cs typeface="Times New Roman"/>
              </a:rPr>
              <a:t>  Figure 1.14  Trends in (a) prevalent ESRD cases and (b) the adjusted* prevalence of ESRD, per million, by </a:t>
            </a:r>
            <a:r>
              <a:rPr lang="en-US" b="1" i="1" spc="30" dirty="0" smtClean="0">
                <a:ea typeface="Times New Roman"/>
                <a:cs typeface="Times New Roman"/>
              </a:rPr>
              <a:t>race</a:t>
            </a:r>
            <a:r>
              <a:rPr lang="en-US" b="1" spc="30" dirty="0" smtClean="0">
                <a:ea typeface="Times New Roman"/>
                <a:cs typeface="Times New Roman"/>
              </a:rPr>
              <a:t>, in the U.S. population, 1980-2012 </a:t>
            </a:r>
            <a:endParaRPr lang="en-US" b="1" spc="30" dirty="0">
              <a:ea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65513" y="1371600"/>
            <a:ext cx="2097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(a)  Prevalent </a:t>
            </a:r>
            <a:r>
              <a:rPr lang="en-US" b="1" dirty="0"/>
              <a:t>Cases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14876" y="1371600"/>
            <a:ext cx="2686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(b)  Prevalence </a:t>
            </a:r>
            <a:r>
              <a:rPr lang="en-US" b="1" dirty="0"/>
              <a:t>per million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4441928"/>
            <a:ext cx="86106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400" i="1" dirty="0">
                <a:ea typeface="Times New Roman"/>
                <a:cs typeface="Times New Roman"/>
              </a:rPr>
              <a:t>Data Source: Reference tables B.1, B.1(2). *Point prevalence on December 31 of each year; Adjusted for age and sex; The standard population was the U.S. population in 2011 ESRD patients. Panel b: ~Estimate shown is imprecise due to small sample size and may be unstable over time. The line for Native Americans has a discontinuity because of unreliable data for that year. Abbreviations: </a:t>
            </a:r>
            <a:r>
              <a:rPr lang="en-US" sz="1400" i="1" dirty="0" err="1">
                <a:ea typeface="Times New Roman"/>
                <a:cs typeface="Times New Roman"/>
              </a:rPr>
              <a:t>Af</a:t>
            </a:r>
            <a:r>
              <a:rPr lang="en-US" sz="1400" i="1" dirty="0">
                <a:ea typeface="Times New Roman"/>
                <a:cs typeface="Times New Roman"/>
              </a:rPr>
              <a:t> Am, African American; ESRD, end-stage renal disease; N Am, Native American.</a:t>
            </a:r>
          </a:p>
        </p:txBody>
      </p:sp>
      <p:pic>
        <p:nvPicPr>
          <p:cNvPr id="2050" name="Picture 2" descr="U:\ADR\2014\Volume 2\1 - Incidence, Prevalence, Patient Characteristics, and Modalities\2014\PowerPoint\PowerPoint 300dpi\Figure_1_14_Coun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40932"/>
            <a:ext cx="4471416" cy="268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U:\ADR\2014\Volume 2\1 - Incidence, Prevalence, Patient Characteristics, and Modalities\2014\PowerPoint\PowerPoint 300dpi\Figure_1_14_Prevalence_Brea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384" y="1738944"/>
            <a:ext cx="4471416" cy="268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174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Vol 2, ESRD, Ch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0242" name="Picture 2" descr="U:\ADR\2014\Volume 2\1 - Incidence, Prevalence, Patient Characteristics, and Modalities\2014\PowerPoint\PowerPoint 300dpi\Figure_1_15_Coun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4191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U:\ADR\2014\Volume 2\1 - Incidence, Prevalence, Patient Characteristics, and Modalities\2014\PowerPoint\PowerPoint 300dpi\Figure_1_15_Prevalen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4191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0999" y="304800"/>
            <a:ext cx="8382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b="1" spc="30" dirty="0" err="1">
                <a:solidFill>
                  <a:srgbClr val="808080"/>
                </a:solidFill>
                <a:ea typeface="Times New Roman"/>
                <a:cs typeface="Times New Roman"/>
              </a:rPr>
              <a:t>vol</a:t>
            </a:r>
            <a:r>
              <a:rPr lang="en-US" b="1" spc="30" dirty="0">
                <a:solidFill>
                  <a:srgbClr val="808080"/>
                </a:solidFill>
                <a:ea typeface="Times New Roman"/>
                <a:cs typeface="Times New Roman"/>
              </a:rPr>
              <a:t> 2</a:t>
            </a:r>
            <a:r>
              <a:rPr lang="en-US" b="1" spc="30" dirty="0">
                <a:ea typeface="Times New Roman"/>
                <a:cs typeface="Times New Roman"/>
              </a:rPr>
              <a:t>  Figure 1.15  Trends in (a) prevalent ESRD cases and (b) the adjusted* prevalence of ESRD, per million, by </a:t>
            </a:r>
            <a:r>
              <a:rPr lang="en-US" b="1" i="1" spc="30" dirty="0">
                <a:ea typeface="Times New Roman"/>
                <a:cs typeface="Times New Roman"/>
              </a:rPr>
              <a:t>ethnicity</a:t>
            </a:r>
            <a:r>
              <a:rPr lang="en-US" b="1" spc="30" dirty="0">
                <a:ea typeface="Times New Roman"/>
                <a:cs typeface="Times New Roman"/>
              </a:rPr>
              <a:t>, in the U.S. population, 1980-2012</a:t>
            </a:r>
          </a:p>
        </p:txBody>
      </p:sp>
      <p:sp>
        <p:nvSpPr>
          <p:cNvPr id="9" name="Rectangle 8"/>
          <p:cNvSpPr/>
          <p:nvPr/>
        </p:nvSpPr>
        <p:spPr>
          <a:xfrm>
            <a:off x="1327236" y="1295400"/>
            <a:ext cx="2044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(a)  Prevalent </a:t>
            </a:r>
            <a:r>
              <a:rPr lang="en-US" b="1" dirty="0"/>
              <a:t>Cases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51372" y="1295400"/>
            <a:ext cx="2686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(b)  Prevalence </a:t>
            </a:r>
            <a:r>
              <a:rPr lang="en-US" b="1" dirty="0"/>
              <a:t>per million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000" y="4671536"/>
            <a:ext cx="838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400" i="1" dirty="0">
                <a:ea typeface="Times New Roman"/>
                <a:cs typeface="Times New Roman"/>
              </a:rPr>
              <a:t>Data Source: Reference tables B.1, B.1(3). *Point prevalence on December 31 of each year; Adjusted for age, sex, and race; The standard population was the U.S. population in 2011 ESRD patients. Abbreviation: ESRD, end-stage renal disease.</a:t>
            </a:r>
          </a:p>
        </p:txBody>
      </p:sp>
    </p:spTree>
    <p:extLst>
      <p:ext uri="{BB962C8B-B14F-4D97-AF65-F5344CB8AC3E}">
        <p14:creationId xmlns:p14="http://schemas.microsoft.com/office/powerpoint/2010/main" val="3557491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Vol 2, ESRD, Ch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11266" name="Picture 2" descr="U:\ADR\2014\Volume 2\1 - Incidence, Prevalence, Patient Characteristics, and Modalities\2014\PowerPoint\PowerPoint 300dpi\Figure_1_16a_Coun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28800"/>
            <a:ext cx="4445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U:\ADR\2014\Volume 2\1 - Incidence, Prevalence, Patient Characteristics, and Modalities\2014\PowerPoint\PowerPoint 300dpi\Figure_1_16b_Prevalen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393" y="1828800"/>
            <a:ext cx="4445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" y="3048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b="1" spc="30" dirty="0" err="1">
                <a:solidFill>
                  <a:srgbClr val="808080"/>
                </a:solidFill>
                <a:ea typeface="Times New Roman"/>
                <a:cs typeface="Times New Roman"/>
              </a:rPr>
              <a:t>vol</a:t>
            </a:r>
            <a:r>
              <a:rPr lang="en-US" b="1" spc="30" dirty="0">
                <a:solidFill>
                  <a:srgbClr val="808080"/>
                </a:solidFill>
                <a:ea typeface="Times New Roman"/>
                <a:cs typeface="Times New Roman"/>
              </a:rPr>
              <a:t> 2</a:t>
            </a:r>
            <a:r>
              <a:rPr lang="en-US" b="1" spc="30" dirty="0">
                <a:ea typeface="Times New Roman"/>
                <a:cs typeface="Times New Roman"/>
              </a:rPr>
              <a:t>  Figure 1.16  Trends in (a) prevalent ESRD cases and (b) adjusted* prevalence of ESRD, per million, by </a:t>
            </a:r>
            <a:r>
              <a:rPr lang="en-US" b="1" i="1" spc="30" dirty="0">
                <a:ea typeface="Times New Roman"/>
                <a:cs typeface="Times New Roman"/>
              </a:rPr>
              <a:t>primary cause of ESRD</a:t>
            </a:r>
            <a:r>
              <a:rPr lang="en-US" b="1" spc="30" dirty="0">
                <a:ea typeface="Times New Roman"/>
                <a:cs typeface="Times New Roman"/>
              </a:rPr>
              <a:t>, in the U.S. population, 1980-2012</a:t>
            </a:r>
          </a:p>
        </p:txBody>
      </p:sp>
      <p:sp>
        <p:nvSpPr>
          <p:cNvPr id="9" name="Rectangle 8"/>
          <p:cNvSpPr/>
          <p:nvPr/>
        </p:nvSpPr>
        <p:spPr>
          <a:xfrm>
            <a:off x="1276433" y="1143000"/>
            <a:ext cx="2044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(a)  Prevalent </a:t>
            </a:r>
            <a:r>
              <a:rPr lang="en-US" b="1" dirty="0"/>
              <a:t>Cases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76769" y="1143000"/>
            <a:ext cx="2686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(b)  Prevalence </a:t>
            </a:r>
            <a:r>
              <a:rPr lang="en-US" b="1" dirty="0"/>
              <a:t>per million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4648200"/>
            <a:ext cx="8686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400" i="1" dirty="0">
                <a:ea typeface="Times New Roman"/>
                <a:cs typeface="Times New Roman"/>
              </a:rPr>
              <a:t>Data Source: Reference tables B.1, B.1(2). *Point prevalence on December 31 of each year; Adjusted for age, sex, and race, The standard population was the U.S. population in 2011 ESRD patients. Abbreviation: ESRD, end-stage renal disease. </a:t>
            </a:r>
          </a:p>
        </p:txBody>
      </p:sp>
    </p:spTree>
    <p:extLst>
      <p:ext uri="{BB962C8B-B14F-4D97-AF65-F5344CB8AC3E}">
        <p14:creationId xmlns:p14="http://schemas.microsoft.com/office/powerpoint/2010/main" val="41779882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Vol 2, ESRD, Ch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32360"/>
              </p:ext>
            </p:extLst>
          </p:nvPr>
        </p:nvGraphicFramePr>
        <p:xfrm>
          <a:off x="1219199" y="762000"/>
          <a:ext cx="6324601" cy="5018254"/>
        </p:xfrm>
        <a:graphic>
          <a:graphicData uri="http://schemas.openxmlformats.org/drawingml/2006/table">
            <a:tbl>
              <a:tblPr firstRow="1" firstCol="1" bandRow="1"/>
              <a:tblGrid>
                <a:gridCol w="1491733"/>
                <a:gridCol w="931181"/>
                <a:gridCol w="801723"/>
                <a:gridCol w="798439"/>
                <a:gridCol w="764921"/>
                <a:gridCol w="806324"/>
                <a:gridCol w="730280"/>
              </a:tblGrid>
              <a:tr h="169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 HD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PD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US" sz="1000" b="1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Tx</a:t>
                      </a:r>
                      <a:r>
                        <a:rPr lang="en-US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25202" marR="2520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99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C1C1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Age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9953">
                <a:tc>
                  <a:txBody>
                    <a:bodyPr/>
                    <a:lstStyle/>
                    <a:p>
                      <a:pPr marL="20510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0-19 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953">
                <a:tc>
                  <a:txBody>
                    <a:bodyPr/>
                    <a:lstStyle/>
                    <a:p>
                      <a:pPr marL="20510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20-44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10,375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1,650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18.0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661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23.6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953">
                <a:tc>
                  <a:txBody>
                    <a:bodyPr/>
                    <a:lstStyle/>
                    <a:p>
                      <a:pPr marL="20510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45-64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38,268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3,952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43.1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1,355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48.3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953">
                <a:tc>
                  <a:txBody>
                    <a:bodyPr/>
                    <a:lstStyle/>
                    <a:p>
                      <a:pPr marL="20510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65-74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24,528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24.8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1,900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485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953">
                <a:tc>
                  <a:txBody>
                    <a:bodyPr/>
                    <a:lstStyle/>
                    <a:p>
                      <a:pPr marL="20510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75+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25,277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25.5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1,324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14.4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Sex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9953">
                <a:tc>
                  <a:txBody>
                    <a:bodyPr/>
                    <a:lstStyle/>
                    <a:p>
                      <a:pPr marL="20510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Male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56,847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57.4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5,197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56.6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1,612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57.5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953">
                <a:tc>
                  <a:txBody>
                    <a:bodyPr/>
                    <a:lstStyle/>
                    <a:p>
                      <a:pPr marL="20510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Female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42,107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42.6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3,978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43.4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1,191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42.5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Race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9953">
                <a:tc>
                  <a:txBody>
                    <a:bodyPr/>
                    <a:lstStyle/>
                    <a:p>
                      <a:pPr marL="20510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White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65,430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66.1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6,415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69.9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2,288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81.6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953">
                <a:tc>
                  <a:txBody>
                    <a:bodyPr/>
                    <a:lstStyle/>
                    <a:p>
                      <a:pPr marL="20510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Black/African Am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28,659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2,137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953">
                <a:tc>
                  <a:txBody>
                    <a:bodyPr/>
                    <a:lstStyle/>
                    <a:p>
                      <a:pPr marL="20510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Native American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1,139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953">
                <a:tc>
                  <a:txBody>
                    <a:bodyPr/>
                    <a:lstStyle/>
                    <a:p>
                      <a:pPr marL="20510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Asian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3,726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536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Ethnicity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0747">
                <a:tc>
                  <a:txBody>
                    <a:bodyPr/>
                    <a:lstStyle/>
                    <a:p>
                      <a:pPr marL="19367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Hispanic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93675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13,702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93675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13.8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93675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1,251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93675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13.6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93675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420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93675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747">
                <a:tc>
                  <a:txBody>
                    <a:bodyPr/>
                    <a:lstStyle/>
                    <a:p>
                      <a:pPr marL="19367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Non-Hispanic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3675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85,252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3675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86.2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3675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7,924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3675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86.4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3675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2,383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3675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85.0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Primary cause of ESRD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9953">
                <a:tc>
                  <a:txBody>
                    <a:bodyPr/>
                    <a:lstStyle/>
                    <a:p>
                      <a:pPr marL="20510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Diabetes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43,922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44.4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3,783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41.2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441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953">
                <a:tc>
                  <a:txBody>
                    <a:bodyPr/>
                    <a:lstStyle/>
                    <a:p>
                      <a:pPr marL="20510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Hypertension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29,111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29.4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2,373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25.9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953">
                <a:tc>
                  <a:txBody>
                    <a:bodyPr/>
                    <a:lstStyle/>
                    <a:p>
                      <a:pPr marL="20510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Glomerulonephritis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6,889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1,387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15.1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553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953">
                <a:tc>
                  <a:txBody>
                    <a:bodyPr/>
                    <a:lstStyle/>
                    <a:p>
                      <a:pPr marL="20510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Cystic kidney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1,551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476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429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953">
                <a:tc>
                  <a:txBody>
                    <a:bodyPr/>
                    <a:lstStyle/>
                    <a:p>
                      <a:pPr marL="20510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Other urologic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410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953">
                <a:tc>
                  <a:txBody>
                    <a:bodyPr/>
                    <a:lstStyle/>
                    <a:p>
                      <a:pPr marL="20510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Other Cause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10,762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501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17.9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953">
                <a:tc>
                  <a:txBody>
                    <a:bodyPr/>
                    <a:lstStyle/>
                    <a:p>
                      <a:pPr marL="20510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Unknown/missing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6,309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413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568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All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98,954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9,175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2,803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2" marR="252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304800" y="76200"/>
            <a:ext cx="861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75"/>
              </a:spcAft>
            </a:pPr>
            <a:r>
              <a:rPr lang="en-US" sz="1600" b="1" dirty="0" err="1">
                <a:solidFill>
                  <a:srgbClr val="808080"/>
                </a:solidFill>
                <a:ea typeface="Times New Roman"/>
                <a:cs typeface="Times New Roman"/>
              </a:rPr>
              <a:t>vol</a:t>
            </a:r>
            <a:r>
              <a:rPr lang="en-US" sz="1600" b="1" dirty="0">
                <a:solidFill>
                  <a:srgbClr val="808080"/>
                </a:solidFill>
                <a:ea typeface="Times New Roman"/>
                <a:cs typeface="Times New Roman"/>
              </a:rPr>
              <a:t> 2  </a:t>
            </a:r>
            <a:r>
              <a:rPr lang="en-US" sz="1600" b="1" dirty="0">
                <a:ea typeface="Times New Roman"/>
                <a:cs typeface="Times New Roman"/>
              </a:rPr>
              <a:t>Table 1.4  Number and percentage of incident cases of hemodialysis (HD), peritoneal dialysis (PD), and transplantation (</a:t>
            </a:r>
            <a:r>
              <a:rPr lang="en-US" sz="1600" b="1" dirty="0" err="1">
                <a:ea typeface="Times New Roman"/>
                <a:cs typeface="Times New Roman"/>
              </a:rPr>
              <a:t>Tx</a:t>
            </a:r>
            <a:r>
              <a:rPr lang="en-US" sz="1600" b="1" dirty="0">
                <a:ea typeface="Times New Roman"/>
                <a:cs typeface="Times New Roman"/>
              </a:rPr>
              <a:t>) by age, sex, race, ethnicity, and primary ESRD diagnosis, in the U.S. population, 2012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" y="579120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US" sz="1400" i="1" dirty="0">
                <a:solidFill>
                  <a:srgbClr val="000000"/>
                </a:solidFill>
                <a:ea typeface="Times New Roman"/>
                <a:cs typeface="Times New Roman"/>
              </a:rPr>
              <a:t>Data Source: Special analyses, USRDS ESRD Database. Abbreviation: African Am, African American; ESRD, end-stage renal disease.</a:t>
            </a:r>
          </a:p>
        </p:txBody>
      </p:sp>
    </p:spTree>
    <p:extLst>
      <p:ext uri="{BB962C8B-B14F-4D97-AF65-F5344CB8AC3E}">
        <p14:creationId xmlns:p14="http://schemas.microsoft.com/office/powerpoint/2010/main" val="813106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5715000"/>
            <a:ext cx="67341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table: D.1.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13549"/>
            <a:ext cx="83058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 err="1">
                <a:solidFill>
                  <a:schemeClr val="bg1">
                    <a:lumMod val="50000"/>
                  </a:schemeClr>
                </a:solidFill>
              </a:rPr>
              <a:t>vol</a:t>
            </a:r>
            <a:r>
              <a:rPr lang="en-US" sz="2800" b="1" baseline="30000" dirty="0">
                <a:solidFill>
                  <a:schemeClr val="bg1">
                    <a:lumMod val="50000"/>
                  </a:schemeClr>
                </a:solidFill>
              </a:rPr>
              <a:t> 2  </a:t>
            </a:r>
            <a:r>
              <a:rPr lang="en-US" sz="2800" b="1" baseline="30000" dirty="0"/>
              <a:t>Figure 1.17  Trend in the number of incident ESRD patients using home hemodialysis, in thousands, by type of therapy, in the U.S. population, 1980-2012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4098" name="Picture 2" descr="\\vasa\USRDSdocs\ADR\2014\Volume 2\1 - Incidence, Prevalence, Patient Characteristics, and Modalities\2014\PowerPoint\PowerPoint 300dpi\FIG_1_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77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Vol 2, ESRD, Ch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70324"/>
              </p:ext>
            </p:extLst>
          </p:nvPr>
        </p:nvGraphicFramePr>
        <p:xfrm>
          <a:off x="1143000" y="914400"/>
          <a:ext cx="6376694" cy="4934076"/>
        </p:xfrm>
        <a:graphic>
          <a:graphicData uri="http://schemas.openxmlformats.org/drawingml/2006/table">
            <a:tbl>
              <a:tblPr firstRow="1" firstCol="1" bandRow="1"/>
              <a:tblGrid>
                <a:gridCol w="1430014"/>
                <a:gridCol w="831013"/>
                <a:gridCol w="817880"/>
                <a:gridCol w="732517"/>
                <a:gridCol w="858009"/>
                <a:gridCol w="795992"/>
                <a:gridCol w="911269"/>
              </a:tblGrid>
              <a:tr h="159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42718" marR="4271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HD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PD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Tx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9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42718" marR="4271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Age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9777">
                <a:tc>
                  <a:txBody>
                    <a:bodyPr/>
                    <a:lstStyle/>
                    <a:p>
                      <a:pPr marL="1695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0-19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1,134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898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4,957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777">
                <a:tc>
                  <a:txBody>
                    <a:bodyPr/>
                    <a:lstStyle/>
                    <a:p>
                      <a:pPr marL="1695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20-44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49,843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12.4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8,187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20.2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39,965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493">
                <a:tc>
                  <a:txBody>
                    <a:bodyPr/>
                    <a:lstStyle/>
                    <a:p>
                      <a:pPr marL="1695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45-64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167,499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41.6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18,137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44.7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89,876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51.1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777">
                <a:tc>
                  <a:txBody>
                    <a:bodyPr/>
                    <a:lstStyle/>
                    <a:p>
                      <a:pPr marL="1695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65-74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95,889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23.8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8,284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20.4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32,475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18.5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777">
                <a:tc>
                  <a:txBody>
                    <a:bodyPr/>
                    <a:lstStyle/>
                    <a:p>
                      <a:pPr marL="1695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75+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88,149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21.9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5,099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12.6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8,705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Sex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7493">
                <a:tc>
                  <a:txBody>
                    <a:bodyPr/>
                    <a:lstStyle/>
                    <a:p>
                      <a:pPr marL="1695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Male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226,205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56.2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21,968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54.1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104,654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59.5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493">
                <a:tc>
                  <a:txBody>
                    <a:bodyPr/>
                    <a:lstStyle/>
                    <a:p>
                      <a:pPr marL="1695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Female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176,309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43.8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18,637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45.9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71,324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40.5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Race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7493">
                <a:tc>
                  <a:txBody>
                    <a:bodyPr/>
                    <a:lstStyle/>
                    <a:p>
                      <a:pPr marL="1695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White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221,887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55.1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26,690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65.7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128,468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73.0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493">
                <a:tc>
                  <a:txBody>
                    <a:bodyPr/>
                    <a:lstStyle/>
                    <a:p>
                      <a:pPr marL="1695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Black/African Am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153,264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38.1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10,534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25.9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35,628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20.2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777">
                <a:tc>
                  <a:txBody>
                    <a:bodyPr/>
                    <a:lstStyle/>
                    <a:p>
                      <a:pPr marL="1695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Native American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5,839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476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1,755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1.0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777">
                <a:tc>
                  <a:txBody>
                    <a:bodyPr/>
                    <a:lstStyle/>
                    <a:p>
                      <a:pPr marL="1695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Asian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21,524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2,905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10,127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5.8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7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Ethnicity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9777">
                <a:tc>
                  <a:txBody>
                    <a:bodyPr/>
                    <a:lstStyle/>
                    <a:p>
                      <a:pPr marL="1695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Hispanic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68,710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17.1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5,915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14.6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35,467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20.2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493">
                <a:tc>
                  <a:txBody>
                    <a:bodyPr/>
                    <a:lstStyle/>
                    <a:p>
                      <a:pPr marL="1695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Non-Hispanic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333,804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82.9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34,690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85.4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140,511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79.8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4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Primary cause of ESRD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7493">
                <a:tc>
                  <a:txBody>
                    <a:bodyPr/>
                    <a:lstStyle/>
                    <a:p>
                      <a:pPr marL="1695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Diabetes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178,012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44.2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14,120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34.8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40,688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23.1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493">
                <a:tc>
                  <a:txBody>
                    <a:bodyPr/>
                    <a:lstStyle/>
                    <a:p>
                      <a:pPr marL="1695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Hypertension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116,260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28.9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10,528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25.9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27,785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15.8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493">
                <a:tc>
                  <a:txBody>
                    <a:bodyPr/>
                    <a:lstStyle/>
                    <a:p>
                      <a:pPr marL="1695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Glomerulonephritis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43,521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7,931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19.5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48,980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27.8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777">
                <a:tc>
                  <a:txBody>
                    <a:bodyPr/>
                    <a:lstStyle/>
                    <a:p>
                      <a:pPr marL="1695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Cystic kidney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9,543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1,895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17,463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777">
                <a:tc>
                  <a:txBody>
                    <a:bodyPr/>
                    <a:lstStyle/>
                    <a:p>
                      <a:pPr marL="1695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Other urologic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3,052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369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0.9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3,515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777">
                <a:tc>
                  <a:txBody>
                    <a:bodyPr/>
                    <a:lstStyle/>
                    <a:p>
                      <a:pPr marL="1695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Other Cause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32,513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8.1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3,660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20,306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11.5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493">
                <a:tc>
                  <a:txBody>
                    <a:bodyPr/>
                    <a:lstStyle/>
                    <a:p>
                      <a:pPr marL="169545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Unknown/missing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19,613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4.9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2,102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5.2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17,241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49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All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402,514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40,605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175,978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8288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100.0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718" marR="42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81000" y="0"/>
            <a:ext cx="8077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75"/>
              </a:spcAft>
            </a:pPr>
            <a:r>
              <a:rPr lang="en-US" b="1" dirty="0" err="1">
                <a:solidFill>
                  <a:srgbClr val="808080"/>
                </a:solidFill>
                <a:ea typeface="Times New Roman"/>
                <a:cs typeface="Times New Roman"/>
              </a:rPr>
              <a:t>vol</a:t>
            </a:r>
            <a:r>
              <a:rPr lang="en-US" b="1" dirty="0">
                <a:solidFill>
                  <a:srgbClr val="808080"/>
                </a:solidFill>
                <a:ea typeface="Times New Roman"/>
                <a:cs typeface="Times New Roman"/>
              </a:rPr>
              <a:t> 2</a:t>
            </a:r>
            <a:r>
              <a:rPr lang="en-US" b="1" dirty="0">
                <a:ea typeface="Times New Roman"/>
                <a:cs typeface="Times New Roman"/>
              </a:rPr>
              <a:t>  Table 1.5  Number and percentage of prevalent cases of hemodialysis (HD), peritoneal dialysis (PD), and transplantation (</a:t>
            </a:r>
            <a:r>
              <a:rPr lang="en-US" b="1" dirty="0" err="1">
                <a:ea typeface="Times New Roman"/>
                <a:cs typeface="Times New Roman"/>
              </a:rPr>
              <a:t>Tx</a:t>
            </a:r>
            <a:r>
              <a:rPr lang="en-US" b="1" dirty="0">
                <a:ea typeface="Times New Roman"/>
                <a:cs typeface="Times New Roman"/>
              </a:rPr>
              <a:t>) by age, sex, race, ethnicity, and primary ESRD diagnosis, in the U.S. population, 2012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33400" y="5989015"/>
            <a:ext cx="8077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US" sz="1100" i="1" dirty="0">
                <a:solidFill>
                  <a:srgbClr val="000000"/>
                </a:solidFill>
                <a:ea typeface="Times New Roman"/>
                <a:cs typeface="Times New Roman"/>
              </a:rPr>
              <a:t>Data Source: Special analyses, USRDS ESRD Database. Abbreviation: African Am, African American; ESRD, end-stage renal disease.</a:t>
            </a:r>
          </a:p>
        </p:txBody>
      </p:sp>
    </p:spTree>
    <p:extLst>
      <p:ext uri="{BB962C8B-B14F-4D97-AF65-F5344CB8AC3E}">
        <p14:creationId xmlns:p14="http://schemas.microsoft.com/office/powerpoint/2010/main" val="1454412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5715000"/>
            <a:ext cx="6734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table: D.1. December 31 prevalent ESRD patients; peritoneal dialysis consists of CAPD and CCPD only. Abbreviations: CAPD, continuous ambulatory peritoneal dialysis; CCPD, continuous cycler peritoneal dialysis; ESRD, end-stage renal disease.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13549"/>
            <a:ext cx="8305800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 err="1">
                <a:solidFill>
                  <a:schemeClr val="bg1">
                    <a:lumMod val="50000"/>
                  </a:schemeClr>
                </a:solidFill>
              </a:rPr>
              <a:t>vol</a:t>
            </a:r>
            <a:r>
              <a:rPr lang="en-US" sz="2800" b="1" baseline="30000" dirty="0">
                <a:solidFill>
                  <a:schemeClr val="bg1">
                    <a:lumMod val="50000"/>
                  </a:schemeClr>
                </a:solidFill>
              </a:rPr>
              <a:t> 2  </a:t>
            </a:r>
            <a:r>
              <a:rPr lang="en-US" sz="2800" b="1" baseline="30000" dirty="0"/>
              <a:t>Figure 1.18  Trend in the number of prevalent ESRD patients using home dialysis, in thousands, by type of therapy, in the U.S. population, 1980-2012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5122" name="Picture 2" descr="\\vasa\USRDSdocs\ADR\2014\Volume 2\1 - Incidence, Prevalence, Patient Characteristics, and Modalities\2014\PowerPoint\PowerPoint 300dpi\FIG_1_1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777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Vol 2, ESRD, Ch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2290" name="Picture 2" descr="U:\ADR\2014\Volume 2\1 - Incidence, Prevalence, Patient Characteristics, and Modalities\2014\PowerPoint\PowerPoint 300dpi\Figure_1_19_H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217" y="1585432"/>
            <a:ext cx="6298966" cy="367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" y="268069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spc="30" dirty="0" err="1">
                <a:solidFill>
                  <a:srgbClr val="808080"/>
                </a:solidFill>
                <a:ea typeface="Times New Roman"/>
                <a:cs typeface="Times New Roman"/>
              </a:rPr>
              <a:t>vol</a:t>
            </a:r>
            <a:r>
              <a:rPr lang="en-US" b="1" spc="30" dirty="0">
                <a:solidFill>
                  <a:srgbClr val="808080"/>
                </a:solidFill>
                <a:ea typeface="Times New Roman"/>
                <a:cs typeface="Times New Roman"/>
              </a:rPr>
              <a:t> 2</a:t>
            </a:r>
            <a:r>
              <a:rPr lang="en-US" b="1" spc="30" dirty="0">
                <a:ea typeface="Times New Roman"/>
                <a:cs typeface="Times New Roman"/>
              </a:rPr>
              <a:t>  Figure 1.19  Trend in the distribution of payer </a:t>
            </a:r>
            <a:r>
              <a:rPr lang="en-US" b="1" spc="30" dirty="0" smtClean="0">
                <a:ea typeface="Times New Roman"/>
                <a:cs typeface="Times New Roman"/>
              </a:rPr>
              <a:t>type</a:t>
            </a:r>
            <a:r>
              <a:rPr lang="en-US" b="1" spc="30" dirty="0">
                <a:ea typeface="Times New Roman"/>
                <a:cs typeface="Times New Roman"/>
              </a:rPr>
              <a:t> </a:t>
            </a:r>
            <a:r>
              <a:rPr lang="en-US" b="1" spc="30" dirty="0" smtClean="0">
                <a:ea typeface="Times New Roman"/>
                <a:cs typeface="Times New Roman"/>
              </a:rPr>
              <a:t>among </a:t>
            </a:r>
            <a:r>
              <a:rPr lang="en-US" b="1" spc="30" dirty="0">
                <a:ea typeface="Times New Roman"/>
                <a:cs typeface="Times New Roman"/>
              </a:rPr>
              <a:t>incident ESRD </a:t>
            </a:r>
            <a:r>
              <a:rPr lang="en-US" b="1" spc="30" dirty="0" smtClean="0">
                <a:ea typeface="Times New Roman"/>
                <a:cs typeface="Times New Roman"/>
              </a:rPr>
              <a:t>patients using hemodialysis, </a:t>
            </a:r>
            <a:r>
              <a:rPr lang="en-US" b="1" spc="30" dirty="0">
                <a:ea typeface="Times New Roman"/>
                <a:cs typeface="Times New Roman"/>
              </a:rPr>
              <a:t>1978-2012</a:t>
            </a:r>
          </a:p>
        </p:txBody>
      </p:sp>
      <p:sp>
        <p:nvSpPr>
          <p:cNvPr id="9" name="Rectangle 8"/>
          <p:cNvSpPr/>
          <p:nvPr/>
        </p:nvSpPr>
        <p:spPr>
          <a:xfrm>
            <a:off x="3549375" y="1065250"/>
            <a:ext cx="1816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en-US" b="1" dirty="0" smtClean="0"/>
              <a:t>(a)  Hemodialysis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228601" y="5559623"/>
            <a:ext cx="8458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400" i="1" dirty="0">
                <a:ea typeface="Times New Roman"/>
                <a:cs typeface="Times New Roman"/>
              </a:rPr>
              <a:t>Data Source: Special analyses, USRDS ESRD Database. </a:t>
            </a:r>
            <a:r>
              <a:rPr lang="en-US" sz="1400" i="1" dirty="0" smtClean="0">
                <a:ea typeface="Times New Roman"/>
                <a:cs typeface="Times New Roman"/>
              </a:rPr>
              <a:t>Abbreviations</a:t>
            </a:r>
            <a:r>
              <a:rPr lang="en-US" sz="1400" i="1" dirty="0">
                <a:ea typeface="Times New Roman"/>
                <a:cs typeface="Times New Roman"/>
              </a:rPr>
              <a:t>: </a:t>
            </a:r>
            <a:r>
              <a:rPr lang="en-US" sz="1400" i="1" dirty="0" smtClean="0">
                <a:ea typeface="Times New Roman"/>
                <a:cs typeface="Times New Roman"/>
              </a:rPr>
              <a:t>ESRD</a:t>
            </a:r>
            <a:r>
              <a:rPr lang="en-US" sz="1400" i="1" dirty="0">
                <a:ea typeface="Times New Roman"/>
                <a:cs typeface="Times New Roman"/>
              </a:rPr>
              <a:t>, end-stage renal disease.</a:t>
            </a:r>
          </a:p>
        </p:txBody>
      </p:sp>
    </p:spTree>
    <p:extLst>
      <p:ext uri="{BB962C8B-B14F-4D97-AF65-F5344CB8AC3E}">
        <p14:creationId xmlns:p14="http://schemas.microsoft.com/office/powerpoint/2010/main" val="1737113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04913" y="5915025"/>
            <a:ext cx="6734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Reference tables A.2(2) and A.2(3). *Adjusted for age, sex, and race. The standard population was the U.S. population in 2011. Abbreviation: ESRD, end-stage renal disease.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313549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 err="1">
                <a:solidFill>
                  <a:schemeClr val="bg1">
                    <a:lumMod val="50000"/>
                  </a:schemeClr>
                </a:solidFill>
              </a:rPr>
              <a:t>vol</a:t>
            </a:r>
            <a:r>
              <a:rPr lang="en-US" sz="2800" b="1" baseline="30000" dirty="0">
                <a:solidFill>
                  <a:schemeClr val="bg1">
                    <a:lumMod val="50000"/>
                  </a:schemeClr>
                </a:solidFill>
              </a:rPr>
              <a:t> 2  </a:t>
            </a:r>
            <a:r>
              <a:rPr lang="en-US" sz="2800" b="1" baseline="30000" dirty="0"/>
              <a:t>Figure </a:t>
            </a:r>
            <a:r>
              <a:rPr lang="en-US" sz="2800" b="1" baseline="30000" dirty="0" smtClean="0"/>
              <a:t>1.2  </a:t>
            </a:r>
            <a:r>
              <a:rPr lang="en-US" sz="2800" b="1" baseline="30000" dirty="0"/>
              <a:t>Trends in the adjusted* incidence rate of ESRD, per million/year (bars; scale on right), and annual percent change in the adjusted* incidence rate of ESRD (lines; scale on left) in the U.S. population, 1980-2012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2" descr="\\vasa\USRDSdocs\ADR\2014\Volume 2\1 - Incidence, Prevalence, Patient Characteristics, and Modalities\2014\PowerPoint\PowerPoint 300dpi\FIG_1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045459"/>
            <a:ext cx="6858014" cy="476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96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Vol 2, ESRD, Ch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7" name="Picture 3" descr="U:\ADR\2014\Volume 2\1 - Incidence, Prevalence, Patient Characteristics, and Modalities\2014\PowerPoint\PowerPoint 300dpi\Figure_1_19_P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46" y="1413386"/>
            <a:ext cx="6676109" cy="389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" y="191869"/>
            <a:ext cx="834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spc="30" dirty="0" err="1">
                <a:solidFill>
                  <a:srgbClr val="808080"/>
                </a:solidFill>
                <a:ea typeface="Times New Roman"/>
                <a:cs typeface="Times New Roman"/>
              </a:rPr>
              <a:t>vol</a:t>
            </a:r>
            <a:r>
              <a:rPr lang="en-US" b="1" spc="30" dirty="0">
                <a:solidFill>
                  <a:srgbClr val="808080"/>
                </a:solidFill>
                <a:ea typeface="Times New Roman"/>
                <a:cs typeface="Times New Roman"/>
              </a:rPr>
              <a:t> 2</a:t>
            </a:r>
            <a:r>
              <a:rPr lang="en-US" b="1" spc="30" dirty="0">
                <a:ea typeface="Times New Roman"/>
                <a:cs typeface="Times New Roman"/>
              </a:rPr>
              <a:t>  Figure 1.19  Trend in the distribution of payer </a:t>
            </a:r>
            <a:r>
              <a:rPr lang="en-US" b="1" spc="30" dirty="0" smtClean="0">
                <a:ea typeface="Times New Roman"/>
                <a:cs typeface="Times New Roman"/>
              </a:rPr>
              <a:t>type </a:t>
            </a:r>
            <a:r>
              <a:rPr lang="en-US" b="1" spc="30" dirty="0">
                <a:ea typeface="Times New Roman"/>
                <a:cs typeface="Times New Roman"/>
              </a:rPr>
              <a:t>among incident ESRD </a:t>
            </a:r>
            <a:r>
              <a:rPr lang="en-US" b="1" spc="30" dirty="0" smtClean="0">
                <a:ea typeface="Times New Roman"/>
                <a:cs typeface="Times New Roman"/>
              </a:rPr>
              <a:t>patients using peritoneal dialysis, </a:t>
            </a:r>
            <a:r>
              <a:rPr lang="en-US" b="1" spc="30" dirty="0">
                <a:ea typeface="Times New Roman"/>
                <a:cs typeface="Times New Roman"/>
              </a:rPr>
              <a:t>1978-2012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15786" y="941127"/>
            <a:ext cx="2312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en-US" b="1" dirty="0" smtClean="0"/>
              <a:t>(b)  Peritoneal </a:t>
            </a:r>
            <a:r>
              <a:rPr lang="en-US" b="1" dirty="0"/>
              <a:t>Dialysis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42901" y="5433536"/>
            <a:ext cx="84581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400" i="1" dirty="0">
                <a:ea typeface="Times New Roman"/>
                <a:cs typeface="Times New Roman"/>
              </a:rPr>
              <a:t>Data Source: Special analyses, USRDS ESRD Database. Peritoneal dialysis consists of CAPD and CCPD only. Abbreviations: CAPD, continuous ambulatory peritoneal dialysis; CCPD, continuous cycler peritoneal dialysis; ESRD, end-stage renal disease.</a:t>
            </a:r>
          </a:p>
        </p:txBody>
      </p:sp>
    </p:spTree>
    <p:extLst>
      <p:ext uri="{BB962C8B-B14F-4D97-AF65-F5344CB8AC3E}">
        <p14:creationId xmlns:p14="http://schemas.microsoft.com/office/powerpoint/2010/main" val="2427163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Vol 2, ESRD, Ch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8" name="Picture 4" descr="U:\ADR\2014\Volume 2\1 - Incidence, Prevalence, Patient Characteristics, and Modalities\2014\PowerPoint\PowerPoint 300dpi\Figure_1_19_T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03" y="1329151"/>
            <a:ext cx="7120195" cy="415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200" y="152400"/>
            <a:ext cx="8343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b="1" spc="30" dirty="0" err="1">
                <a:solidFill>
                  <a:srgbClr val="808080"/>
                </a:solidFill>
                <a:ea typeface="Times New Roman"/>
                <a:cs typeface="Times New Roman"/>
              </a:rPr>
              <a:t>vol</a:t>
            </a:r>
            <a:r>
              <a:rPr lang="en-US" b="1" spc="30" dirty="0">
                <a:solidFill>
                  <a:srgbClr val="808080"/>
                </a:solidFill>
                <a:ea typeface="Times New Roman"/>
                <a:cs typeface="Times New Roman"/>
              </a:rPr>
              <a:t> 2</a:t>
            </a:r>
            <a:r>
              <a:rPr lang="en-US" b="1" spc="30" dirty="0">
                <a:ea typeface="Times New Roman"/>
                <a:cs typeface="Times New Roman"/>
              </a:rPr>
              <a:t>  Figure 1.19  Trend in the distribution of payer </a:t>
            </a:r>
            <a:r>
              <a:rPr lang="en-US" b="1" spc="30" dirty="0" smtClean="0">
                <a:ea typeface="Times New Roman"/>
                <a:cs typeface="Times New Roman"/>
              </a:rPr>
              <a:t>type among </a:t>
            </a:r>
            <a:r>
              <a:rPr lang="en-US" b="1" spc="30" dirty="0">
                <a:ea typeface="Times New Roman"/>
                <a:cs typeface="Times New Roman"/>
              </a:rPr>
              <a:t>incident ESRD </a:t>
            </a:r>
            <a:r>
              <a:rPr lang="en-US" b="1" spc="30" dirty="0" smtClean="0">
                <a:ea typeface="Times New Roman"/>
                <a:cs typeface="Times New Roman"/>
              </a:rPr>
              <a:t>patients with transplants, </a:t>
            </a:r>
            <a:r>
              <a:rPr lang="en-US" b="1" spc="30" dirty="0">
                <a:ea typeface="Times New Roman"/>
                <a:cs typeface="Times New Roman"/>
              </a:rPr>
              <a:t>1978-2012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05508" y="879275"/>
            <a:ext cx="1532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(c)  Transplant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342901" y="5635823"/>
            <a:ext cx="84581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400" i="1" dirty="0">
                <a:ea typeface="Times New Roman"/>
                <a:cs typeface="Times New Roman"/>
              </a:rPr>
              <a:t>Data Source: Special analyses, USRDS ESRD Database. </a:t>
            </a:r>
            <a:r>
              <a:rPr lang="en-US" sz="1400" i="1" dirty="0" smtClean="0">
                <a:ea typeface="Times New Roman"/>
                <a:cs typeface="Times New Roman"/>
              </a:rPr>
              <a:t>Abbreviations</a:t>
            </a:r>
            <a:r>
              <a:rPr lang="en-US" sz="1400" i="1" dirty="0">
                <a:ea typeface="Times New Roman"/>
                <a:cs typeface="Times New Roman"/>
              </a:rPr>
              <a:t>: </a:t>
            </a:r>
            <a:r>
              <a:rPr lang="en-US" sz="1400" i="1" dirty="0" smtClean="0">
                <a:ea typeface="Times New Roman"/>
                <a:cs typeface="Times New Roman"/>
              </a:rPr>
              <a:t>ESRD</a:t>
            </a:r>
            <a:r>
              <a:rPr lang="en-US" sz="1400" i="1" dirty="0">
                <a:ea typeface="Times New Roman"/>
                <a:cs typeface="Times New Roman"/>
              </a:rPr>
              <a:t>, end-stage renal disease.</a:t>
            </a:r>
          </a:p>
        </p:txBody>
      </p:sp>
    </p:spTree>
    <p:extLst>
      <p:ext uri="{BB962C8B-B14F-4D97-AF65-F5344CB8AC3E}">
        <p14:creationId xmlns:p14="http://schemas.microsoft.com/office/powerpoint/2010/main" val="28138227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Vol 2, ESRD, Ch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13314" name="Picture 2" descr="U:\ADR\2014\Volume 2\1 - Incidence, Prevalence, Patient Characteristics, and Modalities\2014\PowerPoint\PowerPoint 300dpi\Figure_1_20_H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63" y="1557751"/>
            <a:ext cx="6205675" cy="361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2286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spc="30" dirty="0" err="1" smtClean="0">
                <a:solidFill>
                  <a:srgbClr val="808080"/>
                </a:solidFill>
                <a:ea typeface="Times New Roman"/>
                <a:cs typeface="Times New Roman"/>
              </a:rPr>
              <a:t>vol</a:t>
            </a:r>
            <a:r>
              <a:rPr lang="en-US" b="1" spc="30" dirty="0" smtClean="0">
                <a:solidFill>
                  <a:srgbClr val="808080"/>
                </a:solidFill>
                <a:ea typeface="Times New Roman"/>
                <a:cs typeface="Times New Roman"/>
              </a:rPr>
              <a:t> 2</a:t>
            </a:r>
            <a:r>
              <a:rPr lang="en-US" b="1" spc="30" dirty="0" smtClean="0">
                <a:ea typeface="Times New Roman"/>
                <a:cs typeface="Times New Roman"/>
              </a:rPr>
              <a:t>  Figure 1.20  Trend in the distribution of payer type among prevalent ESRD patients using hemodialysis, 1978-2012 </a:t>
            </a:r>
            <a:endParaRPr lang="en-US" b="1" spc="30" dirty="0">
              <a:ea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63675" y="1031675"/>
            <a:ext cx="18166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en-US" b="1" dirty="0" smtClean="0"/>
              <a:t>(a)  Hemodialysis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81000" y="53340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400" i="1" dirty="0">
                <a:ea typeface="Times New Roman"/>
                <a:cs typeface="Times New Roman"/>
              </a:rPr>
              <a:t>Data Source: Special analyses, USRDS ESRD Database. Point prevalence on December 31 of each </a:t>
            </a:r>
            <a:r>
              <a:rPr lang="en-US" sz="1400" i="1" dirty="0" smtClean="0">
                <a:ea typeface="Times New Roman"/>
                <a:cs typeface="Times New Roman"/>
              </a:rPr>
              <a:t>year. Abbreviations: </a:t>
            </a:r>
            <a:r>
              <a:rPr lang="en-US" sz="1400" i="1" dirty="0">
                <a:ea typeface="Times New Roman"/>
                <a:cs typeface="Times New Roman"/>
              </a:rPr>
              <a:t>ESRD, end-stage renal disease.</a:t>
            </a:r>
          </a:p>
        </p:txBody>
      </p:sp>
    </p:spTree>
    <p:extLst>
      <p:ext uri="{BB962C8B-B14F-4D97-AF65-F5344CB8AC3E}">
        <p14:creationId xmlns:p14="http://schemas.microsoft.com/office/powerpoint/2010/main" val="8760604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Vol 2, ESRD, Ch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2286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spc="30" dirty="0" err="1" smtClean="0">
                <a:solidFill>
                  <a:srgbClr val="808080"/>
                </a:solidFill>
                <a:ea typeface="Times New Roman"/>
                <a:cs typeface="Times New Roman"/>
              </a:rPr>
              <a:t>vol</a:t>
            </a:r>
            <a:r>
              <a:rPr lang="en-US" b="1" spc="30" dirty="0" smtClean="0">
                <a:solidFill>
                  <a:srgbClr val="808080"/>
                </a:solidFill>
                <a:ea typeface="Times New Roman"/>
                <a:cs typeface="Times New Roman"/>
              </a:rPr>
              <a:t> 2</a:t>
            </a:r>
            <a:r>
              <a:rPr lang="en-US" b="1" spc="30" dirty="0" smtClean="0">
                <a:ea typeface="Times New Roman"/>
                <a:cs typeface="Times New Roman"/>
              </a:rPr>
              <a:t>  Figure 1.20  Trend in the distribution of payer type among prevalent ESRD patients using peritoneal dialysis, 1978-2012 </a:t>
            </a:r>
            <a:endParaRPr lang="en-US" b="1" spc="30" dirty="0">
              <a:ea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0595" y="1031675"/>
            <a:ext cx="2312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en-US" b="1" dirty="0" smtClean="0"/>
              <a:t>(b)  Peritoneal Dialysis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81000" y="5334000"/>
            <a:ext cx="838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400" i="1" dirty="0">
                <a:ea typeface="Times New Roman"/>
                <a:cs typeface="Times New Roman"/>
              </a:rPr>
              <a:t>Data Source: Special analyses, USRDS ESRD Database. Point prevalence on December 31 of each year; Peritoneal dialysis consists of CAPD and CCPD only. Abbreviations: CAPD, continuous ambulatory peritoneal dialysis; CCPD, continuous cycler peritoneal dialysis; ESRD, end-stage renal disease.</a:t>
            </a:r>
          </a:p>
        </p:txBody>
      </p:sp>
      <p:pic>
        <p:nvPicPr>
          <p:cNvPr id="14338" name="Picture 2" descr="U:\ADR\2014\Volume 2\1 - Incidence, Prevalence, Patient Characteristics, and Modalities\2014\PowerPoint\PowerPoint 300dpi\Figure_1_20_P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63" y="1557751"/>
            <a:ext cx="6205675" cy="361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5020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Vol 2, ESRD, Ch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2286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b="1" spc="30" dirty="0" err="1" smtClean="0">
                <a:solidFill>
                  <a:srgbClr val="808080"/>
                </a:solidFill>
                <a:ea typeface="Times New Roman"/>
                <a:cs typeface="Times New Roman"/>
              </a:rPr>
              <a:t>vol</a:t>
            </a:r>
            <a:r>
              <a:rPr lang="en-US" b="1" spc="30" dirty="0" smtClean="0">
                <a:solidFill>
                  <a:srgbClr val="808080"/>
                </a:solidFill>
                <a:ea typeface="Times New Roman"/>
                <a:cs typeface="Times New Roman"/>
              </a:rPr>
              <a:t> 2</a:t>
            </a:r>
            <a:r>
              <a:rPr lang="en-US" b="1" spc="30" dirty="0" smtClean="0">
                <a:ea typeface="Times New Roman"/>
                <a:cs typeface="Times New Roman"/>
              </a:rPr>
              <a:t>  Figure 1.20  Trend in the distribution of payer type among prevalent ESRD patients with transplants, 1978-2012 </a:t>
            </a:r>
            <a:endParaRPr lang="en-US" b="1" spc="30" dirty="0">
              <a:ea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96692" y="1031675"/>
            <a:ext cx="1532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en-US" b="1" dirty="0" smtClean="0"/>
              <a:t>(c)  Transplant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381000" y="53340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400" i="1" dirty="0">
                <a:ea typeface="Times New Roman"/>
                <a:cs typeface="Times New Roman"/>
              </a:rPr>
              <a:t>Data Source: Special analyses, USRDS ESRD Database. Point prevalence on December 31 of each </a:t>
            </a:r>
            <a:r>
              <a:rPr lang="en-US" sz="1400" i="1" dirty="0" smtClean="0">
                <a:ea typeface="Times New Roman"/>
                <a:cs typeface="Times New Roman"/>
              </a:rPr>
              <a:t>year. Abbreviations: </a:t>
            </a:r>
            <a:r>
              <a:rPr lang="en-US" sz="1400" i="1" dirty="0">
                <a:ea typeface="Times New Roman"/>
                <a:cs typeface="Times New Roman"/>
              </a:rPr>
              <a:t>ESRD, end-stage renal disease.</a:t>
            </a:r>
          </a:p>
        </p:txBody>
      </p:sp>
      <p:pic>
        <p:nvPicPr>
          <p:cNvPr id="15362" name="Picture 2" descr="U:\ADR\2014\Volume 2\1 - Incidence, Prevalence, Patient Characteristics, and Modalities\2014\PowerPoint\PowerPoint 300dpi\Figure_1_20_Tx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63" y="1557751"/>
            <a:ext cx="6205675" cy="361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3037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Vol 2, ESRD, Ch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5672292"/>
              </p:ext>
            </p:extLst>
          </p:nvPr>
        </p:nvGraphicFramePr>
        <p:xfrm>
          <a:off x="914400" y="1143000"/>
          <a:ext cx="3276600" cy="3836670"/>
        </p:xfrm>
        <a:graphic>
          <a:graphicData uri="http://schemas.openxmlformats.org/drawingml/2006/table">
            <a:tbl>
              <a:tblPr firstRow="1" firstCol="1" bandRow="1"/>
              <a:tblGrid>
                <a:gridCol w="1405890"/>
                <a:gridCol w="427990"/>
                <a:gridCol w="628650"/>
                <a:gridCol w="814070"/>
              </a:tblGrid>
              <a:tr h="2171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None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0-12 mo.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&gt;12 mo</a:t>
                      </a:r>
                      <a:r>
                        <a:rPr lang="en-US" sz="1000" b="1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.*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% of patients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41.3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30.8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27.9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Mean Age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61.6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62.7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63.7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Age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65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0-19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31.2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34.4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65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20-24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47.6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29.0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23.3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65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45-64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30.9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26.4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65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65-74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31.3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30.0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65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75+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38.9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30.7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30.3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Sex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65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Male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39.1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31.8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29.1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65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Female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38.8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28.9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Race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65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White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37.2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36.5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26.4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65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Black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42.1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32.2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25.7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65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Native Amer.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45.0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30.2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24.7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65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Asian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39.6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30.8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29.6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Hispanic ethnicity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65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Yes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47.7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30.9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21.4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65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No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39.7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29.3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502818"/>
              </p:ext>
            </p:extLst>
          </p:nvPr>
        </p:nvGraphicFramePr>
        <p:xfrm>
          <a:off x="4827270" y="1171956"/>
          <a:ext cx="3097530" cy="3240786"/>
        </p:xfrm>
        <a:graphic>
          <a:graphicData uri="http://schemas.openxmlformats.org/drawingml/2006/table">
            <a:tbl>
              <a:tblPr firstRow="1" firstCol="1" bandRow="1"/>
              <a:tblGrid>
                <a:gridCol w="1405890"/>
                <a:gridCol w="427990"/>
                <a:gridCol w="628650"/>
                <a:gridCol w="635000"/>
              </a:tblGrid>
              <a:tr h="192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None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0-12 mo.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&gt;12 mo.*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Vascular Access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65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Fistula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10.5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36.0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53.5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65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Catheter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49.3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30.1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20.6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65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Graft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19.9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36.8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43.3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ESA use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3.8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42.5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53.7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Dietary care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0.7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45.7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53.5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eGFR at RRT start*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65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&lt;5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53.0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24.8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22.2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65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5-&lt;10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37.8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31.7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30.5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65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10-&lt;15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34.6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34.1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31.3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65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Arial"/>
                        </a:rPr>
                        <a:t>≥15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42.8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25.1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Primary diagnosis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0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65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Diabetes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34.6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30.1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65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Hypertension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41.9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31.2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26.8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65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Glomerulonephritis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31.8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31.4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36.8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1651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Cystic kidney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17.3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27.3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13716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55.3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495300" y="228600"/>
            <a:ext cx="815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75"/>
              </a:spcAft>
            </a:pPr>
            <a:r>
              <a:rPr lang="en-US" b="1" dirty="0" err="1">
                <a:solidFill>
                  <a:srgbClr val="808080"/>
                </a:solidFill>
                <a:ea typeface="Times New Roman"/>
                <a:cs typeface="Times New Roman"/>
              </a:rPr>
              <a:t>vol</a:t>
            </a:r>
            <a:r>
              <a:rPr lang="en-US" b="1" dirty="0">
                <a:solidFill>
                  <a:srgbClr val="808080"/>
                </a:solidFill>
                <a:ea typeface="Times New Roman"/>
                <a:cs typeface="Times New Roman"/>
              </a:rPr>
              <a:t> 2</a:t>
            </a:r>
            <a:r>
              <a:rPr lang="en-US" b="1" dirty="0">
                <a:ea typeface="Times New Roman"/>
                <a:cs typeface="Times New Roman"/>
              </a:rPr>
              <a:t>  Table 1.6  Distribution of the reported duration of pre-ESRD nephrology care, by demographic and clinical characteristics, among incident ESRD patients in the U.S., 2012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5300" y="5105400"/>
            <a:ext cx="8153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US" sz="1400" i="1" dirty="0">
                <a:solidFill>
                  <a:srgbClr val="000000"/>
                </a:solidFill>
                <a:ea typeface="Times New Roman"/>
                <a:cs typeface="Times New Roman"/>
              </a:rPr>
              <a:t>Data Source: Reference tables C.8, C.10, and special analyses, USRDS ESRD Database. </a:t>
            </a:r>
            <a:r>
              <a:rPr lang="en-US" sz="1400" i="1" dirty="0" err="1">
                <a:solidFill>
                  <a:srgbClr val="000000"/>
                </a:solidFill>
                <a:ea typeface="Times New Roman"/>
                <a:cs typeface="Times New Roman"/>
              </a:rPr>
              <a:t>eGFR</a:t>
            </a:r>
            <a:r>
              <a:rPr lang="en-US" sz="1400" i="1" dirty="0">
                <a:solidFill>
                  <a:srgbClr val="000000"/>
                </a:solidFill>
                <a:ea typeface="Times New Roman"/>
                <a:cs typeface="Times New Roman"/>
              </a:rPr>
              <a:t> calculated using the CKD-EPI equation (CKD-EPI </a:t>
            </a:r>
            <a:r>
              <a:rPr lang="en-US" sz="1400" i="1" dirty="0" err="1">
                <a:solidFill>
                  <a:srgbClr val="000000"/>
                </a:solidFill>
                <a:ea typeface="Times New Roman"/>
                <a:cs typeface="Times New Roman"/>
              </a:rPr>
              <a:t>eGFR</a:t>
            </a:r>
            <a:r>
              <a:rPr lang="en-US" sz="1400" i="1" dirty="0">
                <a:solidFill>
                  <a:srgbClr val="000000"/>
                </a:solidFill>
                <a:ea typeface="Times New Roman"/>
                <a:cs typeface="Times New Roman"/>
              </a:rPr>
              <a:t> (ml/min/1.73 m</a:t>
            </a:r>
            <a:r>
              <a:rPr lang="en-US" sz="1400" i="1" baseline="30000" dirty="0">
                <a:solidFill>
                  <a:srgbClr val="000000"/>
                </a:solidFill>
                <a:ea typeface="Times New Roman"/>
                <a:cs typeface="Times New Roman"/>
              </a:rPr>
              <a:t>2</a:t>
            </a:r>
            <a:r>
              <a:rPr lang="en-US" sz="1400" i="1" dirty="0">
                <a:solidFill>
                  <a:srgbClr val="000000"/>
                </a:solidFill>
                <a:ea typeface="Times New Roman"/>
                <a:cs typeface="Times New Roman"/>
              </a:rPr>
              <a:t>). Abbreviations: CKD-EPI; chronic kidney disease epidemiology calculation; DM, diabetes mellitus; </a:t>
            </a:r>
            <a:r>
              <a:rPr lang="en-US" sz="1400" i="1" dirty="0" err="1">
                <a:solidFill>
                  <a:srgbClr val="000000"/>
                </a:solidFill>
                <a:ea typeface="Times New Roman"/>
                <a:cs typeface="Times New Roman"/>
              </a:rPr>
              <a:t>eGFR</a:t>
            </a:r>
            <a:r>
              <a:rPr lang="en-US" sz="1400" i="1" dirty="0">
                <a:solidFill>
                  <a:srgbClr val="000000"/>
                </a:solidFill>
                <a:ea typeface="Times New Roman"/>
                <a:cs typeface="Times New Roman"/>
              </a:rPr>
              <a:t>, estimated glomerular filtration rate; ESA, erythropoiesis-stimulating agents; RRT, renal replacement therapy. *All these numbers are percent within row, except mean age.</a:t>
            </a:r>
          </a:p>
        </p:txBody>
      </p:sp>
    </p:spTree>
    <p:extLst>
      <p:ext uri="{BB962C8B-B14F-4D97-AF65-F5344CB8AC3E}">
        <p14:creationId xmlns:p14="http://schemas.microsoft.com/office/powerpoint/2010/main" val="16149284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5715000"/>
            <a:ext cx="6734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USRDS ESRD Database. Abbreviations: ESA, erythropoiesis-stimulating agents; ESRD, end-stage renal disease.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313549"/>
            <a:ext cx="8305800" cy="379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 err="1">
                <a:solidFill>
                  <a:schemeClr val="bg1">
                    <a:lumMod val="50000"/>
                  </a:schemeClr>
                </a:solidFill>
              </a:rPr>
              <a:t>vol</a:t>
            </a:r>
            <a:r>
              <a:rPr lang="en-US" sz="2800" b="1" baseline="30000" dirty="0">
                <a:solidFill>
                  <a:schemeClr val="bg1">
                    <a:lumMod val="50000"/>
                  </a:schemeClr>
                </a:solidFill>
              </a:rPr>
              <a:t> 2  </a:t>
            </a:r>
            <a:r>
              <a:rPr lang="en-US" sz="2800" b="1" baseline="30000" dirty="0"/>
              <a:t>Figure 1.21 </a:t>
            </a:r>
            <a:r>
              <a:rPr lang="en-US" sz="2800" b="1" baseline="30000" dirty="0" smtClean="0"/>
              <a:t>(a) Trend </a:t>
            </a:r>
            <a:r>
              <a:rPr lang="en-US" sz="2800" b="1" baseline="30000" dirty="0"/>
              <a:t>in </a:t>
            </a:r>
            <a:r>
              <a:rPr lang="en-US" sz="2800" b="1" baseline="30000" dirty="0" err="1" smtClean="0"/>
              <a:t>Hgb</a:t>
            </a:r>
            <a:r>
              <a:rPr lang="en-US" sz="2800" b="1" baseline="30000" dirty="0" smtClean="0"/>
              <a:t> levels, </a:t>
            </a:r>
            <a:r>
              <a:rPr lang="en-US" sz="2800" b="1" baseline="30000" dirty="0"/>
              <a:t>among incident ESRD patients, 1995-2012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6146" name="Picture 2" descr="\\vasa\USRDSdocs\ADR\2014\Volume 2\1 - Incidence, Prevalence, Patient Characteristics, and Modalities\2014\PowerPoint\PowerPoint 300dpi\FIG_1_21_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10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5715000"/>
            <a:ext cx="67341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baseline="30000" dirty="0"/>
              <a:t>Data Source: Special analyses, USRDS ESRD Database. Abbreviations: ESA, erythropoiesis-stimulating agents; ESRD, end-stage renal disease.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313549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30000" dirty="0" err="1">
                <a:solidFill>
                  <a:schemeClr val="bg1">
                    <a:lumMod val="50000"/>
                  </a:schemeClr>
                </a:solidFill>
              </a:rPr>
              <a:t>vol</a:t>
            </a:r>
            <a:r>
              <a:rPr lang="en-US" sz="2800" b="1" baseline="30000" dirty="0">
                <a:solidFill>
                  <a:schemeClr val="bg1">
                    <a:lumMod val="50000"/>
                  </a:schemeClr>
                </a:solidFill>
              </a:rPr>
              <a:t> 2  </a:t>
            </a:r>
            <a:r>
              <a:rPr lang="en-US" sz="2800" b="1" baseline="30000" dirty="0"/>
              <a:t>Figure 1.21 </a:t>
            </a:r>
            <a:r>
              <a:rPr lang="en-US" sz="2800" b="1" baseline="30000" dirty="0" smtClean="0"/>
              <a:t>(b) Trend in the </a:t>
            </a:r>
            <a:r>
              <a:rPr lang="en-US" sz="2800" b="1" baseline="30000" dirty="0"/>
              <a:t>percentage of patients who received pre-ESRD erythropoiesis-stimulating agent (ESA) treatment, among incident ESRD patients, 1995-2012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Vol</a:t>
            </a:r>
            <a:r>
              <a:rPr lang="en-US" dirty="0" smtClean="0"/>
              <a:t> 2, ESRD, </a:t>
            </a:r>
            <a:r>
              <a:rPr lang="en-US" dirty="0" err="1" smtClean="0"/>
              <a:t>Ch</a:t>
            </a:r>
            <a:r>
              <a:rPr lang="en-US" dirty="0" smtClean="0"/>
              <a:t>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7170" name="Picture 2" descr="\\vasa\USRDSdocs\ADR\2014\Volume 2\1 - Incidence, Prevalence, Patient Characteristics, and Modalities\2014\PowerPoint\PowerPoint 300dpi\FIG_1_21_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3" y="1371596"/>
            <a:ext cx="6858014" cy="411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288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Vol 2, ESRD, Ch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5438775"/>
            <a:ext cx="8305800" cy="533400"/>
          </a:xfrm>
        </p:spPr>
        <p:txBody>
          <a:bodyPr/>
          <a:lstStyle/>
          <a:p>
            <a:r>
              <a:rPr lang="en-US" sz="1200" i="1" dirty="0"/>
              <a:t>Data Source: Special analyses, USRDS ESRD Database. </a:t>
            </a:r>
            <a:r>
              <a:rPr lang="en-US" sz="1200" i="1" dirty="0" err="1"/>
              <a:t>eGFR</a:t>
            </a:r>
            <a:r>
              <a:rPr lang="en-US" sz="1200" i="1" dirty="0"/>
              <a:t> calculated using the CKD-EPI equation (CKD-EPI </a:t>
            </a:r>
            <a:r>
              <a:rPr lang="en-US" sz="1200" i="1" dirty="0" err="1"/>
              <a:t>eGFR</a:t>
            </a:r>
            <a:r>
              <a:rPr lang="en-US" sz="1200" i="1" dirty="0"/>
              <a:t> (ml/min/1.73 m</a:t>
            </a:r>
            <a:r>
              <a:rPr lang="en-US" sz="1200" i="1" baseline="30000" dirty="0"/>
              <a:t>2</a:t>
            </a:r>
            <a:r>
              <a:rPr lang="en-US" sz="1200" i="1" dirty="0"/>
              <a:t>). Abbreviations: </a:t>
            </a:r>
            <a:r>
              <a:rPr lang="en-US" sz="1200" i="1" dirty="0" err="1"/>
              <a:t>Af</a:t>
            </a:r>
            <a:r>
              <a:rPr lang="en-US" sz="1200" i="1" dirty="0"/>
              <a:t> Am, African American; CKD-EPI; chronic kidney disease epidemiology calculation; </a:t>
            </a:r>
            <a:r>
              <a:rPr lang="en-US" sz="1200" i="1" dirty="0" err="1"/>
              <a:t>eGFR</a:t>
            </a:r>
            <a:r>
              <a:rPr lang="en-US" sz="1200" i="1" dirty="0"/>
              <a:t>, estimated glomerular filtration rate; ESRD, end-stage renal disease; HbA1c, glycosylated hemoglobin; HDL, high-density lipoprotein; </a:t>
            </a:r>
            <a:r>
              <a:rPr lang="en-US" sz="1200" i="1" dirty="0" err="1"/>
              <a:t>Hgb</a:t>
            </a:r>
            <a:r>
              <a:rPr lang="en-US" sz="1200" i="1" dirty="0"/>
              <a:t>; hemoglobin; LDL, low-density lipoprotein; RRT, renal replacement therapy; </a:t>
            </a:r>
            <a:r>
              <a:rPr lang="en-US" sz="1200" i="1" dirty="0" err="1"/>
              <a:t>Triglycer</a:t>
            </a:r>
            <a:r>
              <a:rPr lang="en-US" sz="1200" i="1" dirty="0"/>
              <a:t>, triglycerides.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/>
          <a:lstStyle/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vol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2  </a:t>
            </a:r>
            <a:r>
              <a:rPr lang="en-US" sz="1600" dirty="0"/>
              <a:t>Table 1.7  Mean laboratory values, by age, sex, race/ethnicity, and primary ESRD diagnosis, among incident ESRD patients, 2012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199770"/>
              </p:ext>
            </p:extLst>
          </p:nvPr>
        </p:nvGraphicFramePr>
        <p:xfrm>
          <a:off x="876300" y="914400"/>
          <a:ext cx="7391401" cy="4344924"/>
        </p:xfrm>
        <a:graphic>
          <a:graphicData uri="http://schemas.openxmlformats.org/drawingml/2006/table">
            <a:tbl>
              <a:tblPr firstRow="1" firstCol="1" bandRow="1"/>
              <a:tblGrid>
                <a:gridCol w="1419990"/>
                <a:gridCol w="854229"/>
                <a:gridCol w="652226"/>
                <a:gridCol w="851249"/>
                <a:gridCol w="652972"/>
                <a:gridCol w="652972"/>
                <a:gridCol w="1001819"/>
                <a:gridCol w="652972"/>
                <a:gridCol w="652972"/>
              </a:tblGrid>
              <a:tr h="464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Serum albumin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Hgb</a:t>
                      </a:r>
                      <a:r>
                        <a:rPr lang="en-US" sz="1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(g/dl)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cholesterol (mg/dl)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LDL (mg/dl)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HDL (mg/dl)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Triglycer (mg/dl)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HbA1c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eGFR at RRT start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Age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20-44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169.6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100.6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162.5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45-64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159.7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91.2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156.6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65-74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149.1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82.8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146.2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75+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140.4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76.1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127.8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Sex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Male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147.5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83.7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37.8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144.8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Female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164.1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91.7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43.5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154.9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Race/ethnicity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White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150.4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83.6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152.9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Black/Af Am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162.0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94.5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43.0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137.5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Native American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153.9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84.3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41.2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152.4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Asian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158.9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89.2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41.4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155.1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Hispanic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156.5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88.6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39.7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159.8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Primary diagnosis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Diabetes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153.2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86.2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151.1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7.0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Hypertension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151.5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86.2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136.5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6.2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Glomerulonephritis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172.0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99.1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41.9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166.2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6.0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Cystic kidney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160.1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87.7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153.9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All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3.3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154.2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87.0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40.1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148.9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6.7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10.4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0564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Vol 2, ESRD, Ch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16386" name="Picture 2" descr="U:\ADR\2014\Volume 2\1 - Incidence, Prevalence, Patient Characteristics, and Modalities\2014\PowerPoint\PowerPoint 300dpi\Figure_1_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261119" cy="315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3400" y="344269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b="1" spc="30" dirty="0" err="1">
                <a:solidFill>
                  <a:srgbClr val="808080"/>
                </a:solidFill>
                <a:ea typeface="Times New Roman"/>
                <a:cs typeface="Times New Roman"/>
              </a:rPr>
              <a:t>vol</a:t>
            </a:r>
            <a:r>
              <a:rPr lang="en-US" b="1" spc="30" dirty="0">
                <a:solidFill>
                  <a:srgbClr val="808080"/>
                </a:solidFill>
                <a:ea typeface="Times New Roman"/>
                <a:cs typeface="Times New Roman"/>
              </a:rPr>
              <a:t> 2</a:t>
            </a:r>
            <a:r>
              <a:rPr lang="en-US" b="1" spc="30" dirty="0">
                <a:ea typeface="Times New Roman"/>
                <a:cs typeface="Times New Roman"/>
              </a:rPr>
              <a:t>  Figure 1.22  Trend in the distribution of </a:t>
            </a:r>
            <a:r>
              <a:rPr lang="en-US" b="1" spc="30" dirty="0" err="1">
                <a:ea typeface="Times New Roman"/>
                <a:cs typeface="Times New Roman"/>
              </a:rPr>
              <a:t>eGFR</a:t>
            </a:r>
            <a:r>
              <a:rPr lang="en-US" b="1" spc="30" dirty="0">
                <a:ea typeface="Times New Roman"/>
                <a:cs typeface="Times New Roman"/>
              </a:rPr>
              <a:t> (ml/min/1.73 m</a:t>
            </a:r>
            <a:r>
              <a:rPr lang="en-US" b="1" spc="30" baseline="30000" dirty="0">
                <a:ea typeface="Times New Roman"/>
                <a:cs typeface="Times New Roman"/>
              </a:rPr>
              <a:t>2</a:t>
            </a:r>
            <a:r>
              <a:rPr lang="en-US" b="1" spc="30" dirty="0">
                <a:ea typeface="Times New Roman"/>
                <a:cs typeface="Times New Roman"/>
              </a:rPr>
              <a:t>) among incident ESRD patients, 1996-2012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" y="4976336"/>
            <a:ext cx="8153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400" i="1" dirty="0" smtClean="0">
                <a:ea typeface="Times New Roman"/>
                <a:cs typeface="Times New Roman"/>
              </a:rPr>
              <a:t>Data Source: Special analyses, USRDS ESRD Database. </a:t>
            </a:r>
            <a:r>
              <a:rPr lang="en-US" sz="1400" i="1" dirty="0" err="1" smtClean="0">
                <a:ea typeface="Times New Roman"/>
                <a:cs typeface="Times New Roman"/>
              </a:rPr>
              <a:t>eGFR</a:t>
            </a:r>
            <a:r>
              <a:rPr lang="en-US" sz="1400" i="1" dirty="0" smtClean="0">
                <a:ea typeface="Times New Roman"/>
                <a:cs typeface="Times New Roman"/>
              </a:rPr>
              <a:t> calculated using the CKD-EPI equation (CKD-EPI </a:t>
            </a:r>
            <a:r>
              <a:rPr lang="en-US" sz="1400" i="1" dirty="0" err="1" smtClean="0">
                <a:ea typeface="Times New Roman"/>
                <a:cs typeface="Times New Roman"/>
              </a:rPr>
              <a:t>eGFR</a:t>
            </a:r>
            <a:r>
              <a:rPr lang="en-US" sz="1400" i="1" dirty="0" smtClean="0">
                <a:ea typeface="Times New Roman"/>
                <a:cs typeface="Times New Roman"/>
              </a:rPr>
              <a:t> (ml/min/1.73 m</a:t>
            </a:r>
            <a:r>
              <a:rPr lang="en-US" sz="1400" i="1" baseline="30000" dirty="0" smtClean="0">
                <a:ea typeface="Times New Roman"/>
                <a:cs typeface="Times New Roman"/>
              </a:rPr>
              <a:t>2</a:t>
            </a:r>
            <a:r>
              <a:rPr lang="en-US" sz="1400" i="1" dirty="0" smtClean="0">
                <a:ea typeface="Times New Roman"/>
                <a:cs typeface="Times New Roman"/>
              </a:rPr>
              <a:t>). Abbreviations: CKD-EPI; chronic kidney disease epidemiology calculation; </a:t>
            </a:r>
            <a:r>
              <a:rPr lang="en-US" sz="1400" i="1" dirty="0" err="1" smtClean="0">
                <a:ea typeface="Times New Roman"/>
                <a:cs typeface="Times New Roman"/>
              </a:rPr>
              <a:t>eGFR</a:t>
            </a:r>
            <a:r>
              <a:rPr lang="en-US" sz="1400" i="1" dirty="0" smtClean="0">
                <a:ea typeface="Times New Roman"/>
                <a:cs typeface="Times New Roman"/>
              </a:rPr>
              <a:t>, estimated glomerular filtration rate; ESRD, end-stage renal disease.</a:t>
            </a:r>
            <a:endParaRPr lang="en-US" sz="1400" i="1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0114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Vol 2, ESRD, Ch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1506" name="Picture 2" descr="U:\ADR\2014\Volume 2\1 - Incidence, Prevalence, Patient Characteristics, and Modalities\2014\PowerPoint\PowerPoint 300dpi\Figure_1_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57229"/>
            <a:ext cx="5527555" cy="435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201328"/>
            <a:ext cx="85168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b="1" spc="30" dirty="0" err="1">
                <a:solidFill>
                  <a:srgbClr val="808080"/>
                </a:solidFill>
                <a:ea typeface="Times New Roman"/>
                <a:cs typeface="Times New Roman"/>
              </a:rPr>
              <a:t>vol</a:t>
            </a:r>
            <a:r>
              <a:rPr lang="en-US" b="1" spc="30" dirty="0">
                <a:solidFill>
                  <a:srgbClr val="808080"/>
                </a:solidFill>
                <a:ea typeface="Times New Roman"/>
                <a:cs typeface="Times New Roman"/>
              </a:rPr>
              <a:t> 2</a:t>
            </a:r>
            <a:r>
              <a:rPr lang="en-US" b="1" spc="30" dirty="0">
                <a:ea typeface="Times New Roman"/>
                <a:cs typeface="Times New Roman"/>
              </a:rPr>
              <a:t>  Figure 1.3  Map of the adjusted* incidence rate of ESRD, per million/year, by state, in the U.S. population, 2012</a:t>
            </a:r>
          </a:p>
        </p:txBody>
      </p:sp>
      <p:sp>
        <p:nvSpPr>
          <p:cNvPr id="9" name="Rectangle 8"/>
          <p:cNvSpPr/>
          <p:nvPr/>
        </p:nvSpPr>
        <p:spPr>
          <a:xfrm>
            <a:off x="562738" y="5575005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400" i="1" dirty="0">
                <a:ea typeface="Times New Roman"/>
                <a:cs typeface="Times New Roman"/>
              </a:rPr>
              <a:t>Data Source: Reference table A.9, and special analyses, USRDS ESRD Database. *Adjusted for age, sex, and race. The standard population was the U.S. population in 2011. Abbreviation: ESRD, end-stage renal disease.</a:t>
            </a:r>
          </a:p>
        </p:txBody>
      </p:sp>
    </p:spTree>
    <p:extLst>
      <p:ext uri="{BB962C8B-B14F-4D97-AF65-F5344CB8AC3E}">
        <p14:creationId xmlns:p14="http://schemas.microsoft.com/office/powerpoint/2010/main" val="3684587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Vol 2, ESRD, Ch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81000" y="5638800"/>
            <a:ext cx="8305800" cy="533400"/>
          </a:xfrm>
        </p:spPr>
        <p:txBody>
          <a:bodyPr/>
          <a:lstStyle/>
          <a:p>
            <a:r>
              <a:rPr lang="en-US" sz="1200" i="1" dirty="0"/>
              <a:t>Data Source: Reference table: A.10, A.11, and Special Analyses, USRDS ESRD Database. *Adjusted for age, sex, and race. The standard population was the U.S. population in 2011. Listed from lowest to highest rate per million/year. Abbreviations: </a:t>
            </a:r>
            <a:r>
              <a:rPr lang="en-US" sz="1200" i="1" dirty="0" err="1"/>
              <a:t>Af</a:t>
            </a:r>
            <a:r>
              <a:rPr lang="en-US" sz="1200" i="1" dirty="0"/>
              <a:t> Am, African American; ESRD, end-stage renal disease; </a:t>
            </a:r>
            <a:r>
              <a:rPr lang="en-US" sz="1200" i="1" dirty="0" err="1"/>
              <a:t>Hisp</a:t>
            </a:r>
            <a:r>
              <a:rPr lang="en-US" sz="1200" i="1" dirty="0"/>
              <a:t>, Hispanic; N Am, Native American.</a:t>
            </a:r>
          </a:p>
          <a:p>
            <a:endParaRPr lang="en-US" sz="1200" i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vol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2  </a:t>
            </a:r>
            <a:r>
              <a:rPr lang="en-US" sz="1600" dirty="0"/>
              <a:t>Table 1.1  Adjusted* incidence rate of ESRD, per million/year, and percentage distribution of diabetes, race and ethnicity among incident ESRD patients, by ESRD network, 2012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549140"/>
              </p:ext>
            </p:extLst>
          </p:nvPr>
        </p:nvGraphicFramePr>
        <p:xfrm>
          <a:off x="533402" y="990600"/>
          <a:ext cx="8077197" cy="4592776"/>
        </p:xfrm>
        <a:graphic>
          <a:graphicData uri="http://schemas.openxmlformats.org/drawingml/2006/table">
            <a:tbl>
              <a:tblPr firstRow="1" firstCol="1" bandRow="1"/>
              <a:tblGrid>
                <a:gridCol w="501518"/>
                <a:gridCol w="1676697"/>
                <a:gridCol w="652048"/>
                <a:gridCol w="500773"/>
                <a:gridCol w="848781"/>
                <a:gridCol w="484380"/>
                <a:gridCol w="620003"/>
                <a:gridCol w="501518"/>
                <a:gridCol w="429233"/>
                <a:gridCol w="564114"/>
                <a:gridCol w="649066"/>
                <a:gridCol w="649066"/>
              </a:tblGrid>
              <a:tr h="25623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Net-work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States in Network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 patients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 of total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Rate per million/year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Mean age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 Diabetic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Race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Ethnicity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7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 White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 </a:t>
                      </a:r>
                      <a:b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Af Am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 </a:t>
                      </a:r>
                      <a:b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 Am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b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Asian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%</a:t>
                      </a:r>
                      <a:b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n-US" sz="9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Hisp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CT, MA, ME, NH, RI VT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3,654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3.2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256.4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64.1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39.2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82.4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14.5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0.2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2.8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9.6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6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AK, ID, MT, OR, WA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3,380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2.9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269.3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61.7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43.2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82.4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6.1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3.4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8.0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7.8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AZ, CO, NV, NM, UT, WY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5,337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4.6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301.5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61.1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47.6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78.1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8.3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8.8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4.5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24.3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FL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7,444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6.5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319.5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64.2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39.6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67.8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30.0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0.2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2.0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15.4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NY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6,964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6.1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325.7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64.1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43.2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63.0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30.5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0.3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6.1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14.3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NC, SC, GA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9,918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8.6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328.0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60.6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40.4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44.0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53.7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0.7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1.5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2.3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MD, DC, VA, WV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6,596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5.7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334.7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62.5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39.3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50.6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45.9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3.2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2.7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IA, KS, MO, NE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4,229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3.7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336.9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63.3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40.4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76.6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21.0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0.8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1.5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4.5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MI, MN, ND, SD, WI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7,151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6.2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337.5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63.2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39.9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71.8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22.7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2.8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2.5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3.7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DE, PA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5,130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4.5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341.0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65.0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41.5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74.7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23.7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1.5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3.8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N. CA, HI, GUAM, AS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5,792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5.0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358.5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62.4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49.0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56.3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11.6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0.6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31.3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20.2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AL, MS, TN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6,310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5.5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364.4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61.2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43.0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51.0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47.6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0.4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0.9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1.4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NJ, PR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5,092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4.4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366.7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63.9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49.5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71.5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24.7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0.0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3.6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38.7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AR, LA, OK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4,651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4.1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372.4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61.3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44.1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56.1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38.8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3.9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1.1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3.3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IL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5,210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4.5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395.5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63.6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38.4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64.7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30.9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0.3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3.9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12.3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IN, KY, OH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9,152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8.0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404.0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63.3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44.5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76.6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22.2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0.1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1.1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2.4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S. CA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8,816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7.7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420.4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62.8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48.8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72.9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12.3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0.5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13.9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41.3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TX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9,800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8.5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426.4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60.3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54.7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73.6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23.5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0.2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2.6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40.9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6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All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114,813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100.0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353.2</a:t>
                      </a:r>
                      <a:endParaRPr lang="en-US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62.5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44.0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66.3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27.4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1.1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5.1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14.8</a:t>
                      </a:r>
                    </a:p>
                  </a:txBody>
                  <a:tcPr marL="41993" marR="419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150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Vol 2, ESRD, Ch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1" name="Picture 3" descr="U:\ADR\2014\Volume 2\1 - Incidence, Prevalence, Patient Characteristics, and Modalities\2014\PowerPoint\PowerPoint 300dpi\Figure_1_04_Rat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404674" cy="264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304800"/>
            <a:ext cx="79832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b="1" spc="30" dirty="0" err="1">
                <a:solidFill>
                  <a:srgbClr val="808080"/>
                </a:solidFill>
                <a:ea typeface="Times New Roman"/>
                <a:cs typeface="Times New Roman"/>
              </a:rPr>
              <a:t>vol</a:t>
            </a:r>
            <a:r>
              <a:rPr lang="en-US" b="1" spc="30" dirty="0">
                <a:solidFill>
                  <a:srgbClr val="808080"/>
                </a:solidFill>
                <a:ea typeface="Times New Roman"/>
                <a:cs typeface="Times New Roman"/>
              </a:rPr>
              <a:t> 2</a:t>
            </a:r>
            <a:r>
              <a:rPr lang="en-US" b="1" spc="30" dirty="0">
                <a:ea typeface="Times New Roman"/>
                <a:cs typeface="Times New Roman"/>
              </a:rPr>
              <a:t>  Figure 1.4  Trends in (a) ESRD incident cases, in thousands, and (b) adjusted* ESRD incidence rate, per million/year, by </a:t>
            </a:r>
            <a:r>
              <a:rPr lang="en-US" b="1" i="1" spc="30" dirty="0">
                <a:ea typeface="Times New Roman"/>
                <a:cs typeface="Times New Roman"/>
              </a:rPr>
              <a:t>age group</a:t>
            </a:r>
            <a:r>
              <a:rPr lang="en-US" b="1" spc="30" dirty="0">
                <a:ea typeface="Times New Roman"/>
                <a:cs typeface="Times New Roman"/>
              </a:rPr>
              <a:t>, in the U.S. population, 1980-2012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2126" y="4743301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400" i="1" dirty="0">
                <a:ea typeface="Times New Roman"/>
                <a:cs typeface="Times New Roman"/>
              </a:rPr>
              <a:t>Data Source: Reference tables A.1, A.2(2). *Adjusted for sex and race. The standard population is the U.S. population in 2011. Abbreviation: ESRD, end-stage renal disease.</a:t>
            </a:r>
          </a:p>
        </p:txBody>
      </p:sp>
      <p:pic>
        <p:nvPicPr>
          <p:cNvPr id="8" name="Picture 2" descr="U:\ADR\2014\Volume 2\1 - Incidence, Prevalence, Patient Characteristics, and Modalities\2014\PowerPoint\PowerPoint 300dpi\Figure_1_04_Count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4404676" cy="2642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22443" y="1371600"/>
            <a:ext cx="1912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(a)  Incident Cases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5801523" y="1371600"/>
            <a:ext cx="2047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(b)  Incidence </a:t>
            </a:r>
            <a:r>
              <a:rPr lang="en-US" b="1" dirty="0"/>
              <a:t>Rates</a:t>
            </a:r>
          </a:p>
        </p:txBody>
      </p:sp>
    </p:spTree>
    <p:extLst>
      <p:ext uri="{BB962C8B-B14F-4D97-AF65-F5344CB8AC3E}">
        <p14:creationId xmlns:p14="http://schemas.microsoft.com/office/powerpoint/2010/main" val="3644038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Vol 2, ESRD, Ch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304800"/>
            <a:ext cx="7924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b="1" spc="30" dirty="0" err="1">
                <a:solidFill>
                  <a:srgbClr val="808080"/>
                </a:solidFill>
                <a:ea typeface="Times New Roman"/>
                <a:cs typeface="Times New Roman"/>
              </a:rPr>
              <a:t>vol</a:t>
            </a:r>
            <a:r>
              <a:rPr lang="en-US" b="1" spc="30" dirty="0">
                <a:solidFill>
                  <a:srgbClr val="808080"/>
                </a:solidFill>
                <a:ea typeface="Times New Roman"/>
                <a:cs typeface="Times New Roman"/>
              </a:rPr>
              <a:t> 2</a:t>
            </a:r>
            <a:r>
              <a:rPr lang="en-US" b="1" spc="30" dirty="0">
                <a:ea typeface="Times New Roman"/>
                <a:cs typeface="Times New Roman"/>
              </a:rPr>
              <a:t>  Figure 1.5  Trends in (a) ESRD incident cases, in thousands, and (b) adjusted* ESRD incidence rate, per million/year, by </a:t>
            </a:r>
            <a:r>
              <a:rPr lang="en-US" b="1" i="1" spc="30" dirty="0">
                <a:ea typeface="Times New Roman"/>
                <a:cs typeface="Times New Roman"/>
              </a:rPr>
              <a:t>race</a:t>
            </a:r>
            <a:r>
              <a:rPr lang="en-US" b="1" spc="30" dirty="0">
                <a:ea typeface="Times New Roman"/>
                <a:cs typeface="Times New Roman"/>
              </a:rPr>
              <a:t>, in the U.S. population, 1980-2012</a:t>
            </a:r>
          </a:p>
        </p:txBody>
      </p:sp>
      <p:sp>
        <p:nvSpPr>
          <p:cNvPr id="9" name="Rectangle 8"/>
          <p:cNvSpPr/>
          <p:nvPr/>
        </p:nvSpPr>
        <p:spPr>
          <a:xfrm>
            <a:off x="707657" y="4657075"/>
            <a:ext cx="7620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400" i="1" dirty="0">
                <a:ea typeface="Times New Roman"/>
                <a:cs typeface="Times New Roman"/>
              </a:rPr>
              <a:t>Data Source: Reference tables A.1, A.2(2). *Adjusted for age and sex; the standard population was the U.S. population in 2011. Panel b: ~Estimate shown is imprecise due to small sample size and may be unstable over time. The line for Native Americans has a discontinuity because of unreliable data for that year. Abbreviations: </a:t>
            </a:r>
            <a:r>
              <a:rPr lang="en-US" sz="1400" i="1" dirty="0" err="1">
                <a:ea typeface="Times New Roman"/>
                <a:cs typeface="Times New Roman"/>
              </a:rPr>
              <a:t>Af</a:t>
            </a:r>
            <a:r>
              <a:rPr lang="en-US" sz="1400" i="1" dirty="0">
                <a:ea typeface="Times New Roman"/>
                <a:cs typeface="Times New Roman"/>
              </a:rPr>
              <a:t> Am, African American; ESRD, end-stage renal disease; N Am, Native American.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1365901"/>
            <a:ext cx="1912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(a)  Incident </a:t>
            </a:r>
            <a:r>
              <a:rPr lang="en-US" b="1" dirty="0"/>
              <a:t>Cases</a:t>
            </a:r>
          </a:p>
        </p:txBody>
      </p:sp>
      <p:sp>
        <p:nvSpPr>
          <p:cNvPr id="5" name="Rectangle 4"/>
          <p:cNvSpPr/>
          <p:nvPr/>
        </p:nvSpPr>
        <p:spPr>
          <a:xfrm>
            <a:off x="5731014" y="1365901"/>
            <a:ext cx="2047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(b)  Incidence </a:t>
            </a:r>
            <a:r>
              <a:rPr lang="en-US" b="1" dirty="0"/>
              <a:t>Rates</a:t>
            </a:r>
          </a:p>
        </p:txBody>
      </p:sp>
      <p:pic>
        <p:nvPicPr>
          <p:cNvPr id="1026" name="Picture 2" descr="U:\ADR\2014\Volume 2\1 - Incidence, Prevalence, Patient Characteristics, and Modalities\2014\PowerPoint\PowerPoint 300dpi\Figure_1_05_Coun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4480559" cy="268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U:\ADR\2014\Volume 2\1 - Incidence, Prevalence, Patient Characteristics, and Modalities\2014\PowerPoint\PowerPoint 300dpi\Figure_1_05_Rate_Brea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384" y="1828800"/>
            <a:ext cx="4471416" cy="2684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772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Vol 2, ESRD, Ch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122" name="Picture 2" descr="U:\ADR\2014\Volume 2\1 - Incidence, Prevalence, Patient Characteristics, and Modalities\2014\PowerPoint\PowerPoint 300dpi\Figure_1_06_Coun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38" y="1981200"/>
            <a:ext cx="4238062" cy="254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" y="381000"/>
            <a:ext cx="784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b="1" spc="30" dirty="0" err="1">
                <a:solidFill>
                  <a:srgbClr val="808080"/>
                </a:solidFill>
                <a:ea typeface="Times New Roman"/>
                <a:cs typeface="Times New Roman"/>
              </a:rPr>
              <a:t>vol</a:t>
            </a:r>
            <a:r>
              <a:rPr lang="en-US" b="1" spc="30" dirty="0">
                <a:solidFill>
                  <a:srgbClr val="808080"/>
                </a:solidFill>
                <a:ea typeface="Times New Roman"/>
                <a:cs typeface="Times New Roman"/>
              </a:rPr>
              <a:t> 2</a:t>
            </a:r>
            <a:r>
              <a:rPr lang="en-US" b="1" spc="30" dirty="0">
                <a:ea typeface="Times New Roman"/>
                <a:cs typeface="Times New Roman"/>
              </a:rPr>
              <a:t>  Figure 1.6  Trends in (a) ESRD incident cases, in thousands, and (b) adjusted* ESRD incidence rate, per million/year, by </a:t>
            </a:r>
            <a:r>
              <a:rPr lang="en-US" b="1" i="1" spc="30" dirty="0">
                <a:ea typeface="Times New Roman"/>
                <a:cs typeface="Times New Roman"/>
              </a:rPr>
              <a:t>Hispanic ethnicity</a:t>
            </a:r>
            <a:r>
              <a:rPr lang="en-US" b="1" spc="30" dirty="0">
                <a:ea typeface="Times New Roman"/>
                <a:cs typeface="Times New Roman"/>
              </a:rPr>
              <a:t>, in the U.S. population, 1996-2012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9600" y="4648200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400" i="1" dirty="0">
                <a:ea typeface="Times New Roman"/>
                <a:cs typeface="Times New Roman"/>
              </a:rPr>
              <a:t>Data Source: Reference tables A.1, A.2(3). *Adjusted for age, sex, and race. The standard population was the U.S. population in 2011</a:t>
            </a:r>
            <a:r>
              <a:rPr lang="en-US" sz="1400" i="1" dirty="0" smtClean="0">
                <a:ea typeface="Times New Roman"/>
                <a:cs typeface="Times New Roman"/>
              </a:rPr>
              <a:t>. Abbreviation</a:t>
            </a:r>
            <a:r>
              <a:rPr lang="en-US" sz="1400" i="1" dirty="0">
                <a:ea typeface="Times New Roman"/>
                <a:cs typeface="Times New Roman"/>
              </a:rPr>
              <a:t>: ESRD, end-stage renal disease.</a:t>
            </a:r>
          </a:p>
        </p:txBody>
      </p:sp>
      <p:pic>
        <p:nvPicPr>
          <p:cNvPr id="8" name="Picture 2" descr="U:\ADR\2014\Volume 2\1 - Incidence, Prevalence, Patient Characteristics, and Modalities\2014\PowerPoint\PowerPoint 300dpi\Figure_1_06_Rate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4238062" cy="254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82574" y="1371600"/>
            <a:ext cx="1912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(a)  Incident Cases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5819817" y="1371600"/>
            <a:ext cx="2047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(b)  Incidence </a:t>
            </a:r>
            <a:r>
              <a:rPr lang="en-US" b="1" dirty="0"/>
              <a:t>Rates</a:t>
            </a:r>
          </a:p>
        </p:txBody>
      </p:sp>
    </p:spTree>
    <p:extLst>
      <p:ext uri="{BB962C8B-B14F-4D97-AF65-F5344CB8AC3E}">
        <p14:creationId xmlns:p14="http://schemas.microsoft.com/office/powerpoint/2010/main" val="1302486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Vol 2, ESRD, Ch 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F227FC0-035E-484D-AA62-D3060292562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181" name="Picture 13" descr="U:\ADR\2014\Volume 2\1 - Incidence, Prevalence, Patient Characteristics, and Modalities\2014\PowerPoint\PowerPoint 300dpi\Figure_1_07_Coun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35480"/>
            <a:ext cx="426720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U:\ADR\2014\Volume 2\1 - Incidence, Prevalence, Patient Characteristics, and Modalities\2014\PowerPoint\PowerPoint 300dpi\Figure_1_07_Ra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35480"/>
            <a:ext cx="4267200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57201" y="304800"/>
            <a:ext cx="7950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1800"/>
              </a:spcAft>
            </a:pPr>
            <a:r>
              <a:rPr lang="en-US" b="1" spc="30" dirty="0" err="1">
                <a:solidFill>
                  <a:srgbClr val="808080"/>
                </a:solidFill>
                <a:ea typeface="Times New Roman"/>
                <a:cs typeface="Times New Roman"/>
              </a:rPr>
              <a:t>vol</a:t>
            </a:r>
            <a:r>
              <a:rPr lang="en-US" b="1" spc="30" dirty="0">
                <a:solidFill>
                  <a:srgbClr val="808080"/>
                </a:solidFill>
                <a:ea typeface="Times New Roman"/>
                <a:cs typeface="Times New Roman"/>
              </a:rPr>
              <a:t> 2</a:t>
            </a:r>
            <a:r>
              <a:rPr lang="en-US" b="1" spc="30" dirty="0">
                <a:ea typeface="Times New Roman"/>
                <a:cs typeface="Times New Roman"/>
              </a:rPr>
              <a:t>  Figure 1.7  Trends in (a) ESRD incident cases, in thousands, and (b) adjusted* ESRD incidence rate, per million/year, by </a:t>
            </a:r>
            <a:r>
              <a:rPr lang="en-US" b="1" i="1" spc="30" dirty="0">
                <a:ea typeface="Times New Roman"/>
                <a:cs typeface="Times New Roman"/>
              </a:rPr>
              <a:t>primary cause of ESRD</a:t>
            </a:r>
            <a:r>
              <a:rPr lang="en-US" b="1" spc="30" dirty="0">
                <a:ea typeface="Times New Roman"/>
                <a:cs typeface="Times New Roman"/>
              </a:rPr>
              <a:t>, in the U.S. population, 1980-2012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18808" y="1371600"/>
            <a:ext cx="1912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(a)  Incident Cases</a:t>
            </a:r>
            <a:endParaRPr lang="en-US" b="1" dirty="0"/>
          </a:p>
        </p:txBody>
      </p:sp>
      <p:sp>
        <p:nvSpPr>
          <p:cNvPr id="15" name="Rectangle 14"/>
          <p:cNvSpPr/>
          <p:nvPr/>
        </p:nvSpPr>
        <p:spPr>
          <a:xfrm>
            <a:off x="5758186" y="1371600"/>
            <a:ext cx="2047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(b)  Incidence </a:t>
            </a:r>
            <a:r>
              <a:rPr lang="en-US" b="1" dirty="0"/>
              <a:t>Rates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33399" y="4724400"/>
            <a:ext cx="78740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5943600" algn="l"/>
              </a:tabLst>
            </a:pPr>
            <a:r>
              <a:rPr lang="en-US" sz="1400" i="1" dirty="0">
                <a:ea typeface="Times New Roman"/>
                <a:cs typeface="Times New Roman"/>
              </a:rPr>
              <a:t>Data Source: Reference tables A.1, A.2(2). *Adjusted for age, sex, and race. The standard population was the U.S. population in 2011. Abbreviation: ESRD, end-stage renal disease. </a:t>
            </a:r>
          </a:p>
        </p:txBody>
      </p:sp>
    </p:spTree>
    <p:extLst>
      <p:ext uri="{BB962C8B-B14F-4D97-AF65-F5344CB8AC3E}">
        <p14:creationId xmlns:p14="http://schemas.microsoft.com/office/powerpoint/2010/main" val="2512588462"/>
      </p:ext>
    </p:extLst>
  </p:cSld>
  <p:clrMapOvr>
    <a:masterClrMapping/>
  </p:clrMapOvr>
</p:sld>
</file>

<file path=ppt/theme/theme1.xml><?xml version="1.0" encoding="utf-8"?>
<a:theme xmlns:a="http://schemas.openxmlformats.org/drawingml/2006/main" name="ADR_PPT_Template-ESRD">
  <a:themeElements>
    <a:clrScheme name="USRDS ADR Color Palette">
      <a:dk1>
        <a:sysClr val="windowText" lastClr="000000"/>
      </a:dk1>
      <a:lt1>
        <a:sysClr val="window" lastClr="FFFFFF"/>
      </a:lt1>
      <a:dk2>
        <a:srgbClr val="48070E"/>
      </a:dk2>
      <a:lt2>
        <a:srgbClr val="FFFFFF"/>
      </a:lt2>
      <a:accent1>
        <a:srgbClr val="7A2F36"/>
      </a:accent1>
      <a:accent2>
        <a:srgbClr val="AC6168"/>
      </a:accent2>
      <a:accent3>
        <a:srgbClr val="002966"/>
      </a:accent3>
      <a:accent4>
        <a:srgbClr val="0E5480"/>
      </a:accent4>
      <a:accent5>
        <a:srgbClr val="367CA8"/>
      </a:accent5>
      <a:accent6>
        <a:srgbClr val="FFC76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ADR_PPT_Template-ESRD</Template>
  <TotalTime>433</TotalTime>
  <Words>4983</Words>
  <Application>Microsoft Office PowerPoint</Application>
  <PresentationFormat>On-screen Show (4:3)</PresentationFormat>
  <Paragraphs>1567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ADR_PPT_Template-ESRD</vt:lpstr>
      <vt:lpstr>PowerPoint Presentation</vt:lpstr>
      <vt:lpstr>PowerPoint Presentation</vt:lpstr>
      <vt:lpstr>PowerPoint Presentation</vt:lpstr>
      <vt:lpstr>PowerPoint Presentation</vt:lpstr>
      <vt:lpstr>vol 2  Table 1.1  Adjusted* incidence rate of ESRD, per million/year, and percentage distribution of diabetes, race and ethnicity among incident ESRD patients, by ESRD network, 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vol 2  Table 1.2  Adjusted* prevalence of dialysis, per million, and percentage distribution of diabetes, race, and ethnicity among prevalent dialysis patients, by ESRD network, 2012</vt:lpstr>
      <vt:lpstr>vol 2  Table 1.3  Adjusted* prevalence of kidney transplant patients, per million, and percentage distribution of diabetes, race, and ethnicity among prevalent transplant patients, by ESRD network, 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vol 2  Table 1.7  Mean laboratory values, by age, sex, race/ethnicity, and primary ESRD diagnosis, among incident ESRD patients, 2012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Shamraj</dc:creator>
  <cp:lastModifiedBy>Ruth Shamraj</cp:lastModifiedBy>
  <cp:revision>76</cp:revision>
  <dcterms:created xsi:type="dcterms:W3CDTF">2014-11-10T16:35:43Z</dcterms:created>
  <dcterms:modified xsi:type="dcterms:W3CDTF">2014-12-03T14:48:55Z</dcterms:modified>
</cp:coreProperties>
</file>