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95" r:id="rId8"/>
    <p:sldId id="296" r:id="rId9"/>
    <p:sldId id="297" r:id="rId10"/>
    <p:sldId id="298" r:id="rId11"/>
    <p:sldId id="299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66"/>
    <a:srgbClr val="48070E"/>
    <a:srgbClr val="7A2F36"/>
    <a:srgbClr val="AC6168"/>
    <a:srgbClr val="0E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6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6858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495300" y="2514600"/>
            <a:ext cx="8153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Chapter 2: </a:t>
            </a:r>
          </a:p>
          <a:p>
            <a:pPr algn="ctr"/>
            <a:r>
              <a:rPr lang="en-US" sz="3400" b="1" dirty="0" smtClean="0">
                <a:latin typeface="Candara" panose="020E0502030303020204" pitchFamily="34" charset="0"/>
              </a:rPr>
              <a:t>Healthy</a:t>
            </a:r>
            <a:r>
              <a:rPr lang="en-US" sz="3400" b="1" baseline="0" dirty="0" smtClean="0">
                <a:latin typeface="Candara" panose="020E0502030303020204" pitchFamily="34" charset="0"/>
              </a:rPr>
              <a:t> People 2020</a:t>
            </a:r>
            <a:endParaRPr lang="en-US" sz="3400" b="1" dirty="0" smtClean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35098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2: End-Stage Renal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381000"/>
            <a:ext cx="79248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2.7  HP2020 CKD-9.2 Reduce kidney failure due to diabetes among persons with diabetes: Target 2,356 per million </a:t>
            </a:r>
            <a:r>
              <a:rPr lang="en-US" sz="1800" b="1" dirty="0" smtClean="0"/>
              <a:t>population </a:t>
            </a:r>
            <a:endParaRPr lang="en-US" sz="16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029200"/>
            <a:ext cx="8305800" cy="1219200"/>
          </a:xfrm>
        </p:spPr>
        <p:txBody>
          <a:bodyPr/>
          <a:lstStyle/>
          <a:p>
            <a:r>
              <a:rPr lang="en-US" i="1" dirty="0"/>
              <a:t>Data Source: Special analyses, USRDS ESRD Database and CDC Bridged Race </a:t>
            </a:r>
            <a:r>
              <a:rPr lang="en-US" i="1" dirty="0" err="1"/>
              <a:t>Intercensal</a:t>
            </a:r>
            <a:r>
              <a:rPr lang="en-US" i="1" dirty="0"/>
              <a:t> Estimates Dataset Incident ESRD patients. Incident ESRD patients. </a:t>
            </a:r>
            <a:r>
              <a:rPr lang="en-US" i="1" dirty="0" err="1"/>
              <a:t>Adj</a:t>
            </a:r>
            <a:r>
              <a:rPr lang="en-US" i="1" dirty="0"/>
              <a:t>: age/sex/race; Ref: 2011. NHIS 2006–2012 used to estimate diabetes mellitus prevalence; “.” Zero values in this cell. *Values for cells with 10 or fewer patients are suppressed. Abbreviations: </a:t>
            </a:r>
            <a:r>
              <a:rPr lang="en-US" i="1" dirty="0" err="1"/>
              <a:t>Adj</a:t>
            </a:r>
            <a:r>
              <a:rPr lang="en-US" i="1" dirty="0"/>
              <a:t>, adjusted; </a:t>
            </a:r>
            <a:r>
              <a:rPr lang="en-US" i="1" dirty="0" err="1"/>
              <a:t>Af</a:t>
            </a:r>
            <a:r>
              <a:rPr lang="en-US" i="1" dirty="0"/>
              <a:t> Am, African American; CDC, Centers for Disease Control and Prevention; CKD, chronic kidney disease; ESRD, end-stage renal disease; NHIS, National Health Interview Survey; Ref, reference.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81716"/>
              </p:ext>
            </p:extLst>
          </p:nvPr>
        </p:nvGraphicFramePr>
        <p:xfrm>
          <a:off x="1371600" y="1905000"/>
          <a:ext cx="6400800" cy="2486025"/>
        </p:xfrm>
        <a:graphic>
          <a:graphicData uri="http://schemas.openxmlformats.org/drawingml/2006/table">
            <a:tbl>
              <a:tblPr firstRow="1" firstCol="1" bandRow="1"/>
              <a:tblGrid>
                <a:gridCol w="3146425"/>
                <a:gridCol w="542925"/>
                <a:gridCol w="542290"/>
                <a:gridCol w="542290"/>
                <a:gridCol w="542290"/>
                <a:gridCol w="542290"/>
                <a:gridCol w="54229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4,492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4,347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4,262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3,996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3,670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3,313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2,895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2,181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4,698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4,536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4,489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4,204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4,075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3,871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2,050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1,829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1,734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1,751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0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/>
              <a:t/>
            </a:r>
            <a:br>
              <a:rPr lang="en-US" sz="1600" smtClean="0"/>
            </a:br>
            <a:endParaRPr lang="en-US" sz="1600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57200" y="381000"/>
            <a:ext cx="79248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2.7  HP2020 CKD-9.2 Reduce kidney failure due to diabetes among persons with diabetes: Target 2,356 per million </a:t>
            </a:r>
            <a:r>
              <a:rPr lang="en-US" sz="1800" b="1" dirty="0" smtClean="0"/>
              <a:t>population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600" b="1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029200"/>
            <a:ext cx="8305800" cy="1219200"/>
          </a:xfrm>
        </p:spPr>
        <p:txBody>
          <a:bodyPr/>
          <a:lstStyle/>
          <a:p>
            <a:r>
              <a:rPr lang="en-US" i="1" dirty="0"/>
              <a:t>Data Source: Special analyses, USRDS ESRD Database and CDC Bridged Race </a:t>
            </a:r>
            <a:r>
              <a:rPr lang="en-US" i="1" dirty="0" err="1"/>
              <a:t>Intercensal</a:t>
            </a:r>
            <a:r>
              <a:rPr lang="en-US" i="1" dirty="0"/>
              <a:t> Estimates Dataset Incident ESRD patients. Incident ESRD patients. </a:t>
            </a:r>
            <a:r>
              <a:rPr lang="en-US" i="1" dirty="0" err="1"/>
              <a:t>Adj</a:t>
            </a:r>
            <a:r>
              <a:rPr lang="en-US" i="1" dirty="0"/>
              <a:t>: age/sex/race; Ref: 2011. NHIS 2006–2012 used to estimate diabetes mellitus prevalence; “.” Zero values in this cell. *Values for cells with 10 or fewer patients are suppressed. Abbreviations: </a:t>
            </a:r>
            <a:r>
              <a:rPr lang="en-US" i="1" dirty="0" err="1"/>
              <a:t>Adj</a:t>
            </a:r>
            <a:r>
              <a:rPr lang="en-US" i="1" dirty="0"/>
              <a:t>, adjusted; </a:t>
            </a:r>
            <a:r>
              <a:rPr lang="en-US" i="1" dirty="0" err="1"/>
              <a:t>Af</a:t>
            </a:r>
            <a:r>
              <a:rPr lang="en-US" i="1" dirty="0"/>
              <a:t> Am, African American; CDC, Centers for Disease Control and Prevention; CKD, chronic kidney disease; ESRD, end-stage renal disease; NHIS, National Health Interview Survey; Ref, reference.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70747"/>
              </p:ext>
            </p:extLst>
          </p:nvPr>
        </p:nvGraphicFramePr>
        <p:xfrm>
          <a:off x="1981200" y="1247775"/>
          <a:ext cx="5181600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9812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283128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2,547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2,523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2,327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2,236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1,532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1,507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1,462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1,561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1,497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1,642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1,579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2,096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1,855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1,874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2,313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2,182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2,233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2,807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2,579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2,624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2,544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3,351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3,159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2,941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2,884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2,804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2,702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1,985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2,085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1,774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1,688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460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0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486404"/>
            <a:ext cx="8305800" cy="761996"/>
          </a:xfrm>
        </p:spPr>
        <p:txBody>
          <a:bodyPr/>
          <a:lstStyle/>
          <a:p>
            <a:r>
              <a:rPr lang="en-US" i="1" dirty="0"/>
              <a:t>Data Source: Special analyses, Medicare 5 percent sample. Incident hemodialysis patients with a valid ESRD Medical Evidence CMS 2728 form; nephrologist care determined from Medical Evidence form.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CMS, Centers for Medicare and Medicaid Services; CKD, chronic kidney disease;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2.8  HP2020 CKD-10 Increase the proportion of chronic kidney disease patients receiving care from a nephrologist at least 12 months before the start of renal replacement therapy: Target 30.0%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962707"/>
              </p:ext>
            </p:extLst>
          </p:nvPr>
        </p:nvGraphicFramePr>
        <p:xfrm>
          <a:off x="1466850" y="2057400"/>
          <a:ext cx="6210301" cy="2671605"/>
        </p:xfrm>
        <a:graphic>
          <a:graphicData uri="http://schemas.openxmlformats.org/drawingml/2006/table">
            <a:tbl>
              <a:tblPr firstRow="1" firstCol="1" bandRow="1"/>
              <a:tblGrid>
                <a:gridCol w="2609189"/>
                <a:gridCol w="449754"/>
                <a:gridCol w="449754"/>
                <a:gridCol w="449754"/>
                <a:gridCol w="450370"/>
                <a:gridCol w="450370"/>
                <a:gridCol w="450370"/>
                <a:gridCol w="450370"/>
                <a:gridCol w="450370"/>
              </a:tblGrid>
              <a:tr h="375535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8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 smtClean="0"/>
              <a:t>vol</a:t>
            </a:r>
            <a:r>
              <a:rPr lang="en-US" sz="1800" b="1" dirty="0" smtClean="0"/>
              <a:t> </a:t>
            </a:r>
            <a:r>
              <a:rPr lang="en-US" sz="1800" b="1" dirty="0"/>
              <a:t>2 Table 2.8  HP2020 CKD-10 Increase the proportion of chronic kidney disease patients receiving care from a nephrologist at least 12 months before the start of renal replacement therapy: Target 30.0% </a:t>
            </a:r>
            <a:r>
              <a:rPr lang="en-US" sz="1800" b="1" dirty="0" smtClean="0"/>
              <a:t>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410200"/>
            <a:ext cx="8305800" cy="7620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hemodialysis patients with a valid ESRD Medical Evidence CMS 2728 form; nephrologist care determined from Medical Evidence form.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CMS, Centers for Medicare and Medicaid Services; CKD, chronic kidney disease; ESRD, end-stage renal disease.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552193"/>
              </p:ext>
            </p:extLst>
          </p:nvPr>
        </p:nvGraphicFramePr>
        <p:xfrm>
          <a:off x="1524000" y="1447800"/>
          <a:ext cx="6210301" cy="3743105"/>
        </p:xfrm>
        <a:graphic>
          <a:graphicData uri="http://schemas.openxmlformats.org/drawingml/2006/table">
            <a:tbl>
              <a:tblPr firstRow="1" firstCol="1" bandRow="1"/>
              <a:tblGrid>
                <a:gridCol w="2609189"/>
                <a:gridCol w="449754"/>
                <a:gridCol w="449754"/>
                <a:gridCol w="449754"/>
                <a:gridCol w="450370"/>
                <a:gridCol w="450370"/>
                <a:gridCol w="450370"/>
                <a:gridCol w="450370"/>
                <a:gridCol w="450370"/>
              </a:tblGrid>
              <a:tr h="375535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3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0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2.9  HP2020 CKD-11.3 Increase the proportion of adult hemodialysis patients who use arteriovenous fistulas or have a maturing fistula as the primary mode of vascular access at the start of renal replacement therapy: Target 35.0</a:t>
            </a:r>
            <a:r>
              <a:rPr lang="en-US" sz="1800" b="1" dirty="0" smtClean="0"/>
              <a:t>%</a:t>
            </a:r>
            <a:endParaRPr lang="en-US" sz="16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hemodialysis patients age 18 &amp; older.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538886"/>
              </p:ext>
            </p:extLst>
          </p:nvPr>
        </p:nvGraphicFramePr>
        <p:xfrm>
          <a:off x="1371600" y="2133600"/>
          <a:ext cx="6400800" cy="2964180"/>
        </p:xfrm>
        <a:graphic>
          <a:graphicData uri="http://schemas.openxmlformats.org/drawingml/2006/table">
            <a:tbl>
              <a:tblPr firstRow="1" firstCol="1" bandRow="1"/>
              <a:tblGrid>
                <a:gridCol w="2155825"/>
                <a:gridCol w="530225"/>
                <a:gridCol w="530860"/>
                <a:gridCol w="530225"/>
                <a:gridCol w="530860"/>
                <a:gridCol w="530860"/>
                <a:gridCol w="530225"/>
                <a:gridCol w="530860"/>
                <a:gridCol w="53086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hemodialysis patients age 18 &amp; older.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41471"/>
              </p:ext>
            </p:extLst>
          </p:nvPr>
        </p:nvGraphicFramePr>
        <p:xfrm>
          <a:off x="1371600" y="2133600"/>
          <a:ext cx="6400800" cy="2693670"/>
        </p:xfrm>
        <a:graphic>
          <a:graphicData uri="http://schemas.openxmlformats.org/drawingml/2006/table">
            <a:tbl>
              <a:tblPr firstRow="1" firstCol="1" bandRow="1"/>
              <a:tblGrid>
                <a:gridCol w="2155825"/>
                <a:gridCol w="530225"/>
                <a:gridCol w="530860"/>
                <a:gridCol w="530225"/>
                <a:gridCol w="530860"/>
                <a:gridCol w="530860"/>
                <a:gridCol w="530225"/>
                <a:gridCol w="530860"/>
                <a:gridCol w="53086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6446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2.9  HP2020 CKD-11.3 Increase the proportion of adult hemodialysis patients who use arteriovenous fistulas or have a maturing fistula as the primary mode of vascular access at the start of renal replacement therapy: Target 35.0</a:t>
            </a:r>
            <a:r>
              <a:rPr lang="en-US" sz="1800" b="1" dirty="0" smtClean="0"/>
              <a:t>%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785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 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2.10  HP2020 CKD-12 Increase the proportion of dialysis patients wait-listed and/or receiving a deceased donor kidney transplant within 1 year of end-stage renal disease start (among patients under 70 years of age): Target 18.7% of dialysis </a:t>
            </a:r>
            <a:r>
              <a:rPr lang="en-US" sz="1800" b="1" dirty="0" smtClean="0"/>
              <a:t>patients </a:t>
            </a:r>
            <a:endParaRPr lang="en-US" sz="1800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30013"/>
              </p:ext>
            </p:extLst>
          </p:nvPr>
        </p:nvGraphicFramePr>
        <p:xfrm>
          <a:off x="1371600" y="2057400"/>
          <a:ext cx="6400800" cy="312420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 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Text Placeholder 4"/>
          <p:cNvSpPr txBox="1">
            <a:spLocks/>
          </p:cNvSpPr>
          <p:nvPr/>
        </p:nvSpPr>
        <p:spPr>
          <a:xfrm>
            <a:off x="457200" y="381000"/>
            <a:ext cx="76962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2.10  HP2020 CKD-12 Increase the proportion of dialysis patients wait-listed and/or receiving a deceased donor kidney transplant within 1 year of end-stage renal disease start (among patients under 70 years of age): Target 18.7% of dialysis </a:t>
            </a:r>
            <a:r>
              <a:rPr lang="en-US" sz="1800" b="1" dirty="0" smtClean="0"/>
              <a:t>patients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08923"/>
              </p:ext>
            </p:extLst>
          </p:nvPr>
        </p:nvGraphicFramePr>
        <p:xfrm>
          <a:off x="1371600" y="2057400"/>
          <a:ext cx="6400800" cy="309372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13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381000"/>
            <a:ext cx="80010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2.11 HP2020 CKD-13.1 Increase the proportion of patients receiving a kidney transplant within 3 years of end-stage renal disease: Target 20.1</a:t>
            </a:r>
            <a:r>
              <a:rPr lang="en-US" sz="1800" b="1" dirty="0" smtClean="0"/>
              <a:t>%</a:t>
            </a:r>
            <a:endParaRPr lang="en-US" sz="16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235826"/>
              </p:ext>
            </p:extLst>
          </p:nvPr>
        </p:nvGraphicFramePr>
        <p:xfrm>
          <a:off x="1371600" y="1828800"/>
          <a:ext cx="6400800" cy="312420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95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>
          <a:xfrm>
            <a:off x="7772400" y="6477000"/>
            <a:ext cx="914400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3" name="Footer Placeholder 6"/>
          <p:cNvSpPr txBox="1">
            <a:spLocks/>
          </p:cNvSpPr>
          <p:nvPr/>
        </p:nvSpPr>
        <p:spPr>
          <a:xfrm>
            <a:off x="3581400" y="6477000"/>
            <a:ext cx="1981200" cy="2743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Vol 2, ESRD, Ch 2</a:t>
            </a:r>
            <a:endParaRPr lang="en-US" dirty="0"/>
          </a:p>
        </p:txBody>
      </p:sp>
      <p:sp>
        <p:nvSpPr>
          <p:cNvPr id="14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" name="Text Placeholder 4"/>
          <p:cNvSpPr txBox="1">
            <a:spLocks/>
          </p:cNvSpPr>
          <p:nvPr/>
        </p:nvSpPr>
        <p:spPr>
          <a:xfrm>
            <a:off x="457200" y="381000"/>
            <a:ext cx="80010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2.11 HP2020 CKD-13.1 Increase the proportion of patients receiving a kidney transplant within 3 years of end-stage renal disease: Target 20.1</a:t>
            </a:r>
            <a:r>
              <a:rPr lang="en-US" sz="1800" b="1" dirty="0" smtClean="0"/>
              <a:t>%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600" b="1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94486"/>
              </p:ext>
            </p:extLst>
          </p:nvPr>
        </p:nvGraphicFramePr>
        <p:xfrm>
          <a:off x="1371600" y="1676400"/>
          <a:ext cx="6400800" cy="309372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4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5626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Medicare patients age 65 &amp; older with a hospitalized AKI event in given year.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AKI, acute kidney injury; CKD, chronic kidney disease.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57200" y="3810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+mj-lt"/>
              </a:rPr>
              <a:t>vol</a:t>
            </a:r>
            <a:r>
              <a:rPr lang="en-US" b="1" dirty="0">
                <a:latin typeface="+mj-lt"/>
              </a:rPr>
              <a:t> 2 Table 2.1  HP2020 CKD-3 Increase the proportion of hospital patients who incurred acute kidney injury who have follow-up renal evaluation in 6 months post-discharge: Target 12.3%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14937"/>
              </p:ext>
            </p:extLst>
          </p:nvPr>
        </p:nvGraphicFramePr>
        <p:xfrm>
          <a:off x="990600" y="1524000"/>
          <a:ext cx="7010398" cy="3428998"/>
        </p:xfrm>
        <a:graphic>
          <a:graphicData uri="http://schemas.openxmlformats.org/drawingml/2006/table">
            <a:tbl>
              <a:tblPr firstRow="1" firstCol="1" bandRow="1"/>
              <a:tblGrid>
                <a:gridCol w="2038114"/>
                <a:gridCol w="397758"/>
                <a:gridCol w="397758"/>
                <a:gridCol w="397758"/>
                <a:gridCol w="419890"/>
                <a:gridCol w="419890"/>
                <a:gridCol w="419890"/>
                <a:gridCol w="419890"/>
                <a:gridCol w="419890"/>
                <a:gridCol w="419890"/>
                <a:gridCol w="419890"/>
                <a:gridCol w="419890"/>
                <a:gridCol w="419890"/>
              </a:tblGrid>
              <a:tr h="641631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7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4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  <a:p>
            <a:endParaRPr lang="en-US" i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78486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2.12  HP2020 CKD-13.2 Increase the proportion of patients who receive a preemptive transplant at the start of end-stage renal </a:t>
            </a:r>
            <a:r>
              <a:rPr lang="en-US" sz="1800" b="1" dirty="0" smtClean="0"/>
              <a:t>disease</a:t>
            </a:r>
            <a:endParaRPr lang="en-US" sz="1800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183188"/>
              </p:ext>
            </p:extLst>
          </p:nvPr>
        </p:nvGraphicFramePr>
        <p:xfrm>
          <a:off x="1371600" y="1752600"/>
          <a:ext cx="6400800" cy="312420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05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ESRD patients younger than 70.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  <a:p>
            <a:endParaRPr lang="en-US" i="1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57200" y="381000"/>
            <a:ext cx="78486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2.12  HP2020 CKD-13.2 Increase the proportion of patients who receive a preemptive transplant at the start of end-stage renal </a:t>
            </a:r>
            <a:r>
              <a:rPr lang="en-US" sz="1800" b="1" dirty="0" smtClean="0"/>
              <a:t>disease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800" b="1" dirty="0"/>
          </a:p>
          <a:p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393907"/>
              </p:ext>
            </p:extLst>
          </p:nvPr>
        </p:nvGraphicFramePr>
        <p:xfrm>
          <a:off x="1371600" y="1752600"/>
          <a:ext cx="6400800" cy="3093720"/>
        </p:xfrm>
        <a:graphic>
          <a:graphicData uri="http://schemas.openxmlformats.org/drawingml/2006/table">
            <a:tbl>
              <a:tblPr firstRow="1" firstCol="1" bandRow="1"/>
              <a:tblGrid>
                <a:gridCol w="163068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  <a:gridCol w="39751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65-69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6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57200" y="381000"/>
            <a:ext cx="77724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2.13  HP2020 CKD-14.1 Reduce the total death rate for persons on dialysis: Target 193.2 deaths per 1,000 patient </a:t>
            </a:r>
            <a:r>
              <a:rPr lang="en-US" sz="1800" b="1" dirty="0" smtClean="0"/>
              <a:t>years</a:t>
            </a:r>
            <a:endParaRPr lang="en-US" sz="16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dialysis patients.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844996"/>
              </p:ext>
            </p:extLst>
          </p:nvPr>
        </p:nvGraphicFramePr>
        <p:xfrm>
          <a:off x="1371600" y="1828800"/>
          <a:ext cx="6400800" cy="3116580"/>
        </p:xfrm>
        <a:graphic>
          <a:graphicData uri="http://schemas.openxmlformats.org/drawingml/2006/table">
            <a:tbl>
              <a:tblPr firstRow="1" firstCol="1" bandRow="1"/>
              <a:tblGrid>
                <a:gridCol w="1612900"/>
                <a:gridCol w="399415"/>
                <a:gridCol w="399415"/>
                <a:gridCol w="399415"/>
                <a:gridCol w="399415"/>
                <a:gridCol w="398780"/>
                <a:gridCol w="39878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62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ext Placeholder 4"/>
          <p:cNvSpPr txBox="1">
            <a:spLocks/>
          </p:cNvSpPr>
          <p:nvPr/>
        </p:nvSpPr>
        <p:spPr>
          <a:xfrm>
            <a:off x="457200" y="381000"/>
            <a:ext cx="77724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2.13  HP2020 CKD-14.1 Reduce the total death rate for persons on dialysis: Target 193.2 deaths per 1,000 patient </a:t>
            </a:r>
            <a:r>
              <a:rPr lang="en-US" sz="1800" b="1" dirty="0" smtClean="0"/>
              <a:t>years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  <a:p>
            <a:endParaRPr lang="en-US" sz="1600" b="1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dialysis patients.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282120"/>
              </p:ext>
            </p:extLst>
          </p:nvPr>
        </p:nvGraphicFramePr>
        <p:xfrm>
          <a:off x="1371600" y="1600200"/>
          <a:ext cx="6400800" cy="3486150"/>
        </p:xfrm>
        <a:graphic>
          <a:graphicData uri="http://schemas.openxmlformats.org/drawingml/2006/table">
            <a:tbl>
              <a:tblPr firstRow="1" firstCol="1" bandRow="1"/>
              <a:tblGrid>
                <a:gridCol w="1612900"/>
                <a:gridCol w="399415"/>
                <a:gridCol w="399415"/>
                <a:gridCol w="399415"/>
                <a:gridCol w="399415"/>
                <a:gridCol w="398780"/>
                <a:gridCol w="39878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574.1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562.2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521.8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516.7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609600" y="381000"/>
            <a:ext cx="78486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2.14  HP2020 CKD-14.2 Reduce the death rate in dialysis patients within the first 3 months of initiation of renal replacement therapy: Target 329.0 deaths per 1,000 patient years at </a:t>
            </a:r>
            <a:r>
              <a:rPr lang="en-US" sz="1800" b="1" dirty="0" smtClean="0"/>
              <a:t>risk</a:t>
            </a:r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dialysis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915771"/>
              </p:ext>
            </p:extLst>
          </p:nvPr>
        </p:nvGraphicFramePr>
        <p:xfrm>
          <a:off x="1333500" y="1905000"/>
          <a:ext cx="640080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421.7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90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2" name="Title 5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/>
              <a:t/>
            </a:r>
            <a:br>
              <a:rPr lang="en-US" sz="1600" smtClean="0"/>
            </a:br>
            <a:endParaRPr lang="en-US" sz="1600" dirty="0"/>
          </a:p>
        </p:txBody>
      </p:sp>
      <p:sp>
        <p:nvSpPr>
          <p:cNvPr id="13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Text Placeholder 4"/>
          <p:cNvSpPr txBox="1">
            <a:spLocks/>
          </p:cNvSpPr>
          <p:nvPr/>
        </p:nvSpPr>
        <p:spPr>
          <a:xfrm>
            <a:off x="609600" y="381000"/>
            <a:ext cx="78486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2.14  HP2020 CKD-14.2 Reduce the death rate in dialysis patients within the first 3 months of initiation of renal replacement therapy: Target 329.0 deaths per 1,000 patient years at </a:t>
            </a:r>
            <a:r>
              <a:rPr lang="en-US" sz="1800" b="1" dirty="0" smtClean="0"/>
              <a:t>risk 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Incident dialysis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891011"/>
              </p:ext>
            </p:extLst>
          </p:nvPr>
        </p:nvGraphicFramePr>
        <p:xfrm>
          <a:off x="1333500" y="1752600"/>
          <a:ext cx="6400800" cy="3486150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380.0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363.2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243.4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252.9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244.3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228.6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221.4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837.2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7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609600" y="381000"/>
            <a:ext cx="78486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2.15  HP2020 CKD-14.3 Reduce the cardiovascular death rate for persons on dialysis: Target 83.2 deaths per 1,000 patient years at </a:t>
            </a:r>
            <a:r>
              <a:rPr lang="en-US" sz="1800" b="1" dirty="0" smtClean="0"/>
              <a:t>risk</a:t>
            </a:r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dialysis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140281"/>
              </p:ext>
            </p:extLst>
          </p:nvPr>
        </p:nvGraphicFramePr>
        <p:xfrm>
          <a:off x="1333500" y="1600200"/>
          <a:ext cx="640080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7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609600" y="381000"/>
            <a:ext cx="80010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2.15  HP2020 CKD-14.3 Reduce the cardiovascular death rate for persons on dialysis: Target 83.2 deaths per 1,000 patient years at risk </a:t>
            </a:r>
            <a:r>
              <a:rPr lang="en-US" sz="1800" b="1" dirty="0" smtClean="0"/>
              <a:t>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dialysis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094126"/>
              </p:ext>
            </p:extLst>
          </p:nvPr>
        </p:nvGraphicFramePr>
        <p:xfrm>
          <a:off x="1333500" y="1752600"/>
          <a:ext cx="6400800" cy="3486150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1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609600" y="381000"/>
            <a:ext cx="81534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2.16  HP2020 CKD-14.4 Reduce the total death rate for persons with a functioning kidney transplant: Target 27.1 deaths per 1,000 patient years at </a:t>
            </a:r>
            <a:r>
              <a:rPr lang="en-US" sz="1800" b="1" dirty="0" smtClean="0"/>
              <a:t>risk</a:t>
            </a:r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transplant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719755"/>
              </p:ext>
            </p:extLst>
          </p:nvPr>
        </p:nvGraphicFramePr>
        <p:xfrm>
          <a:off x="1371600" y="1600200"/>
          <a:ext cx="6400800" cy="3291840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9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09600" y="381000"/>
            <a:ext cx="80010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2.16  HP2020 CKD-14.4 Reduce the total death rate for persons with a functioning kidney transplant: Target 27.1 deaths per 1,000 patient years at risk </a:t>
            </a:r>
            <a:r>
              <a:rPr lang="en-US" sz="1800" b="1" dirty="0" smtClean="0"/>
              <a:t>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/>
              <a:t>Data Source: Special analyses, Medicare 5 percent sample. Period prevalent dialysis patients; unadjusted. *Values for cells with 10 or fewer patients are suppressed. Abbreviations: </a:t>
            </a:r>
            <a:r>
              <a:rPr lang="en-US" i="1" dirty="0" err="1" smtClean="0"/>
              <a:t>Af</a:t>
            </a:r>
            <a:r>
              <a:rPr lang="en-US" i="1" dirty="0" smtClean="0"/>
              <a:t> Am, African American; CKD, chronic kidney disease.</a:t>
            </a:r>
            <a:endParaRPr lang="en-US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43579"/>
              </p:ext>
            </p:extLst>
          </p:nvPr>
        </p:nvGraphicFramePr>
        <p:xfrm>
          <a:off x="1352549" y="1524000"/>
          <a:ext cx="6515101" cy="3812288"/>
        </p:xfrm>
        <a:graphic>
          <a:graphicData uri="http://schemas.openxmlformats.org/drawingml/2006/table">
            <a:tbl>
              <a:tblPr firstRow="1" firstCol="1" bandRow="1"/>
              <a:tblGrid>
                <a:gridCol w="1411605"/>
                <a:gridCol w="464072"/>
                <a:gridCol w="405901"/>
                <a:gridCol w="464072"/>
                <a:gridCol w="464072"/>
                <a:gridCol w="405901"/>
                <a:gridCol w="464072"/>
                <a:gridCol w="405901"/>
                <a:gridCol w="405901"/>
                <a:gridCol w="405901"/>
                <a:gridCol w="405901"/>
                <a:gridCol w="405901"/>
                <a:gridCol w="405901"/>
              </a:tblGrid>
              <a:tr h="349894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90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90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0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2 Table 2.2  HP2020 D-12 Increase the proportion of persons with diagnosed diabetes who obtain an annual urine albumin measurement: Target 36.6%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562600"/>
            <a:ext cx="8305800" cy="685800"/>
          </a:xfrm>
        </p:spPr>
        <p:txBody>
          <a:bodyPr/>
          <a:lstStyle/>
          <a:p>
            <a:r>
              <a:rPr lang="en-US" i="1" dirty="0"/>
              <a:t>Data Source: Special analyses, Medicare 5 percent sample. Medicare patients with diabetes mellitus, age 65 &amp; older.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D, diabetes mellitus.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187412"/>
              </p:ext>
            </p:extLst>
          </p:nvPr>
        </p:nvGraphicFramePr>
        <p:xfrm>
          <a:off x="1066800" y="1676400"/>
          <a:ext cx="6934205" cy="3123088"/>
        </p:xfrm>
        <a:graphic>
          <a:graphicData uri="http://schemas.openxmlformats.org/drawingml/2006/table">
            <a:tbl>
              <a:tblPr firstRow="1" firstCol="1" bandRow="1"/>
              <a:tblGrid>
                <a:gridCol w="1752125"/>
                <a:gridCol w="431324"/>
                <a:gridCol w="431324"/>
                <a:gridCol w="431324"/>
                <a:gridCol w="432012"/>
                <a:gridCol w="432012"/>
                <a:gridCol w="432012"/>
                <a:gridCol w="432012"/>
                <a:gridCol w="432012"/>
                <a:gridCol w="432012"/>
                <a:gridCol w="432012"/>
                <a:gridCol w="432012"/>
                <a:gridCol w="432012"/>
              </a:tblGrid>
              <a:tr h="41550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5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1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8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1874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8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609600" y="381000"/>
            <a:ext cx="81534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2.17  HP2020 CKD-14.5 Reduce the cardiovascular death rate in persons with a functioning transplant: Target 4.4 deaths per 1,000 patient years at risk</a:t>
            </a:r>
          </a:p>
          <a:p>
            <a:endParaRPr lang="en-US" sz="1800" b="1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</p:spPr>
        <p:txBody>
          <a:bodyPr/>
          <a:lstStyle/>
          <a:p>
            <a:r>
              <a:rPr lang="en-US" i="1" dirty="0"/>
              <a:t>Data Source: Special analyses, Medicare 5 percent sample. Period prevalent transplant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55463"/>
              </p:ext>
            </p:extLst>
          </p:nvPr>
        </p:nvGraphicFramePr>
        <p:xfrm>
          <a:off x="1371600" y="1600200"/>
          <a:ext cx="6400800" cy="3141345"/>
        </p:xfrm>
        <a:graphic>
          <a:graphicData uri="http://schemas.openxmlformats.org/drawingml/2006/table">
            <a:tbl>
              <a:tblPr firstRow="1" firstCol="1" bandRow="1"/>
              <a:tblGrid>
                <a:gridCol w="1386840"/>
                <a:gridCol w="455930"/>
                <a:gridCol w="398780"/>
                <a:gridCol w="455930"/>
                <a:gridCol w="455930"/>
                <a:gridCol w="398780"/>
                <a:gridCol w="455930"/>
                <a:gridCol w="398780"/>
                <a:gridCol w="398780"/>
                <a:gridCol w="398780"/>
                <a:gridCol w="398780"/>
                <a:gridCol w="398780"/>
                <a:gridCol w="398780"/>
              </a:tblGrid>
              <a:tr h="342900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0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09600" y="381000"/>
            <a:ext cx="8001000" cy="6858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2.17  HP2020 CKD-14.5 Reduce the cardiovascular death rate in persons with a functioning transplant: Target 4.4 deaths per 1,000 patient years at risk</a:t>
            </a:r>
          </a:p>
          <a:p>
            <a:r>
              <a:rPr lang="en-US" sz="1800" b="1" dirty="0" smtClean="0"/>
              <a:t>(</a:t>
            </a:r>
            <a:r>
              <a:rPr lang="en-US" sz="1800" b="1" dirty="0"/>
              <a:t>continued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/>
              <a:t>Data Source: Special analyses, Medicare 5 percent sample. Period prevalent transplant patients; unadjusted. *Values for cells with 10 or fewer patients are suppressed.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558304"/>
              </p:ext>
            </p:extLst>
          </p:nvPr>
        </p:nvGraphicFramePr>
        <p:xfrm>
          <a:off x="1352549" y="1524000"/>
          <a:ext cx="6515101" cy="3812288"/>
        </p:xfrm>
        <a:graphic>
          <a:graphicData uri="http://schemas.openxmlformats.org/drawingml/2006/table">
            <a:tbl>
              <a:tblPr firstRow="1" firstCol="1" bandRow="1"/>
              <a:tblGrid>
                <a:gridCol w="1411605"/>
                <a:gridCol w="464072"/>
                <a:gridCol w="405901"/>
                <a:gridCol w="464072"/>
                <a:gridCol w="464072"/>
                <a:gridCol w="405901"/>
                <a:gridCol w="464072"/>
                <a:gridCol w="405901"/>
                <a:gridCol w="405901"/>
                <a:gridCol w="405901"/>
                <a:gridCol w="405901"/>
                <a:gridCol w="405901"/>
                <a:gridCol w="405901"/>
              </a:tblGrid>
              <a:tr h="349894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438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10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90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190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30" marR="10033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15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2 Table 2.3  HP2020 CKD-4.1 Increase the proportion of persons with chronic kidney disease who receive medical evaluation with serum creatinine, lipids, and urine albumin: Target 28.3%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457200"/>
          </a:xfrm>
        </p:spPr>
        <p:txBody>
          <a:bodyPr/>
          <a:lstStyle/>
          <a:p>
            <a:r>
              <a:rPr lang="en-US" i="1" dirty="0"/>
              <a:t>Data Source: Special analyses, Medicare 5 percent sample. Medicare patients age 65 &amp; older with CKD.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29998"/>
              </p:ext>
            </p:extLst>
          </p:nvPr>
        </p:nvGraphicFramePr>
        <p:xfrm>
          <a:off x="1219200" y="1828800"/>
          <a:ext cx="6705603" cy="2970686"/>
        </p:xfrm>
        <a:graphic>
          <a:graphicData uri="http://schemas.openxmlformats.org/drawingml/2006/table">
            <a:tbl>
              <a:tblPr firstRow="1" firstCol="1" bandRow="1"/>
              <a:tblGrid>
                <a:gridCol w="1694361"/>
                <a:gridCol w="417104"/>
                <a:gridCol w="417104"/>
                <a:gridCol w="417104"/>
                <a:gridCol w="417770"/>
                <a:gridCol w="417770"/>
                <a:gridCol w="417770"/>
                <a:gridCol w="417770"/>
                <a:gridCol w="417770"/>
                <a:gridCol w="417770"/>
                <a:gridCol w="417770"/>
                <a:gridCol w="417770"/>
                <a:gridCol w="417770"/>
              </a:tblGrid>
              <a:tr h="39523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8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609600"/>
          </a:xfrm>
        </p:spPr>
        <p:txBody>
          <a:bodyPr/>
          <a:lstStyle/>
          <a:p>
            <a:r>
              <a:rPr lang="en-US" i="1" dirty="0"/>
              <a:t>Data Source: Special analyses, Medicare 5 percent sample. Medicare patients age 65 &amp; older with CKD &amp; diabetes mellitus. Abbreviations: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HgbA1c, glycosylated hemoglobin.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2 Table 2.4  HP2020 CKD-4.2 Increase the proportion of persons with Type 1 or Type 2 diabetes and chronic kidney disease who receive medical evaluation with serum creatinine, urine albumin, HgbA1c, lipids, and eye examinations: Target 25.3%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762928"/>
              </p:ext>
            </p:extLst>
          </p:nvPr>
        </p:nvGraphicFramePr>
        <p:xfrm>
          <a:off x="1143000" y="1752600"/>
          <a:ext cx="6857998" cy="3046890"/>
        </p:xfrm>
        <a:graphic>
          <a:graphicData uri="http://schemas.openxmlformats.org/drawingml/2006/table">
            <a:tbl>
              <a:tblPr firstRow="1" firstCol="1" bandRow="1"/>
              <a:tblGrid>
                <a:gridCol w="1732870"/>
                <a:gridCol w="426584"/>
                <a:gridCol w="426584"/>
                <a:gridCol w="426584"/>
                <a:gridCol w="427264"/>
                <a:gridCol w="427264"/>
                <a:gridCol w="427264"/>
                <a:gridCol w="427264"/>
                <a:gridCol w="427264"/>
                <a:gridCol w="427264"/>
                <a:gridCol w="427264"/>
                <a:gridCol w="427264"/>
                <a:gridCol w="427264"/>
              </a:tblGrid>
              <a:tr h="405371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3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03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415" marR="12827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8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181600"/>
            <a:ext cx="8305800" cy="990600"/>
          </a:xfrm>
        </p:spPr>
        <p:txBody>
          <a:bodyPr/>
          <a:lstStyle/>
          <a:p>
            <a:r>
              <a:rPr lang="en-US" i="1" dirty="0"/>
              <a:t>Data Source: Special analyses, USRDS ESRD Database and CDC Bridged Race </a:t>
            </a:r>
            <a:r>
              <a:rPr lang="en-US" i="1" dirty="0" err="1"/>
              <a:t>Intercensal</a:t>
            </a:r>
            <a:r>
              <a:rPr lang="en-US" i="1" dirty="0"/>
              <a:t> Estimates Dataset Incident ESRD patients. </a:t>
            </a:r>
            <a:r>
              <a:rPr lang="en-US" i="1" dirty="0" err="1"/>
              <a:t>Adj</a:t>
            </a:r>
            <a:r>
              <a:rPr lang="en-US" i="1" dirty="0"/>
              <a:t>: overall, age/sex/race; rates by age adjusted for sex/race; rates by sex adjusted for age/race; rates by race/ethnicity adjusted for age/sex. Reference: 2011 patients. “.” Zero values in this cell. ~Estimate shown is imprecise due to small sample size and may be unstable over time. Abbreviations: </a:t>
            </a:r>
            <a:r>
              <a:rPr lang="en-US" i="1" dirty="0" err="1"/>
              <a:t>Adj</a:t>
            </a:r>
            <a:r>
              <a:rPr lang="en-US" i="1" dirty="0"/>
              <a:t>, adjusted;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8305800" cy="67071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2.5  HP2020 CKD-8 Reduce the rate of new cases of end-stage renal disease: Target 347.7 new cases per million </a:t>
            </a:r>
            <a:r>
              <a:rPr lang="en-US" sz="1800" b="1" dirty="0" smtClean="0"/>
              <a:t>population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82407"/>
              </p:ext>
            </p:extLst>
          </p:nvPr>
        </p:nvGraphicFramePr>
        <p:xfrm>
          <a:off x="1219199" y="1371600"/>
          <a:ext cx="6781802" cy="3604264"/>
        </p:xfrm>
        <a:graphic>
          <a:graphicData uri="http://schemas.openxmlformats.org/drawingml/2006/table">
            <a:tbl>
              <a:tblPr firstRow="1" firstCol="1" bandRow="1"/>
              <a:tblGrid>
                <a:gridCol w="1271588"/>
                <a:gridCol w="458848"/>
                <a:gridCol w="459521"/>
                <a:gridCol w="458848"/>
                <a:gridCol w="459521"/>
                <a:gridCol w="458848"/>
                <a:gridCol w="459521"/>
                <a:gridCol w="458848"/>
                <a:gridCol w="459521"/>
                <a:gridCol w="458848"/>
                <a:gridCol w="459521"/>
                <a:gridCol w="458848"/>
                <a:gridCol w="459521"/>
              </a:tblGrid>
              <a:tr h="306746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387.5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9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671.6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636.0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3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79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only~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3368.2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2781.5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2125.0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2376.3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2565.5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2321.6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</a:t>
                      </a:r>
                      <a:r>
                        <a:rPr lang="en-US" sz="10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Af</a:t>
                      </a: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Am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1120.1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1069.7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1070.8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1034.0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6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9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1143.8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1012.9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19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259.1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84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105400"/>
            <a:ext cx="8305800" cy="1066800"/>
          </a:xfrm>
        </p:spPr>
        <p:txBody>
          <a:bodyPr/>
          <a:lstStyle/>
          <a:p>
            <a:r>
              <a:rPr lang="en-US" i="1" dirty="0"/>
              <a:t>Data Source: Special analyses, USRDS ESRD Database and CDC Bridged Race </a:t>
            </a:r>
            <a:r>
              <a:rPr lang="en-US" i="1" dirty="0" err="1"/>
              <a:t>Intercensal</a:t>
            </a:r>
            <a:r>
              <a:rPr lang="en-US" i="1" dirty="0"/>
              <a:t> Estimates Dataset Incident ESRD patients. </a:t>
            </a:r>
            <a:r>
              <a:rPr lang="en-US" i="1" dirty="0" err="1"/>
              <a:t>Adj</a:t>
            </a:r>
            <a:r>
              <a:rPr lang="en-US" i="1" dirty="0"/>
              <a:t>: overall, age/sex/race; rates by age adjusted for sex/race; rates by sex adjusted for age/race; rates by race/ethnicity adjusted for age/sex. Reference: 2011 patients. “.” Zero values in this cell. ~Estimate shown is imprecise due to small sample size and may be unstable over time. Abbreviations: </a:t>
            </a:r>
            <a:r>
              <a:rPr lang="en-US" i="1" dirty="0" err="1"/>
              <a:t>Adj</a:t>
            </a:r>
            <a:r>
              <a:rPr lang="en-US" i="1" dirty="0"/>
              <a:t>, adjusted; </a:t>
            </a:r>
            <a:r>
              <a:rPr lang="en-US" i="1" dirty="0" err="1"/>
              <a:t>Af</a:t>
            </a:r>
            <a:r>
              <a:rPr lang="en-US" i="1" dirty="0"/>
              <a:t> Am, African American; CKD, chronic kidney disease;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8305800" cy="67071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2.5  HP2020 CKD-8 Reduce the rate of new cases of end-stage renal disease: Target 347.7 new cases per million population </a:t>
            </a:r>
            <a:r>
              <a:rPr lang="en-US" sz="1800" b="1" dirty="0" smtClean="0"/>
              <a:t>(continued)</a:t>
            </a:r>
            <a:endParaRPr lang="en-US" sz="1800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70739"/>
              </p:ext>
            </p:extLst>
          </p:nvPr>
        </p:nvGraphicFramePr>
        <p:xfrm>
          <a:off x="1295399" y="1371600"/>
          <a:ext cx="6553202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228730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</a:tblGrid>
              <a:tr h="283128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459.8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465.8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465.2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481.5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479.0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484.4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477.0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456.9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452.4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320.3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321.0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313.3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310.8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305.5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300.0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285.9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283.7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112.9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121.2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119.4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42.5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145.8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617.6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608.8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603.5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613.7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598.4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594.0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594.4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577.8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558.0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562.2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390.3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404.1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375.2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372.8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373.3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843.9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825.2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825.7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814.3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819.1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823.3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805.6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801.0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799.1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780.3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743.1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751.1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1585.2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1629.4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1619.0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1616.4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1634.9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1657.7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1602.1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1614.7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1526.4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1476.7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1441.5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1429.3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1410.2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1400.9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1389.7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1416.2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1381.1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1354.9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1364.1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1359.6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1275.7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1252.3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1761.0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1857.9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1848.3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1850.1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1896.8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1917.0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1878.9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1856.7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1871.3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1871.0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1792.6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1716.0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1264.6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1346.6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1414.5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1433.5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1469.3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1479.2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1514.3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1527.6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1555.0</a:t>
                      </a:r>
                      <a:endParaRPr lang="en-US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1486.7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1372.6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1327.1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5270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0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257800"/>
            <a:ext cx="8305800" cy="990600"/>
          </a:xfrm>
        </p:spPr>
        <p:txBody>
          <a:bodyPr/>
          <a:lstStyle/>
          <a:p>
            <a:r>
              <a:rPr lang="en-US" i="1" dirty="0"/>
              <a:t>Data Source: Special analyses, USRDS ESRD Database and CDC Bridged Race </a:t>
            </a:r>
            <a:r>
              <a:rPr lang="en-US" i="1" dirty="0" err="1"/>
              <a:t>Intercensal</a:t>
            </a:r>
            <a:r>
              <a:rPr lang="en-US" i="1" dirty="0"/>
              <a:t> Estimates Dataset Incident ESRD patients. Incident ESRD patients. </a:t>
            </a:r>
            <a:r>
              <a:rPr lang="en-US" i="1" dirty="0" err="1"/>
              <a:t>Adj</a:t>
            </a:r>
            <a:r>
              <a:rPr lang="en-US" i="1" dirty="0"/>
              <a:t>: age/sex/race; Reference: 2011. “.” Zero values in this cell. *Values for cells with 10 or fewer patients are suppressed. ~Estimate shown is imprecise due to small sample size and may be unstable over time. Abbreviations: </a:t>
            </a:r>
            <a:r>
              <a:rPr lang="en-US" i="1" dirty="0" err="1"/>
              <a:t>Adj</a:t>
            </a:r>
            <a:r>
              <a:rPr lang="en-US" i="1" dirty="0"/>
              <a:t>, adjusted; </a:t>
            </a:r>
            <a:r>
              <a:rPr lang="en-US" i="1" dirty="0" err="1"/>
              <a:t>Af</a:t>
            </a:r>
            <a:r>
              <a:rPr lang="en-US" i="1" dirty="0"/>
              <a:t> Am, African American; CDC, Centers for Disease Control and Prevention; CKD, chronic kidney disease; ESRD, end-stage renal disease.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ext Placeholder 4"/>
          <p:cNvSpPr txBox="1">
            <a:spLocks/>
          </p:cNvSpPr>
          <p:nvPr/>
        </p:nvSpPr>
        <p:spPr>
          <a:xfrm>
            <a:off x="457200" y="381000"/>
            <a:ext cx="79248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2.6  HP2020 CKD-9.1 Reduce kidney failure due to diabetes: Target 151.9 per million </a:t>
            </a:r>
            <a:r>
              <a:rPr lang="en-US" sz="1800" b="1" dirty="0" smtClean="0"/>
              <a:t>population </a:t>
            </a:r>
            <a:endParaRPr lang="en-US" sz="1800" b="1" dirty="0"/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24515"/>
              </p:ext>
            </p:extLst>
          </p:nvPr>
        </p:nvGraphicFramePr>
        <p:xfrm>
          <a:off x="1371600" y="1295400"/>
          <a:ext cx="6362703" cy="3659691"/>
        </p:xfrm>
        <a:graphic>
          <a:graphicData uri="http://schemas.openxmlformats.org/drawingml/2006/table">
            <a:tbl>
              <a:tblPr firstRow="1" firstCol="1" bandRow="1"/>
              <a:tblGrid>
                <a:gridCol w="1656999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  <a:gridCol w="392142"/>
              </a:tblGrid>
              <a:tr h="451521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157.0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American Indian or Alaskan Native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8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Hawaiian or other Pacific Islander only~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2158.0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1966.1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2220.1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1664.7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1700.4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1283.7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1476.3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1609.1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1411.8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513.8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504.0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130.8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Two or more races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397.4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360.5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351.0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3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159.7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146.1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144.7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 or Af Am only, not Hispanic/Latino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497.1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460.4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438.7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411.6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 only, not Hispanic or Latino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110.7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103.6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0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772400" y="6477000"/>
            <a:ext cx="914400" cy="274320"/>
          </a:xfrm>
        </p:spPr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27432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Title 5"/>
          <p:cNvSpPr txBox="1">
            <a:spLocks/>
          </p:cNvSpPr>
          <p:nvPr/>
        </p:nvSpPr>
        <p:spPr>
          <a:xfrm>
            <a:off x="609600" y="4270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5" name="Text Placeholder 4"/>
          <p:cNvSpPr txBox="1">
            <a:spLocks/>
          </p:cNvSpPr>
          <p:nvPr/>
        </p:nvSpPr>
        <p:spPr>
          <a:xfrm>
            <a:off x="381000" y="5257800"/>
            <a:ext cx="83058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smtClean="0"/>
              <a:t>Data Source: Special analyses, USRDS ESRD Database and CDC Bridged Race Intercensal Estimates Dataset Incident ESRD patients. Incident ESRD patients. Adj: age/sex/race; Reference: 2011. “.” Zero values in this cell. *Values for cells with 10 or fewer patients are suppressed. ~Estimate shown is imprecise due to small sample size and may be unstable over time. Abbreviations: Adj, adjusted; Af Am, African American; CDC, Centers for Disease Control and Prevention; CKD, chronic kidney disease; ESRD, end-stage renal disease.</a:t>
            </a:r>
            <a:endParaRPr lang="en-US" i="1" dirty="0"/>
          </a:p>
        </p:txBody>
      </p:sp>
      <p:sp>
        <p:nvSpPr>
          <p:cNvPr id="16" name="Title 5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smtClean="0"/>
              <a:t/>
            </a:r>
            <a:br>
              <a:rPr lang="en-US" sz="1600" smtClean="0"/>
            </a:br>
            <a:endParaRPr lang="en-US" sz="1600" dirty="0"/>
          </a:p>
        </p:txBody>
      </p:sp>
      <p:sp>
        <p:nvSpPr>
          <p:cNvPr id="17" name="Text Placeholder 4"/>
          <p:cNvSpPr txBox="1">
            <a:spLocks/>
          </p:cNvSpPr>
          <p:nvPr/>
        </p:nvSpPr>
        <p:spPr>
          <a:xfrm>
            <a:off x="457200" y="381000"/>
            <a:ext cx="7924800" cy="9906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err="1"/>
              <a:t>vol</a:t>
            </a:r>
            <a:r>
              <a:rPr lang="en-US" sz="1800" b="1" dirty="0"/>
              <a:t> 2 Table 2.6  HP2020 CKD-9.1 Reduce kidney failure due to diabetes: Target 151.9 per million </a:t>
            </a:r>
            <a:r>
              <a:rPr lang="en-US" sz="1800" b="1" dirty="0" smtClean="0"/>
              <a:t>population (continued)</a:t>
            </a:r>
            <a:endParaRPr lang="en-US" sz="1800" b="1" dirty="0"/>
          </a:p>
          <a:p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3635"/>
              </p:ext>
            </p:extLst>
          </p:nvPr>
        </p:nvGraphicFramePr>
        <p:xfrm>
          <a:off x="1295399" y="1371600"/>
          <a:ext cx="6553202" cy="3429000"/>
        </p:xfrm>
        <a:graphic>
          <a:graphicData uri="http://schemas.openxmlformats.org/drawingml/2006/table">
            <a:tbl>
              <a:tblPr firstRow="1" firstCol="1" bandRow="1"/>
              <a:tblGrid>
                <a:gridCol w="1228730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  <a:gridCol w="443381"/>
                <a:gridCol w="444031"/>
              </a:tblGrid>
              <a:tr h="283128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161.2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&lt;18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0-4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5-11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12-17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18-24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25-44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307.9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306.6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295.0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45-54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191.7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187.3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182.9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175.6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173.9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55-64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496.8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478.8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471.4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464.2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440.6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437.6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433.3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414.5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388.3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682.4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694.8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705.8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672.8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673.1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678.9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645.4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611.1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749.6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727.7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721.3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712.1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724.4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697.2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676.9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674.6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668.1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630.1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607.5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75-84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682.2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673.4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693.2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714.1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722.0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715.1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700.0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719.2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689.4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641.1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617">
                <a:tc>
                  <a:txBody>
                    <a:bodyPr/>
                    <a:lstStyle/>
                    <a:p>
                      <a:pPr marL="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Calibri"/>
                          <a:cs typeface="Times New Roman"/>
                        </a:rPr>
                        <a:t>85+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274.9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318.4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345.9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329.3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366.4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376.7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389.8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383.8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358.5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345.6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08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ADR_PPT_Template-ESRD</Template>
  <TotalTime>340</TotalTime>
  <Words>8550</Words>
  <Application>Microsoft Office PowerPoint</Application>
  <PresentationFormat>On-screen Show (4:3)</PresentationFormat>
  <Paragraphs>5304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ADR_PPT_Template-ESRD</vt:lpstr>
      <vt:lpstr>PowerPoint Presentation</vt:lpstr>
      <vt:lpstr> </vt:lpstr>
      <vt:lpstr>vol 2 Table 2.2  HP2020 D-12 Increase the proportion of persons with diagnosed diabetes who obtain an annual urine albumin measurement: Target 36.6%  </vt:lpstr>
      <vt:lpstr>vol 2 Table 2.3  HP2020 CKD-4.1 Increase the proportion of persons with chronic kidney disease who receive medical evaluation with serum creatinine, lipids, and urine albumin: Target 28.3%  </vt:lpstr>
      <vt:lpstr>vol 2 Table 2.4  HP2020 CKD-4.2 Increase the proportion of persons with Type 1 or Type 2 diabetes and chronic kidney disease who receive medical evaluation with serum creatinine, urine albumin, HgbA1c, lipids, and eye examinations: Target 25.3%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 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Janet Kavanagh</cp:lastModifiedBy>
  <cp:revision>54</cp:revision>
  <dcterms:created xsi:type="dcterms:W3CDTF">2014-11-10T16:35:43Z</dcterms:created>
  <dcterms:modified xsi:type="dcterms:W3CDTF">2014-11-21T18:46:31Z</dcterms:modified>
</cp:coreProperties>
</file>