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71" r:id="rId4"/>
    <p:sldId id="270" r:id="rId5"/>
    <p:sldId id="269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68" r:id="rId14"/>
    <p:sldId id="26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66"/>
    <a:srgbClr val="48070E"/>
    <a:srgbClr val="7A2F36"/>
    <a:srgbClr val="AC6168"/>
    <a:srgbClr val="0E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6858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95300" y="2514600"/>
            <a:ext cx="8153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Chapter 4: </a:t>
            </a:r>
          </a:p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Hospitalization</a:t>
            </a:r>
            <a:endParaRPr lang="en-US" sz="3400" b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3509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2014</a:t>
            </a:r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Annual Data Report</a:t>
            </a:r>
          </a:p>
          <a:p>
            <a:pPr algn="ctr"/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5626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Database. Period prevalent hemodialysis patients, all ages, 2012; unadjusted. Includes live hospital discharges from January 1 to December 1, 2012. Cause-specific hospitalizations are defined by principal ICD-9-CM codes. See Vol. 2, ESRD Analytical Methods for principal ICD-9-CM diagnosis codes included in each cause of hospitalization category. Abbreviations: </a:t>
            </a:r>
            <a:r>
              <a:rPr lang="en-US" sz="1000" i="1" dirty="0" err="1"/>
              <a:t>Af</a:t>
            </a:r>
            <a:r>
              <a:rPr lang="en-US" sz="1000" i="1" dirty="0"/>
              <a:t> Am, African American; ESRD, end-stage renal disease; Nat Am, Native American; </a:t>
            </a:r>
            <a:r>
              <a:rPr lang="en-US" sz="1000" i="1" dirty="0" err="1"/>
              <a:t>Oth</a:t>
            </a:r>
            <a:r>
              <a:rPr lang="en-US" sz="1000" i="1" dirty="0"/>
              <a:t>/</a:t>
            </a:r>
            <a:r>
              <a:rPr lang="en-US" sz="1000" i="1" dirty="0" err="1"/>
              <a:t>unk</a:t>
            </a:r>
            <a:r>
              <a:rPr lang="en-US" sz="1000" i="1" dirty="0"/>
              <a:t>, other or unidentified race;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4.4 Rehospitalization or death within 30 days from live hospital discharge, by race and ethnicity, 2012</a:t>
            </a:r>
          </a:p>
        </p:txBody>
      </p:sp>
      <p:pic>
        <p:nvPicPr>
          <p:cNvPr id="9218" name="Picture 2" descr="K:\ADR\2014\Volume 2\3 - Hospitalization\2014\Powerpoint\Powerpoint 300ppi\ESRDHosp_F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53344"/>
            <a:ext cx="6858000" cy="415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157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5626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Database. Period prevalent hemodialysis patients, all ages, 2012, unadjusted. Includes live hospital discharges from January 1 to December 1, 2012. Cause-specific hospitalizations are defined by principal ICD-9-CM codes. See Vol. 2, ESRD Analytical Methods for principal ICD-9-CM diagnosis codes included in each cause of hospitalization category. Abbreviations: CVD, cardiovascular disease; ESRD, end-stage renal disease;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; VA, vascular access.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4.5 Rehospitalization or death within 30 days from live hospital discharge, by cause of index hospitalization, 2012</a:t>
            </a:r>
          </a:p>
        </p:txBody>
      </p:sp>
      <p:pic>
        <p:nvPicPr>
          <p:cNvPr id="10242" name="Picture 2" descr="K:\ADR\2014\Volume 2\3 - Hospitalization\2014\Powerpoint\Powerpoint 300ppi\ESRDHosp_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53344"/>
            <a:ext cx="6858000" cy="415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19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5626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Database. Period prevalent hemodialysis patients, all ages, 2012, unadjusted. Includes live hospital discharges from January 1 to December 1, 2012. Cause-specific hospitalizations are defined by principal ICD-9-CM codes. See Vol. 2, ESRD Analytical Methods for principal ICD-9-CM diagnosis codes included in each cause of hospitalization category. Abbreviations: CVD, cardiovascular disease; ESRD, end-stage renal disease;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; VA, vascular access.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4.6 Cause-specific rehospitalization within 30 days from live hospital discharge, by cause of index hospitalization, 2012</a:t>
            </a:r>
          </a:p>
        </p:txBody>
      </p:sp>
      <p:pic>
        <p:nvPicPr>
          <p:cNvPr id="11266" name="Picture 2" descr="K:\ADR\2014\Volume 2\3 - Hospitalization\2014\Powerpoint\Powerpoint 300ppi\ESRDHosp_F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53344"/>
            <a:ext cx="6858000" cy="415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43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5626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Database. Period prevalent hemodialysis patients, all ages, 2012, unadjusted. Includes live hospital discharges from January 1 to December 1, 2012. Cause-specific hospitalizations are defined by principal ICD-9-CM codes. See Vol. 2, ESRD Analytical Methods for principal ICD-9-CM diagnosis codes included in each cause of hospitalization category. Abbreviations: CVD, cardiovascular disease; ESRD, end-stage renal disease;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4.7 Rehospitalization or death within 30 days from live hospital discharge for cardiovascular index hospitalization, by age, 2012</a:t>
            </a:r>
          </a:p>
        </p:txBody>
      </p:sp>
      <p:pic>
        <p:nvPicPr>
          <p:cNvPr id="12290" name="Picture 2" descr="K:\ADR\2014\Volume 2\3 - Hospitalization\2014\Powerpoint\Powerpoint 300ppi\ESRDHosp_F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53344"/>
            <a:ext cx="6858000" cy="415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577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4864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Database. Period prevalent hemodialysis patients, all ages, 2012, unadjusted. Includes live hospital discharges from January 1 to December 1, 2012. Cause-specific hospitalizations are defined by principal ICD-9-CM codes. See Vol. 2, ESRD Analytical Methods for principal ICD-9-CM diagnosis codes included in each cause of hospitalization category. Abbreviations: AMI, acute myocardial infarction; CHF, congestive heart failure; ESRD, end-stage renal disease;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4.8 Rehospitalization or death within 30 days from live hospital discharge, by cause-specific cardiovascular index hospitalization, 2012</a:t>
            </a:r>
          </a:p>
        </p:txBody>
      </p:sp>
      <p:pic>
        <p:nvPicPr>
          <p:cNvPr id="13314" name="Picture 2" descr="K:\ADR\2014\Volume 2\3 - Hospitalization\2014\Powerpoint\Powerpoint 300ppi\ESRDHosp_F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53344"/>
            <a:ext cx="6858000" cy="415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570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5626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 and Medicare 5 percent sample. January 1, 2012 point prevalent Medicare patients age 66 &amp; older on December 31, 2011. For general Medicare: January 1, 2012 point prevalent, Medicare patients age 66 &amp; older, discharged alive from an all-cause index hospitalization between January 1, 2012, and December 1, 2012, unadjusted. CKD determined using claims for 2011. Abbreviations: CKD, chronic kidney disease; ESRD, end-stage renal disease;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4.9 Rehospitalization or death within 30 days from live hospital discharge in patients age 66 &amp; older, by kidney function, 2012</a:t>
            </a:r>
          </a:p>
        </p:txBody>
      </p:sp>
      <p:pic>
        <p:nvPicPr>
          <p:cNvPr id="14338" name="Picture 2" descr="K:\ADR\2014\Volume 2\3 - Hospitalization\2014\Powerpoint\Powerpoint 300ppi\ESRDHosp_F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73969"/>
            <a:ext cx="6858000" cy="431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33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7150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Reference tables: </a:t>
            </a:r>
            <a:r>
              <a:rPr lang="en-US" sz="1000" i="1" dirty="0" smtClean="0"/>
              <a:t>G.1 </a:t>
            </a:r>
            <a:r>
              <a:rPr lang="en-US" sz="1000" i="1" dirty="0"/>
              <a:t>and special analyses, USRDS ESRD Database. Period prevalent ESRD patients; adjusted for age, sex, race, &amp; primary diagnosis; ref: ESRD patients, 2010. Percent changes from 1993 for the year 2012 are shown in parentheses. Abbreviations: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4.1 Trends in adjusted all-cause, cause specific hospitalization </a:t>
            </a:r>
            <a:r>
              <a:rPr lang="en-US" dirty="0" smtClean="0"/>
              <a:t>rates, all ESRD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3" y="1085083"/>
            <a:ext cx="6858014" cy="46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7150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Reference tables: </a:t>
            </a:r>
            <a:r>
              <a:rPr lang="en-US" sz="1000" i="1" dirty="0" smtClean="0"/>
              <a:t>G.3 </a:t>
            </a:r>
            <a:r>
              <a:rPr lang="en-US" sz="1000" i="1" dirty="0"/>
              <a:t>and special analyses, USRDS ESRD Database. Period prevalent ESRD patients; adjusted for age, sex, race, &amp; primary diagnosis; ref: ESRD patients, 2010. Percent changes from 1993 for the year 2012 are shown in parentheses. Abbreviations: ESRD, end-stage renal disease.</a:t>
            </a:r>
          </a:p>
        </p:txBody>
      </p:sp>
      <p:pic>
        <p:nvPicPr>
          <p:cNvPr id="3074" name="Picture 2" descr="K:\ADR\2014\Volume 2\3 - Hospitalization\2014\Powerpoint\Powerpoint 300ppi\ESRDHosp_F1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85056"/>
            <a:ext cx="6858000" cy="468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4.1 Trends in adjusted all-cause, cause specific hospitalization rates</a:t>
            </a:r>
            <a:r>
              <a:rPr lang="en-US" dirty="0" smtClean="0"/>
              <a:t>, hemodialysis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7150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Reference tables: </a:t>
            </a:r>
            <a:r>
              <a:rPr lang="en-US" sz="1000" i="1" dirty="0" smtClean="0"/>
              <a:t>G.4 </a:t>
            </a:r>
            <a:r>
              <a:rPr lang="en-US" sz="1000" i="1" dirty="0"/>
              <a:t>and special analyses, USRDS ESRD Database. Period prevalent ESRD patients; adjusted for age, sex, race, &amp; primary diagnosis; ref: ESRD patients, 2010. Percent changes from 1993 for the year 2012 are shown in parentheses. Abbreviations: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4.1 Trends in adjusted all-cause, cause specific hospitalization rates</a:t>
            </a:r>
            <a:r>
              <a:rPr lang="en-US" dirty="0" smtClean="0"/>
              <a:t>, peritoneal dialysis</a:t>
            </a:r>
            <a:endParaRPr lang="en-US" dirty="0"/>
          </a:p>
        </p:txBody>
      </p:sp>
      <p:pic>
        <p:nvPicPr>
          <p:cNvPr id="4098" name="Picture 2" descr="K:\ADR\2014\Volume 2\3 - Hospitalization\2014\Powerpoint\Powerpoint 300ppi\ESRDHosp_F1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85056"/>
            <a:ext cx="6858000" cy="468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7150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Reference tables: </a:t>
            </a:r>
            <a:r>
              <a:rPr lang="en-US" sz="1000" i="1" dirty="0" smtClean="0"/>
              <a:t>G.5 </a:t>
            </a:r>
            <a:r>
              <a:rPr lang="en-US" sz="1000" i="1" dirty="0"/>
              <a:t>and special analyses, USRDS ESRD Database. Period prevalent ESRD patients; adjusted for age, sex, race, &amp; primary diagnosis; ref: ESRD patients, 2010. Percent changes from 1993 for the year 2012 are shown in parentheses. Abbreviations: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4.1 Trends in adjusted all-cause, cause specific hospitalization rates</a:t>
            </a:r>
            <a:r>
              <a:rPr lang="en-US" dirty="0" smtClean="0"/>
              <a:t>, transplant</a:t>
            </a:r>
            <a:endParaRPr lang="en-US" dirty="0"/>
          </a:p>
        </p:txBody>
      </p:sp>
      <p:pic>
        <p:nvPicPr>
          <p:cNvPr id="5122" name="Picture 2" descr="K:\ADR\2014\Volume 2\3 - Hospitalization\2014\Powerpoint\Powerpoint 300ppi\ESRDHosp_F1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85057"/>
            <a:ext cx="6858000" cy="46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4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pic>
        <p:nvPicPr>
          <p:cNvPr id="2051" name="Picture 3" descr="K:\ADR\2014\Volume 2\3 - Hospitalization\2014\Powerpoint\Powerpoint 300ppi\ESRDHosp_F2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972311"/>
            <a:ext cx="5669280" cy="491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4.2 Trends in adjusted hospitalization </a:t>
            </a:r>
            <a:r>
              <a:rPr lang="en-US" dirty="0" smtClean="0"/>
              <a:t>rates, by modality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8674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Reference tables: </a:t>
            </a:r>
            <a:r>
              <a:rPr lang="en-US" sz="1000" i="1" dirty="0" smtClean="0"/>
              <a:t>G.1, G.3, G.4, G.5, and </a:t>
            </a:r>
            <a:r>
              <a:rPr lang="en-US" sz="1000" i="1" dirty="0"/>
              <a:t>special analyses, USRDS ESRD Database. Period prevalent ESRD patients; adjusted for age, sex, race, &amp; primary diagnosis; ref: ESRD patients, 2010. Abbreviations: ESRD, end-stage renal disease.</a:t>
            </a:r>
          </a:p>
        </p:txBody>
      </p:sp>
    </p:spTree>
    <p:extLst>
      <p:ext uri="{BB962C8B-B14F-4D97-AF65-F5344CB8AC3E}">
        <p14:creationId xmlns:p14="http://schemas.microsoft.com/office/powerpoint/2010/main" val="199817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58674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Reference tables</a:t>
            </a:r>
            <a:r>
              <a:rPr lang="en-US" sz="1000" i="1" dirty="0" smtClean="0"/>
              <a:t>: G.6, G.8, G.9, G.10, </a:t>
            </a:r>
            <a:r>
              <a:rPr lang="en-US" sz="1000" i="1" dirty="0"/>
              <a:t>and special analyses, USRDS ESRD Database. Period prevalent ESRD patients; adjusted for age, sex, race, &amp; primary diagnosis; ref: ESRD patients, 2010. Abbreviations: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4.2 Trends in adjusted </a:t>
            </a:r>
            <a:r>
              <a:rPr lang="en-US" dirty="0" smtClean="0"/>
              <a:t>hospital </a:t>
            </a:r>
            <a:r>
              <a:rPr lang="en-US" dirty="0"/>
              <a:t>days</a:t>
            </a:r>
            <a:r>
              <a:rPr lang="en-US" dirty="0" smtClean="0"/>
              <a:t>, by modality</a:t>
            </a:r>
            <a:endParaRPr lang="en-US" dirty="0"/>
          </a:p>
        </p:txBody>
      </p:sp>
      <p:pic>
        <p:nvPicPr>
          <p:cNvPr id="6146" name="Picture 2" descr="K:\ADR\2014\Volume 2\3 - Hospitalization\2014\Powerpoint\Powerpoint 300ppi\ESRDHosp_F2b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6"/>
          <a:stretch/>
        </p:blipFill>
        <p:spPr bwMode="auto">
          <a:xfrm>
            <a:off x="1739119" y="973836"/>
            <a:ext cx="5665762" cy="482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14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942975" y="5715000"/>
            <a:ext cx="7258050" cy="533400"/>
          </a:xfrm>
        </p:spPr>
        <p:txBody>
          <a:bodyPr/>
          <a:lstStyle/>
          <a:p>
            <a:r>
              <a:rPr lang="en-US" sz="1000" i="1" dirty="0"/>
              <a:t>Data Source: Reference tables: G.3, G.13, and special analyses, USRDS ESRD Database. Period prevalent hemodialysis patients aged 20 &amp; older; adjusted for age, sex, race, &amp; primary diagnosis; rates by one factor adjusted for the remaining three; ref: hemodialysis patients, 2010. See Vol. 2, ESRD Analytical Methods for principal ICD-9-CM diagnosis codes included in each cause of hospitalization category. Abbreviations: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Table </a:t>
            </a:r>
            <a:r>
              <a:rPr lang="en-US" dirty="0"/>
              <a:t>4.1 Adult hemodialysis patients: Unadjusted, adjusted all-cause, cause-specific hospitalization rates (per patient year)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325606"/>
              </p:ext>
            </p:extLst>
          </p:nvPr>
        </p:nvGraphicFramePr>
        <p:xfrm>
          <a:off x="1013579" y="990243"/>
          <a:ext cx="6982570" cy="4724757"/>
        </p:xfrm>
        <a:graphic>
          <a:graphicData uri="http://schemas.openxmlformats.org/drawingml/2006/table">
            <a:tbl>
              <a:tblPr firstRow="1" firstCol="1" bandRow="1"/>
              <a:tblGrid>
                <a:gridCol w="1541484"/>
                <a:gridCol w="680044"/>
                <a:gridCol w="680044"/>
                <a:gridCol w="680044"/>
                <a:gridCol w="680044"/>
                <a:gridCol w="680044"/>
                <a:gridCol w="680044"/>
                <a:gridCol w="680044"/>
                <a:gridCol w="680778"/>
              </a:tblGrid>
              <a:tr h="364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Cardiovascular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Infection (any)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Vascular access infection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2001-2002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2003-2004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2005-2006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2007-2008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2009-2010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2011-2012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2011-2012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Hispanic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Diabetes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Hypertension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Glomerulonephritis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383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129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19100" y="5562600"/>
            <a:ext cx="8305800" cy="533400"/>
          </a:xfrm>
        </p:spPr>
        <p:txBody>
          <a:bodyPr/>
          <a:lstStyle/>
          <a:p>
            <a:r>
              <a:rPr lang="en-US" sz="1000" i="1" dirty="0"/>
              <a:t>Data Source: Special analyses, USRDS ESRD Database. Period prevalent hemodialysis patients, all ages, 2012; unadjusted. Includes live hospital discharges from January 1 to December 1, 2012. Cause-specific hospitalizations are defined by principal ICD-9-CM codes. See Vol. 2, ESRD Analytical Methods for principal ICD-9-CM diagnosis codes included in each cause of hospitalization category. Abbreviations: ESRD, end-stage renal disease; </a:t>
            </a:r>
            <a:r>
              <a:rPr lang="en-US" sz="1000" i="1" dirty="0" err="1"/>
              <a:t>rehosp</a:t>
            </a:r>
            <a:r>
              <a:rPr lang="en-US" sz="1000" i="1" dirty="0"/>
              <a:t>, </a:t>
            </a:r>
            <a:r>
              <a:rPr lang="en-US" sz="1000" i="1" dirty="0" err="1"/>
              <a:t>rehospitalization</a:t>
            </a:r>
            <a:r>
              <a:rPr lang="en-US" sz="1000" i="1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ol 2 Figure </a:t>
            </a:r>
            <a:r>
              <a:rPr lang="en-US" dirty="0"/>
              <a:t>4.3 Rehospitalization or death within 30 days from live hospital discharge, by age, 2012</a:t>
            </a:r>
          </a:p>
        </p:txBody>
      </p:sp>
      <p:pic>
        <p:nvPicPr>
          <p:cNvPr id="8194" name="Picture 2" descr="K:\ADR\2014\Volume 2\3 - Hospitalization\2014\Powerpoint\Powerpoint 300ppi\ESRDHosp_F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53344"/>
            <a:ext cx="6858000" cy="415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91992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-ESR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ADR_PPT_Template-ESRD</Template>
  <TotalTime>126</TotalTime>
  <Words>1622</Words>
  <Application>Microsoft Office PowerPoint</Application>
  <PresentationFormat>On-screen Show (4:3)</PresentationFormat>
  <Paragraphs>249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ADR_PPT_Template-ESRD</vt:lpstr>
      <vt:lpstr>PowerPoint Presentation</vt:lpstr>
      <vt:lpstr>vol 2 Figure 4.1 Trends in adjusted all-cause, cause specific hospitalization rates, all ESRD</vt:lpstr>
      <vt:lpstr>vol 2 Figure 4.1 Trends in adjusted all-cause, cause specific hospitalization rates, hemodialysis</vt:lpstr>
      <vt:lpstr>vol 2 Figure 4.1 Trends in adjusted all-cause, cause specific hospitalization rates, peritoneal dialysis</vt:lpstr>
      <vt:lpstr>vol 2 Figure 4.1 Trends in adjusted all-cause, cause specific hospitalization rates, transplant</vt:lpstr>
      <vt:lpstr>vol 2 Figure 4.2 Trends in adjusted hospitalization rates, by modality</vt:lpstr>
      <vt:lpstr>vol 2 Figure 4.2 Trends in adjusted hospital days, by modality</vt:lpstr>
      <vt:lpstr>vol 2 Table 4.1 Adult hemodialysis patients: Unadjusted, adjusted all-cause, cause-specific hospitalization rates (per patient year)</vt:lpstr>
      <vt:lpstr>vol 2 Figure 4.3 Rehospitalization or death within 30 days from live hospital discharge, by age, 2012</vt:lpstr>
      <vt:lpstr>vol 2 Figure 4.4 Rehospitalization or death within 30 days from live hospital discharge, by race and ethnicity, 2012</vt:lpstr>
      <vt:lpstr>vol 2 Figure 4.5 Rehospitalization or death within 30 days from live hospital discharge, by cause of index hospitalization, 2012</vt:lpstr>
      <vt:lpstr>vol 2 Figure 4.6 Cause-specific rehospitalization within 30 days from live hospital discharge, by cause of index hospitalization, 2012</vt:lpstr>
      <vt:lpstr>vol 2 Figure 4.7 Rehospitalization or death within 30 days from live hospital discharge for cardiovascular index hospitalization, by age, 2012</vt:lpstr>
      <vt:lpstr>vol 2 Figure 4.8 Rehospitalization or death within 30 days from live hospital discharge, by cause-specific cardiovascular index hospitalization, 2012</vt:lpstr>
      <vt:lpstr>vol 2 Figure 4.9 Rehospitalization or death within 30 days from live hospital discharge in patients age 66 &amp; older, by kidney function, 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Janet Kavanagh</cp:lastModifiedBy>
  <cp:revision>20</cp:revision>
  <dcterms:created xsi:type="dcterms:W3CDTF">2014-11-10T16:35:43Z</dcterms:created>
  <dcterms:modified xsi:type="dcterms:W3CDTF">2014-11-21T15:54:41Z</dcterms:modified>
</cp:coreProperties>
</file>