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4"/>
  </p:notesMasterIdLst>
  <p:handoutMasterIdLst>
    <p:handoutMasterId r:id="rId25"/>
  </p:handoutMasterIdLst>
  <p:sldIdLst>
    <p:sldId id="256" r:id="rId2"/>
    <p:sldId id="259" r:id="rId3"/>
    <p:sldId id="260" r:id="rId4"/>
    <p:sldId id="277" r:id="rId5"/>
    <p:sldId id="276" r:id="rId6"/>
    <p:sldId id="261" r:id="rId7"/>
    <p:sldId id="278" r:id="rId8"/>
    <p:sldId id="279" r:id="rId9"/>
    <p:sldId id="280" r:id="rId10"/>
    <p:sldId id="262" r:id="rId11"/>
    <p:sldId id="263" r:id="rId12"/>
    <p:sldId id="264" r:id="rId13"/>
    <p:sldId id="265" r:id="rId14"/>
    <p:sldId id="266" r:id="rId15"/>
    <p:sldId id="267" r:id="rId16"/>
    <p:sldId id="268" r:id="rId17"/>
    <p:sldId id="269" r:id="rId18"/>
    <p:sldId id="270" r:id="rId19"/>
    <p:sldId id="272" r:id="rId20"/>
    <p:sldId id="273" r:id="rId21"/>
    <p:sldId id="274" r:id="rId22"/>
    <p:sldId id="275" r:id="rId2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966"/>
    <a:srgbClr val="48070E"/>
    <a:srgbClr val="7A2F36"/>
    <a:srgbClr val="AC6168"/>
    <a:srgbClr val="0E54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p:scale>
          <a:sx n="100" d="100"/>
          <a:sy n="100" d="100"/>
        </p:scale>
        <p:origin x="-1518" y="-23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howGuides="1">
      <p:cViewPr varScale="1">
        <p:scale>
          <a:sx n="78" d="100"/>
          <a:sy n="78" d="100"/>
        </p:scale>
        <p:origin x="-1956"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70106686-F82D-4753-94CB-70FF72A4246B}" type="datetimeFigureOut">
              <a:rPr lang="en-US" smtClean="0"/>
              <a:t>3/4/2015</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AE78B029-9C19-4863-A099-C3EB469D975D}" type="slidenum">
              <a:rPr lang="en-US" smtClean="0"/>
              <a:t>‹#›</a:t>
            </a:fld>
            <a:endParaRPr lang="en-US"/>
          </a:p>
        </p:txBody>
      </p:sp>
    </p:spTree>
    <p:extLst>
      <p:ext uri="{BB962C8B-B14F-4D97-AF65-F5344CB8AC3E}">
        <p14:creationId xmlns:p14="http://schemas.microsoft.com/office/powerpoint/2010/main" val="2995120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6C62516-1E61-479A-8F13-75B68A779684}" type="datetimeFigureOut">
              <a:rPr lang="en-US" smtClean="0"/>
              <a:t>3/4/2015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28EDF32A-2C87-427B-8169-B6092B336250}" type="slidenum">
              <a:rPr lang="en-US" smtClean="0"/>
              <a:t>‹#›</a:t>
            </a:fld>
            <a:endParaRPr lang="en-US"/>
          </a:p>
        </p:txBody>
      </p:sp>
    </p:spTree>
    <p:extLst>
      <p:ext uri="{BB962C8B-B14F-4D97-AF65-F5344CB8AC3E}">
        <p14:creationId xmlns:p14="http://schemas.microsoft.com/office/powerpoint/2010/main" val="6259900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86075" y="685800"/>
            <a:ext cx="3200400" cy="1255595"/>
          </a:xfrm>
          <a:prstGeom prst="rect">
            <a:avLst/>
          </a:prstGeom>
        </p:spPr>
      </p:pic>
      <p:sp>
        <p:nvSpPr>
          <p:cNvPr id="4" name="TextBox 3"/>
          <p:cNvSpPr txBox="1"/>
          <p:nvPr userDrawn="1"/>
        </p:nvSpPr>
        <p:spPr>
          <a:xfrm>
            <a:off x="495300" y="2814756"/>
            <a:ext cx="8153400" cy="615553"/>
          </a:xfrm>
          <a:prstGeom prst="rect">
            <a:avLst/>
          </a:prstGeom>
          <a:noFill/>
        </p:spPr>
        <p:txBody>
          <a:bodyPr wrap="square" rtlCol="0">
            <a:spAutoFit/>
          </a:bodyPr>
          <a:lstStyle/>
          <a:p>
            <a:pPr algn="ctr"/>
            <a:r>
              <a:rPr lang="en-US" sz="3400" b="1" dirty="0" smtClean="0">
                <a:latin typeface="Candara" panose="020E0502030303020204" pitchFamily="34" charset="0"/>
              </a:rPr>
              <a:t>Chapter 5: Mortality</a:t>
            </a:r>
          </a:p>
        </p:txBody>
      </p:sp>
      <p:sp>
        <p:nvSpPr>
          <p:cNvPr id="5" name="TextBox 4"/>
          <p:cNvSpPr txBox="1"/>
          <p:nvPr userDrawn="1"/>
        </p:nvSpPr>
        <p:spPr>
          <a:xfrm>
            <a:off x="990600" y="4835098"/>
            <a:ext cx="7239000" cy="830997"/>
          </a:xfrm>
          <a:prstGeom prst="rect">
            <a:avLst/>
          </a:prstGeom>
          <a:noFill/>
        </p:spPr>
        <p:txBody>
          <a:bodyPr wrap="square" rtlCol="0">
            <a:spAutoFit/>
          </a:bodyPr>
          <a:lstStyle/>
          <a:p>
            <a:pPr algn="ctr"/>
            <a:r>
              <a:rPr lang="en-US" sz="2400" b="1" cap="small" dirty="0" smtClean="0">
                <a:solidFill>
                  <a:schemeClr val="tx2"/>
                </a:solidFill>
                <a:latin typeface="Constantia" panose="02030602050306030303" pitchFamily="18" charset="0"/>
              </a:rPr>
              <a:t>2014</a:t>
            </a:r>
            <a:r>
              <a:rPr lang="en-US" sz="2400" b="1" cap="small" baseline="0" dirty="0" smtClean="0">
                <a:solidFill>
                  <a:schemeClr val="tx2"/>
                </a:solidFill>
                <a:latin typeface="Constantia" panose="02030602050306030303" pitchFamily="18" charset="0"/>
              </a:rPr>
              <a:t> Annual Data Report</a:t>
            </a:r>
          </a:p>
          <a:p>
            <a:pPr algn="ctr"/>
            <a:r>
              <a:rPr lang="en-US" sz="2400" b="1" cap="small" baseline="0" dirty="0" smtClean="0">
                <a:solidFill>
                  <a:schemeClr val="tx2"/>
                </a:solidFill>
                <a:latin typeface="Constantia" panose="02030602050306030303" pitchFamily="18" charset="0"/>
              </a:rPr>
              <a:t>Volume 2: End-Stage Renal Disease</a:t>
            </a:r>
            <a:endParaRPr lang="en-US" sz="2400" b="1" cap="small" dirty="0">
              <a:solidFill>
                <a:schemeClr val="tx2"/>
              </a:solidFill>
              <a:latin typeface="Constantia" panose="02030602050306030303" pitchFamily="18" charset="0"/>
            </a:endParaRPr>
          </a:p>
        </p:txBody>
      </p:sp>
    </p:spTree>
    <p:extLst>
      <p:ext uri="{BB962C8B-B14F-4D97-AF65-F5344CB8AC3E}">
        <p14:creationId xmlns:p14="http://schemas.microsoft.com/office/powerpoint/2010/main" val="86183158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err="1" smtClean="0"/>
              <a:t>Vol</a:t>
            </a:r>
            <a:r>
              <a:rPr lang="en-US" dirty="0" smtClean="0"/>
              <a:t> 2, ESRD, </a:t>
            </a:r>
            <a:r>
              <a:rPr lang="en-US" dirty="0" err="1" smtClean="0"/>
              <a:t>Ch</a:t>
            </a:r>
            <a:r>
              <a:rPr lang="en-US" dirty="0" smtClean="0"/>
              <a:t> 5</a:t>
            </a:r>
            <a:endParaRPr lang="en-US" dirty="0"/>
          </a:p>
        </p:txBody>
      </p:sp>
      <p:sp>
        <p:nvSpPr>
          <p:cNvPr id="3" name="Slide Number Placeholder 2"/>
          <p:cNvSpPr>
            <a:spLocks noGrp="1"/>
          </p:cNvSpPr>
          <p:nvPr>
            <p:ph type="sldNum" sz="quarter" idx="11"/>
          </p:nvPr>
        </p:nvSpPr>
        <p:spPr/>
        <p:txBody>
          <a:bodyPr/>
          <a:lstStyle/>
          <a:p>
            <a:fld id="{3F227FC0-035E-484D-AA62-D30602925625}" type="slidenum">
              <a:rPr lang="en-US" smtClean="0"/>
              <a:pPr/>
              <a:t>‹#›</a:t>
            </a:fld>
            <a:endParaRPr lang="en-US" dirty="0"/>
          </a:p>
        </p:txBody>
      </p:sp>
      <p:sp>
        <p:nvSpPr>
          <p:cNvPr id="4" name="Title 3"/>
          <p:cNvSpPr>
            <a:spLocks noGrp="1"/>
          </p:cNvSpPr>
          <p:nvPr>
            <p:ph type="title"/>
          </p:nvPr>
        </p:nvSpPr>
        <p:spPr>
          <a:xfrm>
            <a:off x="457200" y="274638"/>
            <a:ext cx="8229600" cy="1143000"/>
          </a:xfrm>
          <a:prstGeom prst="rect">
            <a:avLst/>
          </a:prstGeom>
        </p:spPr>
        <p:txBody>
          <a:bodyPr/>
          <a:lstStyle>
            <a:lvl1pPr>
              <a:defRPr>
                <a:latin typeface="+mn-lt"/>
              </a:defRPr>
            </a:lvl1pPr>
          </a:lstStyle>
          <a:p>
            <a:r>
              <a:rPr lang="en-US" smtClean="0"/>
              <a:t>Click to edit Master title style</a:t>
            </a:r>
            <a:endParaRPr lang="en-US" dirty="0"/>
          </a:p>
        </p:txBody>
      </p:sp>
      <p:sp>
        <p:nvSpPr>
          <p:cNvPr id="11"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426087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err="1" smtClean="0"/>
              <a:t>Vol</a:t>
            </a:r>
            <a:r>
              <a:rPr lang="en-US" dirty="0" smtClean="0"/>
              <a:t> 2, ESRD, </a:t>
            </a:r>
            <a:r>
              <a:rPr lang="en-US" dirty="0" err="1" smtClean="0"/>
              <a:t>Ch</a:t>
            </a:r>
            <a:r>
              <a:rPr lang="en-US" dirty="0" smtClean="0"/>
              <a:t> 5</a:t>
            </a:r>
            <a:endParaRPr lang="en-US" dirty="0"/>
          </a:p>
        </p:txBody>
      </p:sp>
      <p:sp>
        <p:nvSpPr>
          <p:cNvPr id="3" name="Slide Number Placeholder 2"/>
          <p:cNvSpPr>
            <a:spLocks noGrp="1"/>
          </p:cNvSpPr>
          <p:nvPr>
            <p:ph type="sldNum" sz="quarter" idx="11"/>
          </p:nvPr>
        </p:nvSpPr>
        <p:spPr/>
        <p:txBody>
          <a:bodyPr/>
          <a:lstStyle/>
          <a:p>
            <a:fld id="{3F227FC0-035E-484D-AA62-D30602925625}" type="slidenum">
              <a:rPr lang="en-US" smtClean="0"/>
              <a:pPr/>
              <a:t>‹#›</a:t>
            </a:fld>
            <a:endParaRPr lang="en-US" dirty="0"/>
          </a:p>
        </p:txBody>
      </p:sp>
      <p:sp>
        <p:nvSpPr>
          <p:cNvPr id="4" name="Title 3"/>
          <p:cNvSpPr>
            <a:spLocks noGrp="1"/>
          </p:cNvSpPr>
          <p:nvPr>
            <p:ph type="title"/>
          </p:nvPr>
        </p:nvSpPr>
        <p:spPr>
          <a:xfrm>
            <a:off x="457200" y="274638"/>
            <a:ext cx="8229600" cy="1143000"/>
          </a:xfrm>
          <a:prstGeom prst="rect">
            <a:avLst/>
          </a:prstGeom>
        </p:spPr>
        <p:txBody>
          <a:bodyPr/>
          <a:lstStyle>
            <a:lvl1pPr>
              <a:defRPr>
                <a:latin typeface="+mn-lt"/>
              </a:defRPr>
            </a:lvl1pPr>
          </a:lstStyle>
          <a:p>
            <a:r>
              <a:rPr lang="en-US" smtClean="0"/>
              <a:t>Click to edit Master title style</a:t>
            </a:r>
            <a:endParaRPr lang="en-US" dirty="0"/>
          </a:p>
        </p:txBody>
      </p:sp>
      <p:sp>
        <p:nvSpPr>
          <p:cNvPr id="11"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1958747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dirty="0"/>
          </a:p>
        </p:txBody>
      </p:sp>
      <p:sp>
        <p:nvSpPr>
          <p:cNvPr id="3" name="Footer Placeholder 2"/>
          <p:cNvSpPr>
            <a:spLocks noGrp="1"/>
          </p:cNvSpPr>
          <p:nvPr>
            <p:ph type="ftr" sz="quarter" idx="10"/>
          </p:nvPr>
        </p:nvSpPr>
        <p:spPr/>
        <p:txBody>
          <a:bodyPr/>
          <a:lstStyle/>
          <a:p>
            <a:r>
              <a:rPr lang="en-US" dirty="0" err="1" smtClean="0"/>
              <a:t>Vol</a:t>
            </a:r>
            <a:r>
              <a:rPr lang="en-US" dirty="0" smtClean="0"/>
              <a:t> 2, ESRD, </a:t>
            </a:r>
            <a:r>
              <a:rPr lang="en-US" dirty="0" err="1" smtClean="0"/>
              <a:t>Ch</a:t>
            </a:r>
            <a:r>
              <a:rPr lang="en-US" dirty="0" smtClean="0"/>
              <a:t> 5</a:t>
            </a:r>
            <a:endParaRPr lang="en-US" dirty="0"/>
          </a:p>
        </p:txBody>
      </p:sp>
      <p:sp>
        <p:nvSpPr>
          <p:cNvPr id="4" name="Slide Number Placeholder 3"/>
          <p:cNvSpPr>
            <a:spLocks noGrp="1"/>
          </p:cNvSpPr>
          <p:nvPr>
            <p:ph type="sldNum" sz="quarter" idx="11"/>
          </p:nvPr>
        </p:nvSpPr>
        <p:spPr/>
        <p:txBody>
          <a:bodyPr/>
          <a:lstStyle/>
          <a:p>
            <a:fld id="{3F227FC0-035E-484D-AA62-D30602925625}" type="slidenum">
              <a:rPr lang="en-US" smtClean="0"/>
              <a:pPr/>
              <a:t>‹#›</a:t>
            </a:fld>
            <a:endParaRPr lang="en-US" dirty="0"/>
          </a:p>
        </p:txBody>
      </p:sp>
      <p:sp>
        <p:nvSpPr>
          <p:cNvPr id="5"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8424157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smtClean="0"/>
              <a:t>Vol</a:t>
            </a:r>
            <a:r>
              <a:rPr lang="en-US" dirty="0" smtClean="0"/>
              <a:t> 2, ESRD, </a:t>
            </a:r>
            <a:r>
              <a:rPr lang="en-US" dirty="0" err="1" smtClean="0"/>
              <a:t>Ch</a:t>
            </a:r>
            <a:r>
              <a:rPr lang="en-US" dirty="0" smtClean="0"/>
              <a:t> 5</a:t>
            </a:r>
            <a:endParaRPr lang="en-US" dirty="0"/>
          </a:p>
        </p:txBody>
      </p:sp>
      <p:sp>
        <p:nvSpPr>
          <p:cNvPr id="4" name="Slide Number Placeholder 3"/>
          <p:cNvSpPr>
            <a:spLocks noGrp="1"/>
          </p:cNvSpPr>
          <p:nvPr>
            <p:ph type="sldNum" sz="quarter" idx="11"/>
          </p:nvPr>
        </p:nvSpPr>
        <p:spPr/>
        <p:txBody>
          <a:bodyPr/>
          <a:lstStyle/>
          <a:p>
            <a:fld id="{3F227FC0-035E-484D-AA62-D30602925625}" type="slidenum">
              <a:rPr lang="en-US" smtClean="0"/>
              <a:pPr/>
              <a:t>‹#›</a:t>
            </a:fld>
            <a:endParaRPr lang="en-US" dirty="0"/>
          </a:p>
        </p:txBody>
      </p:sp>
      <p:sp>
        <p:nvSpPr>
          <p:cNvPr id="5"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6"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3986605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smtClean="0"/>
              <a:t>Vol</a:t>
            </a:r>
            <a:r>
              <a:rPr lang="en-US" dirty="0" smtClean="0"/>
              <a:t> 2, ESRD, </a:t>
            </a:r>
            <a:r>
              <a:rPr lang="en-US" dirty="0" err="1" smtClean="0"/>
              <a:t>Ch</a:t>
            </a:r>
            <a:r>
              <a:rPr lang="en-US" dirty="0" smtClean="0"/>
              <a:t> 5</a:t>
            </a:r>
            <a:endParaRPr lang="en-US" dirty="0"/>
          </a:p>
        </p:txBody>
      </p:sp>
      <p:sp>
        <p:nvSpPr>
          <p:cNvPr id="4" name="Slide Number Placeholder 3"/>
          <p:cNvSpPr>
            <a:spLocks noGrp="1"/>
          </p:cNvSpPr>
          <p:nvPr>
            <p:ph type="sldNum" sz="quarter" idx="11"/>
          </p:nvPr>
        </p:nvSpPr>
        <p:spPr/>
        <p:txBody>
          <a:bodyPr/>
          <a:lstStyle/>
          <a:p>
            <a:fld id="{3F227FC0-035E-484D-AA62-D30602925625}" type="slidenum">
              <a:rPr lang="en-US" smtClean="0"/>
              <a:pPr/>
              <a:t>‹#›</a:t>
            </a:fld>
            <a:endParaRPr lang="en-US" dirty="0"/>
          </a:p>
        </p:txBody>
      </p:sp>
      <p:sp>
        <p:nvSpPr>
          <p:cNvPr id="5" name="Picture Placeholder 2"/>
          <p:cNvSpPr>
            <a:spLocks noGrp="1"/>
          </p:cNvSpPr>
          <p:nvPr>
            <p:ph type="pic" idx="1"/>
          </p:nvPr>
        </p:nvSpPr>
        <p:spPr>
          <a:xfrm>
            <a:off x="381000" y="1219200"/>
            <a:ext cx="8305800" cy="4191000"/>
          </a:xfrm>
          <a:prstGeom prst="rect">
            <a:avLst/>
          </a:prstGeo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6" name="Text Placeholder 3"/>
          <p:cNvSpPr>
            <a:spLocks noGrp="1"/>
          </p:cNvSpPr>
          <p:nvPr>
            <p:ph type="body" sz="half" idx="2"/>
          </p:nvPr>
        </p:nvSpPr>
        <p:spPr>
          <a:xfrm>
            <a:off x="381000" y="5638800"/>
            <a:ext cx="8305800" cy="5334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1"/>
          <p:cNvSpPr>
            <a:spLocks noGrp="1"/>
          </p:cNvSpPr>
          <p:nvPr>
            <p:ph type="title"/>
          </p:nvPr>
        </p:nvSpPr>
        <p:spPr>
          <a:xfrm>
            <a:off x="457200" y="274638"/>
            <a:ext cx="8229600" cy="563562"/>
          </a:xfrm>
          <a:prstGeom prst="rect">
            <a:avLst/>
          </a:prstGeom>
        </p:spPr>
        <p:txBody>
          <a:bodyPr/>
          <a:lstStyle>
            <a:lvl1pPr algn="l">
              <a:defRPr sz="1800" b="1"/>
            </a:lvl1pPr>
          </a:lstStyle>
          <a:p>
            <a:r>
              <a:rPr lang="en-US" smtClean="0"/>
              <a:t>Click to edit Master title style</a:t>
            </a:r>
            <a:endParaRPr lang="en-US" dirty="0"/>
          </a:p>
        </p:txBody>
      </p:sp>
    </p:spTree>
    <p:extLst>
      <p:ext uri="{BB962C8B-B14F-4D97-AF65-F5344CB8AC3E}">
        <p14:creationId xmlns:p14="http://schemas.microsoft.com/office/powerpoint/2010/main" val="57814853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a:spLocks noChangeAspect="1"/>
          </p:cNvSpPr>
          <p:nvPr/>
        </p:nvSpPr>
        <p:spPr>
          <a:xfrm>
            <a:off x="0" y="6410325"/>
            <a:ext cx="9144000" cy="457200"/>
          </a:xfrm>
          <a:prstGeom prst="rect">
            <a:avLst/>
          </a:prstGeom>
          <a:solidFill>
            <a:srgbClr val="4807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ooter Placeholder 4"/>
          <p:cNvSpPr>
            <a:spLocks noGrp="1"/>
          </p:cNvSpPr>
          <p:nvPr>
            <p:ph type="ftr" sz="quarter" idx="3"/>
          </p:nvPr>
        </p:nvSpPr>
        <p:spPr>
          <a:xfrm>
            <a:off x="3581400" y="6477000"/>
            <a:ext cx="1981200" cy="304800"/>
          </a:xfrm>
          <a:prstGeom prst="rect">
            <a:avLst/>
          </a:prstGeom>
        </p:spPr>
        <p:txBody>
          <a:bodyPr/>
          <a:lstStyle>
            <a:lvl1pPr algn="ctr">
              <a:defRPr sz="1400" b="1">
                <a:solidFill>
                  <a:schemeClr val="bg1"/>
                </a:solidFill>
              </a:defRPr>
            </a:lvl1pPr>
          </a:lstStyle>
          <a:p>
            <a:r>
              <a:rPr lang="en-US" dirty="0" err="1" smtClean="0"/>
              <a:t>Vol</a:t>
            </a:r>
            <a:r>
              <a:rPr lang="en-US" dirty="0" smtClean="0"/>
              <a:t> 2, ESRD, </a:t>
            </a:r>
            <a:r>
              <a:rPr lang="en-US" dirty="0" err="1" smtClean="0"/>
              <a:t>Ch</a:t>
            </a:r>
            <a:r>
              <a:rPr lang="en-US" dirty="0" smtClean="0"/>
              <a:t> 5</a:t>
            </a:r>
            <a:endParaRPr lang="en-US" dirty="0"/>
          </a:p>
        </p:txBody>
      </p:sp>
      <p:sp>
        <p:nvSpPr>
          <p:cNvPr id="12" name="Slide Number Placeholder 5"/>
          <p:cNvSpPr>
            <a:spLocks noGrp="1"/>
          </p:cNvSpPr>
          <p:nvPr>
            <p:ph type="sldNum" sz="quarter" idx="4"/>
          </p:nvPr>
        </p:nvSpPr>
        <p:spPr>
          <a:xfrm>
            <a:off x="7696200" y="6477000"/>
            <a:ext cx="914400" cy="274320"/>
          </a:xfrm>
          <a:prstGeom prst="rect">
            <a:avLst/>
          </a:prstGeom>
        </p:spPr>
        <p:txBody>
          <a:bodyPr/>
          <a:lstStyle>
            <a:lvl1pPr algn="r">
              <a:defRPr sz="1400">
                <a:solidFill>
                  <a:schemeClr val="bg1"/>
                </a:solidFill>
              </a:defRPr>
            </a:lvl1pPr>
          </a:lstStyle>
          <a:p>
            <a:fld id="{3F227FC0-035E-484D-AA62-D30602925625}" type="slidenum">
              <a:rPr lang="en-US" smtClean="0"/>
              <a:pPr/>
              <a:t>‹#›</a:t>
            </a:fld>
            <a:endParaRPr lang="en-US" dirty="0"/>
          </a:p>
        </p:txBody>
      </p:sp>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04802" y="6410327"/>
            <a:ext cx="1165358" cy="457198"/>
          </a:xfrm>
          <a:prstGeom prst="rect">
            <a:avLst/>
          </a:prstGeom>
          <a:solidFill>
            <a:schemeClr val="bg1"/>
          </a:solidFill>
          <a:ln>
            <a:noFill/>
          </a:ln>
          <a:effectLst>
            <a:outerShdw blurRad="50800" dist="38100" dir="16200000" rotWithShape="0">
              <a:prstClr val="black">
                <a:alpha val="40000"/>
              </a:prstClr>
            </a:outerShdw>
          </a:effectLst>
        </p:spPr>
      </p:pic>
    </p:spTree>
    <p:extLst>
      <p:ext uri="{BB962C8B-B14F-4D97-AF65-F5344CB8AC3E}">
        <p14:creationId xmlns:p14="http://schemas.microsoft.com/office/powerpoint/2010/main" val="3567375214"/>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64" r:id="rId3"/>
    <p:sldLayoutId id="2147483661" r:id="rId4"/>
    <p:sldLayoutId id="2147483662" r:id="rId5"/>
    <p:sldLayoutId id="2147483663" r:id="rId6"/>
  </p:sldLayoutIdLst>
  <p:timing>
    <p:tnLst>
      <p:par>
        <p:cT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596143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3F227FC0-035E-484D-AA62-D30602925625}" type="slidenum">
              <a:rPr lang="en-US" smtClean="0"/>
              <a:pPr/>
              <a:t>10</a:t>
            </a:fld>
            <a:endParaRPr lang="en-US" dirty="0"/>
          </a:p>
        </p:txBody>
      </p:sp>
      <p:graphicFrame>
        <p:nvGraphicFramePr>
          <p:cNvPr id="9" name="Picture Placeholder 8"/>
          <p:cNvGraphicFramePr>
            <a:graphicFrameLocks noGrp="1"/>
          </p:cNvGraphicFramePr>
          <p:nvPr>
            <p:ph type="pic" idx="1"/>
            <p:extLst>
              <p:ext uri="{D42A27DB-BD31-4B8C-83A1-F6EECF244321}">
                <p14:modId xmlns:p14="http://schemas.microsoft.com/office/powerpoint/2010/main" val="3352640193"/>
              </p:ext>
            </p:extLst>
          </p:nvPr>
        </p:nvGraphicFramePr>
        <p:xfrm>
          <a:off x="2672981" y="1219200"/>
          <a:ext cx="3798039" cy="4106346"/>
        </p:xfrm>
        <a:graphic>
          <a:graphicData uri="http://schemas.openxmlformats.org/drawingml/2006/table">
            <a:tbl>
              <a:tblPr firstRow="1" firstCol="1" bandRow="1"/>
              <a:tblGrid>
                <a:gridCol w="1054839"/>
                <a:gridCol w="548640"/>
                <a:gridCol w="548640"/>
                <a:gridCol w="548640"/>
                <a:gridCol w="548640"/>
                <a:gridCol w="548640"/>
              </a:tblGrid>
              <a:tr h="143481">
                <a:tc>
                  <a:txBody>
                    <a:bodyPr/>
                    <a:lstStyle/>
                    <a:p>
                      <a:pPr>
                        <a:lnSpc>
                          <a:spcPct val="115000"/>
                        </a:lnSpc>
                      </a:pPr>
                      <a:endParaRPr lang="en-US" sz="800" dirty="0">
                        <a:effectLst/>
                        <a:latin typeface="Calibri"/>
                      </a:endParaRPr>
                    </a:p>
                  </a:txBody>
                  <a:tcPr marL="51041" marR="5104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b="1" dirty="0">
                          <a:effectLst/>
                          <a:latin typeface="Calibri"/>
                          <a:ea typeface="Times New Roman"/>
                          <a:cs typeface="Times New Roman"/>
                        </a:rPr>
                        <a:t>3 months</a:t>
                      </a:r>
                      <a:endParaRPr lang="en-US" sz="800" dirty="0">
                        <a:effectLst/>
                        <a:latin typeface="Calibri"/>
                        <a:ea typeface="Calibri"/>
                        <a:cs typeface="Times New Roman"/>
                      </a:endParaRPr>
                    </a:p>
                  </a:txBody>
                  <a:tcPr marL="51041" marR="5104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b="1" dirty="0">
                          <a:effectLst/>
                          <a:latin typeface="Calibri"/>
                          <a:ea typeface="Times New Roman"/>
                          <a:cs typeface="Times New Roman"/>
                        </a:rPr>
                        <a:t>12 months</a:t>
                      </a:r>
                      <a:endParaRPr lang="en-US" sz="800" dirty="0">
                        <a:effectLst/>
                        <a:latin typeface="Calibri"/>
                        <a:ea typeface="Calibri"/>
                        <a:cs typeface="Times New Roman"/>
                      </a:endParaRPr>
                    </a:p>
                  </a:txBody>
                  <a:tcPr marL="51041" marR="5104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b="1" dirty="0">
                          <a:effectLst/>
                          <a:latin typeface="Calibri"/>
                          <a:ea typeface="Times New Roman"/>
                          <a:cs typeface="Times New Roman"/>
                        </a:rPr>
                        <a:t>24 months</a:t>
                      </a:r>
                      <a:endParaRPr lang="en-US" sz="800" dirty="0">
                        <a:effectLst/>
                        <a:latin typeface="Calibri"/>
                        <a:ea typeface="Calibri"/>
                        <a:cs typeface="Times New Roman"/>
                      </a:endParaRPr>
                    </a:p>
                  </a:txBody>
                  <a:tcPr marL="51041" marR="5104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b="1" dirty="0">
                          <a:effectLst/>
                          <a:latin typeface="Calibri"/>
                          <a:ea typeface="Times New Roman"/>
                          <a:cs typeface="Times New Roman"/>
                        </a:rPr>
                        <a:t>36 months</a:t>
                      </a:r>
                      <a:endParaRPr lang="en-US" sz="800" dirty="0">
                        <a:effectLst/>
                        <a:latin typeface="Calibri"/>
                        <a:ea typeface="Calibri"/>
                        <a:cs typeface="Times New Roman"/>
                      </a:endParaRPr>
                    </a:p>
                  </a:txBody>
                  <a:tcPr marL="51041" marR="5104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b="1" dirty="0">
                          <a:effectLst/>
                          <a:latin typeface="Calibri"/>
                          <a:ea typeface="Times New Roman"/>
                          <a:cs typeface="Times New Roman"/>
                        </a:rPr>
                        <a:t>60 months</a:t>
                      </a:r>
                      <a:endParaRPr lang="en-US" sz="800" dirty="0">
                        <a:effectLst/>
                        <a:latin typeface="Calibri"/>
                        <a:ea typeface="Calibri"/>
                        <a:cs typeface="Times New Roman"/>
                      </a:endParaRPr>
                    </a:p>
                  </a:txBody>
                  <a:tcPr marL="51041" marR="51041" marT="0" marB="0" anchor="ctr">
                    <a:lnL>
                      <a:noFill/>
                    </a:lnL>
                    <a:lnR>
                      <a:noFill/>
                    </a:lnR>
                    <a:lnT>
                      <a:noFill/>
                    </a:lnT>
                    <a:lnB w="12700" cap="flat" cmpd="sng" algn="ctr">
                      <a:solidFill>
                        <a:srgbClr val="000000"/>
                      </a:solidFill>
                      <a:prstDash val="solid"/>
                      <a:round/>
                      <a:headEnd type="none" w="med" len="med"/>
                      <a:tailEnd type="none" w="med" len="med"/>
                    </a:lnB>
                  </a:tcPr>
                </a:tc>
              </a:tr>
              <a:tr h="143481">
                <a:tc>
                  <a:txBody>
                    <a:bodyPr/>
                    <a:lstStyle/>
                    <a:p>
                      <a:pPr marL="0" marR="0">
                        <a:lnSpc>
                          <a:spcPct val="115000"/>
                        </a:lnSpc>
                        <a:spcBef>
                          <a:spcPts val="0"/>
                        </a:spcBef>
                        <a:spcAft>
                          <a:spcPts val="0"/>
                        </a:spcAft>
                      </a:pPr>
                      <a:r>
                        <a:rPr lang="en-US" sz="700" b="1" dirty="0">
                          <a:effectLst/>
                          <a:latin typeface="Calibri"/>
                          <a:ea typeface="Times New Roman"/>
                          <a:cs typeface="Times New Roman"/>
                        </a:rPr>
                        <a:t>Dialysis</a:t>
                      </a:r>
                      <a:endParaRPr lang="en-US" sz="800" dirty="0">
                        <a:effectLst/>
                        <a:latin typeface="Calibri"/>
                        <a:ea typeface="Calibri"/>
                        <a:cs typeface="Times New Roman"/>
                      </a:endParaRPr>
                    </a:p>
                  </a:txBody>
                  <a:tcPr marL="51041" marR="5104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800">
                        <a:effectLst/>
                        <a:latin typeface="Calibri"/>
                      </a:endParaRPr>
                    </a:p>
                  </a:txBody>
                  <a:tcPr marL="51041" marR="5104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800" dirty="0">
                        <a:effectLst/>
                        <a:latin typeface="Calibri"/>
                      </a:endParaRPr>
                    </a:p>
                  </a:txBody>
                  <a:tcPr marL="51041" marR="5104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800" dirty="0">
                        <a:effectLst/>
                        <a:latin typeface="Calibri"/>
                      </a:endParaRPr>
                    </a:p>
                  </a:txBody>
                  <a:tcPr marL="51041" marR="5104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800">
                        <a:effectLst/>
                        <a:latin typeface="Calibri"/>
                      </a:endParaRPr>
                    </a:p>
                  </a:txBody>
                  <a:tcPr marL="51041" marR="5104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800" dirty="0">
                        <a:effectLst/>
                        <a:latin typeface="Calibri"/>
                      </a:endParaRPr>
                    </a:p>
                  </a:txBody>
                  <a:tcPr marL="51041" marR="5104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0437">
                <a:tc>
                  <a:txBody>
                    <a:bodyPr/>
                    <a:lstStyle/>
                    <a:p>
                      <a:pPr marL="135255" marR="0">
                        <a:lnSpc>
                          <a:spcPct val="115000"/>
                        </a:lnSpc>
                        <a:spcBef>
                          <a:spcPts val="0"/>
                        </a:spcBef>
                        <a:spcAft>
                          <a:spcPts val="0"/>
                        </a:spcAft>
                      </a:pPr>
                      <a:r>
                        <a:rPr lang="en-US" sz="700" b="1" dirty="0">
                          <a:effectLst/>
                          <a:latin typeface="+mj-lt"/>
                          <a:ea typeface="Times New Roman"/>
                          <a:cs typeface="Times New Roman"/>
                        </a:rPr>
                        <a:t>1999</a:t>
                      </a:r>
                      <a:endParaRPr lang="en-US" sz="700" dirty="0">
                        <a:effectLst/>
                        <a:latin typeface="+mj-lt"/>
                        <a:ea typeface="Calibri"/>
                        <a:cs typeface="Times New Roman"/>
                      </a:endParaRPr>
                    </a:p>
                  </a:txBody>
                  <a:tcPr marL="51041" marR="5104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dirty="0">
                          <a:effectLst/>
                          <a:latin typeface="+mj-lt"/>
                          <a:ea typeface="Calibri"/>
                          <a:cs typeface="Times New Roman"/>
                        </a:rPr>
                        <a:t>91.2</a:t>
                      </a:r>
                    </a:p>
                  </a:txBody>
                  <a:tcPr marL="51041" marR="5104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dirty="0">
                          <a:effectLst/>
                          <a:latin typeface="+mj-lt"/>
                          <a:ea typeface="Calibri"/>
                          <a:cs typeface="Times New Roman"/>
                        </a:rPr>
                        <a:t>74.9</a:t>
                      </a:r>
                    </a:p>
                  </a:txBody>
                  <a:tcPr marL="51041" marR="5104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dirty="0">
                          <a:effectLst/>
                          <a:latin typeface="+mj-lt"/>
                          <a:ea typeface="Calibri"/>
                          <a:cs typeface="Times New Roman"/>
                        </a:rPr>
                        <a:t>61.0</a:t>
                      </a:r>
                    </a:p>
                  </a:txBody>
                  <a:tcPr marL="51041" marR="5104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effectLst/>
                          <a:latin typeface="+mj-lt"/>
                          <a:ea typeface="Calibri"/>
                          <a:cs typeface="Times New Roman"/>
                        </a:rPr>
                        <a:t>50.0</a:t>
                      </a:r>
                    </a:p>
                  </a:txBody>
                  <a:tcPr marL="51041" marR="5104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dirty="0">
                          <a:effectLst/>
                          <a:latin typeface="+mj-lt"/>
                          <a:ea typeface="Calibri"/>
                          <a:cs typeface="Times New Roman"/>
                        </a:rPr>
                        <a:t>34.5</a:t>
                      </a:r>
                    </a:p>
                  </a:txBody>
                  <a:tcPr marL="51041" marR="51041" marT="0" marB="0" anchor="ctr">
                    <a:lnL>
                      <a:noFill/>
                    </a:lnL>
                    <a:lnR>
                      <a:noFill/>
                    </a:lnR>
                    <a:lnT w="12700" cap="flat" cmpd="sng" algn="ctr">
                      <a:solidFill>
                        <a:srgbClr val="000000"/>
                      </a:solidFill>
                      <a:prstDash val="solid"/>
                      <a:round/>
                      <a:headEnd type="none" w="med" len="med"/>
                      <a:tailEnd type="none" w="med" len="med"/>
                    </a:lnT>
                    <a:lnB>
                      <a:noFill/>
                    </a:lnB>
                  </a:tcPr>
                </a:tc>
              </a:tr>
              <a:tr h="130437">
                <a:tc>
                  <a:txBody>
                    <a:bodyPr/>
                    <a:lstStyle/>
                    <a:p>
                      <a:pPr marL="135255" marR="0">
                        <a:lnSpc>
                          <a:spcPct val="115000"/>
                        </a:lnSpc>
                        <a:spcBef>
                          <a:spcPts val="0"/>
                        </a:spcBef>
                        <a:spcAft>
                          <a:spcPts val="0"/>
                        </a:spcAft>
                      </a:pPr>
                      <a:r>
                        <a:rPr lang="en-US" sz="700" b="1" dirty="0">
                          <a:effectLst/>
                          <a:latin typeface="+mj-lt"/>
                          <a:ea typeface="Times New Roman"/>
                          <a:cs typeface="Times New Roman"/>
                        </a:rPr>
                        <a:t>2001</a:t>
                      </a:r>
                      <a:endParaRPr lang="en-US" sz="700" dirty="0">
                        <a:effectLst/>
                        <a:latin typeface="+mj-lt"/>
                        <a:ea typeface="Calibri"/>
                        <a:cs typeface="Times New Roman"/>
                      </a:endParaRPr>
                    </a:p>
                  </a:txBody>
                  <a:tcPr marL="51041" marR="51041"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dirty="0">
                          <a:effectLst/>
                          <a:latin typeface="+mj-lt"/>
                          <a:ea typeface="Calibri"/>
                          <a:cs typeface="Times New Roman"/>
                        </a:rPr>
                        <a:t>91.2</a:t>
                      </a:r>
                    </a:p>
                  </a:txBody>
                  <a:tcPr marL="51041" marR="51041"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dirty="0">
                          <a:effectLst/>
                          <a:latin typeface="+mj-lt"/>
                          <a:ea typeface="Calibri"/>
                          <a:cs typeface="Times New Roman"/>
                        </a:rPr>
                        <a:t>75.1</a:t>
                      </a:r>
                    </a:p>
                  </a:txBody>
                  <a:tcPr marL="51041" marR="51041"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dirty="0">
                          <a:effectLst/>
                          <a:latin typeface="+mj-lt"/>
                          <a:ea typeface="Calibri"/>
                          <a:cs typeface="Times New Roman"/>
                        </a:rPr>
                        <a:t>61.8</a:t>
                      </a:r>
                    </a:p>
                  </a:txBody>
                  <a:tcPr marL="51041" marR="51041"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mj-lt"/>
                          <a:ea typeface="Calibri"/>
                          <a:cs typeface="Times New Roman"/>
                        </a:rPr>
                        <a:t>51.2</a:t>
                      </a:r>
                    </a:p>
                  </a:txBody>
                  <a:tcPr marL="51041" marR="51041"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dirty="0">
                          <a:effectLst/>
                          <a:latin typeface="+mj-lt"/>
                          <a:ea typeface="Calibri"/>
                          <a:cs typeface="Times New Roman"/>
                        </a:rPr>
                        <a:t>36.0</a:t>
                      </a:r>
                    </a:p>
                  </a:txBody>
                  <a:tcPr marL="51041" marR="51041" marT="0" marB="0" anchor="ctr">
                    <a:lnL>
                      <a:noFill/>
                    </a:lnL>
                    <a:lnR>
                      <a:noFill/>
                    </a:lnR>
                    <a:lnT>
                      <a:noFill/>
                    </a:lnT>
                    <a:lnB>
                      <a:noFill/>
                    </a:lnB>
                  </a:tcPr>
                </a:tc>
              </a:tr>
              <a:tr h="130437">
                <a:tc>
                  <a:txBody>
                    <a:bodyPr/>
                    <a:lstStyle/>
                    <a:p>
                      <a:pPr marL="135255" marR="0">
                        <a:lnSpc>
                          <a:spcPct val="115000"/>
                        </a:lnSpc>
                        <a:spcBef>
                          <a:spcPts val="0"/>
                        </a:spcBef>
                        <a:spcAft>
                          <a:spcPts val="0"/>
                        </a:spcAft>
                      </a:pPr>
                      <a:r>
                        <a:rPr lang="en-US" sz="700" b="1" dirty="0">
                          <a:effectLst/>
                          <a:latin typeface="+mj-lt"/>
                          <a:ea typeface="Times New Roman"/>
                          <a:cs typeface="Times New Roman"/>
                        </a:rPr>
                        <a:t>2003</a:t>
                      </a:r>
                      <a:endParaRPr lang="en-US" sz="700" dirty="0">
                        <a:effectLst/>
                        <a:latin typeface="+mj-lt"/>
                        <a:ea typeface="Calibri"/>
                        <a:cs typeface="Times New Roman"/>
                      </a:endParaRPr>
                    </a:p>
                  </a:txBody>
                  <a:tcPr marL="51041" marR="51041"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dirty="0">
                          <a:effectLst/>
                          <a:latin typeface="+mj-lt"/>
                          <a:ea typeface="Calibri"/>
                          <a:cs typeface="Times New Roman"/>
                        </a:rPr>
                        <a:t>91.2</a:t>
                      </a:r>
                    </a:p>
                  </a:txBody>
                  <a:tcPr marL="51041" marR="51041"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dirty="0">
                          <a:effectLst/>
                          <a:latin typeface="+mj-lt"/>
                          <a:ea typeface="Calibri"/>
                          <a:cs typeface="Times New Roman"/>
                        </a:rPr>
                        <a:t>75.1</a:t>
                      </a:r>
                    </a:p>
                  </a:txBody>
                  <a:tcPr marL="51041" marR="51041"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dirty="0">
                          <a:effectLst/>
                          <a:latin typeface="+mj-lt"/>
                          <a:ea typeface="Calibri"/>
                          <a:cs typeface="Times New Roman"/>
                        </a:rPr>
                        <a:t>62.2</a:t>
                      </a:r>
                    </a:p>
                  </a:txBody>
                  <a:tcPr marL="51041" marR="51041"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dirty="0">
                          <a:effectLst/>
                          <a:latin typeface="+mj-lt"/>
                          <a:ea typeface="Calibri"/>
                          <a:cs typeface="Times New Roman"/>
                        </a:rPr>
                        <a:t>51.8</a:t>
                      </a:r>
                    </a:p>
                  </a:txBody>
                  <a:tcPr marL="51041" marR="51041"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dirty="0">
                          <a:effectLst/>
                          <a:latin typeface="+mj-lt"/>
                          <a:ea typeface="Calibri"/>
                          <a:cs typeface="Times New Roman"/>
                        </a:rPr>
                        <a:t>37.1</a:t>
                      </a:r>
                    </a:p>
                  </a:txBody>
                  <a:tcPr marL="51041" marR="51041" marT="0" marB="0" anchor="ctr">
                    <a:lnL>
                      <a:noFill/>
                    </a:lnL>
                    <a:lnR>
                      <a:noFill/>
                    </a:lnR>
                    <a:lnT>
                      <a:noFill/>
                    </a:lnT>
                    <a:lnB>
                      <a:noFill/>
                    </a:lnB>
                  </a:tcPr>
                </a:tc>
              </a:tr>
              <a:tr h="130437">
                <a:tc>
                  <a:txBody>
                    <a:bodyPr/>
                    <a:lstStyle/>
                    <a:p>
                      <a:pPr marL="135255" marR="0">
                        <a:lnSpc>
                          <a:spcPct val="115000"/>
                        </a:lnSpc>
                        <a:spcBef>
                          <a:spcPts val="0"/>
                        </a:spcBef>
                        <a:spcAft>
                          <a:spcPts val="0"/>
                        </a:spcAft>
                      </a:pPr>
                      <a:r>
                        <a:rPr lang="en-US" sz="700" b="1" dirty="0">
                          <a:effectLst/>
                          <a:latin typeface="+mj-lt"/>
                          <a:ea typeface="Times New Roman"/>
                          <a:cs typeface="Times New Roman"/>
                        </a:rPr>
                        <a:t>2005</a:t>
                      </a:r>
                      <a:endParaRPr lang="en-US" sz="700" dirty="0">
                        <a:effectLst/>
                        <a:latin typeface="+mj-lt"/>
                        <a:ea typeface="Calibri"/>
                        <a:cs typeface="Times New Roman"/>
                      </a:endParaRPr>
                    </a:p>
                  </a:txBody>
                  <a:tcPr marL="51041" marR="51041"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mj-lt"/>
                          <a:ea typeface="Calibri"/>
                          <a:cs typeface="Times New Roman"/>
                        </a:rPr>
                        <a:t>91.4</a:t>
                      </a:r>
                    </a:p>
                  </a:txBody>
                  <a:tcPr marL="51041" marR="51041"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dirty="0">
                          <a:effectLst/>
                          <a:latin typeface="+mj-lt"/>
                          <a:ea typeface="Calibri"/>
                          <a:cs typeface="Times New Roman"/>
                        </a:rPr>
                        <a:t>75.7</a:t>
                      </a:r>
                    </a:p>
                  </a:txBody>
                  <a:tcPr marL="51041" marR="51041"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dirty="0">
                          <a:effectLst/>
                          <a:latin typeface="+mj-lt"/>
                          <a:ea typeface="Calibri"/>
                          <a:cs typeface="Times New Roman"/>
                        </a:rPr>
                        <a:t>63.0</a:t>
                      </a:r>
                    </a:p>
                  </a:txBody>
                  <a:tcPr marL="51041" marR="51041"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dirty="0">
                          <a:effectLst/>
                          <a:latin typeface="+mj-lt"/>
                          <a:ea typeface="Calibri"/>
                          <a:cs typeface="Times New Roman"/>
                        </a:rPr>
                        <a:t>53.4</a:t>
                      </a:r>
                    </a:p>
                  </a:txBody>
                  <a:tcPr marL="51041" marR="51041"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dirty="0">
                          <a:effectLst/>
                          <a:latin typeface="+mj-lt"/>
                          <a:ea typeface="Calibri"/>
                          <a:cs typeface="Times New Roman"/>
                        </a:rPr>
                        <a:t>39.0</a:t>
                      </a:r>
                    </a:p>
                  </a:txBody>
                  <a:tcPr marL="51041" marR="51041" marT="0" marB="0" anchor="ctr">
                    <a:lnL>
                      <a:noFill/>
                    </a:lnL>
                    <a:lnR>
                      <a:noFill/>
                    </a:lnR>
                    <a:lnT>
                      <a:noFill/>
                    </a:lnT>
                    <a:lnB>
                      <a:noFill/>
                    </a:lnB>
                  </a:tcPr>
                </a:tc>
              </a:tr>
              <a:tr h="130437">
                <a:tc>
                  <a:txBody>
                    <a:bodyPr/>
                    <a:lstStyle/>
                    <a:p>
                      <a:pPr marL="135255" marR="0">
                        <a:lnSpc>
                          <a:spcPct val="115000"/>
                        </a:lnSpc>
                        <a:spcBef>
                          <a:spcPts val="0"/>
                        </a:spcBef>
                        <a:spcAft>
                          <a:spcPts val="0"/>
                        </a:spcAft>
                      </a:pPr>
                      <a:r>
                        <a:rPr lang="en-US" sz="700" b="1" dirty="0">
                          <a:effectLst/>
                          <a:latin typeface="+mj-lt"/>
                          <a:ea typeface="Times New Roman"/>
                          <a:cs typeface="Times New Roman"/>
                        </a:rPr>
                        <a:t>2007</a:t>
                      </a:r>
                      <a:endParaRPr lang="en-US" sz="700" dirty="0">
                        <a:effectLst/>
                        <a:latin typeface="+mj-lt"/>
                        <a:ea typeface="Calibri"/>
                        <a:cs typeface="Times New Roman"/>
                      </a:endParaRPr>
                    </a:p>
                  </a:txBody>
                  <a:tcPr marL="51041" marR="5104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dirty="0">
                          <a:effectLst/>
                          <a:latin typeface="+mj-lt"/>
                          <a:ea typeface="Calibri"/>
                          <a:cs typeface="Times New Roman"/>
                        </a:rPr>
                        <a:t>91.7</a:t>
                      </a:r>
                    </a:p>
                  </a:txBody>
                  <a:tcPr marL="51041" marR="5104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dirty="0">
                          <a:effectLst/>
                          <a:latin typeface="+mj-lt"/>
                          <a:ea typeface="Calibri"/>
                          <a:cs typeface="Times New Roman"/>
                        </a:rPr>
                        <a:t>76.4</a:t>
                      </a:r>
                    </a:p>
                  </a:txBody>
                  <a:tcPr marL="51041" marR="5104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mj-lt"/>
                          <a:ea typeface="Calibri"/>
                          <a:cs typeface="Times New Roman"/>
                        </a:rPr>
                        <a:t>64.4</a:t>
                      </a:r>
                    </a:p>
                  </a:txBody>
                  <a:tcPr marL="51041" marR="5104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dirty="0">
                          <a:effectLst/>
                          <a:latin typeface="+mj-lt"/>
                          <a:ea typeface="Calibri"/>
                          <a:cs typeface="Times New Roman"/>
                        </a:rPr>
                        <a:t>54.9</a:t>
                      </a:r>
                    </a:p>
                  </a:txBody>
                  <a:tcPr marL="51041" marR="5104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dirty="0">
                          <a:effectLst/>
                          <a:latin typeface="+mj-lt"/>
                          <a:ea typeface="Calibri"/>
                          <a:cs typeface="Times New Roman"/>
                        </a:rPr>
                        <a:t>40.4</a:t>
                      </a:r>
                    </a:p>
                  </a:txBody>
                  <a:tcPr marL="51041" marR="51041" marT="0" marB="0" anchor="ctr">
                    <a:lnL>
                      <a:noFill/>
                    </a:lnL>
                    <a:lnR>
                      <a:noFill/>
                    </a:lnR>
                    <a:lnT>
                      <a:noFill/>
                    </a:lnT>
                    <a:lnB w="12700" cap="flat" cmpd="sng" algn="ctr">
                      <a:solidFill>
                        <a:srgbClr val="000000"/>
                      </a:solidFill>
                      <a:prstDash val="solid"/>
                      <a:round/>
                      <a:headEnd type="none" w="med" len="med"/>
                      <a:tailEnd type="none" w="med" len="med"/>
                    </a:lnB>
                  </a:tcPr>
                </a:tc>
              </a:tr>
              <a:tr h="143481">
                <a:tc>
                  <a:txBody>
                    <a:bodyPr/>
                    <a:lstStyle/>
                    <a:p>
                      <a:pPr marL="0" marR="0">
                        <a:lnSpc>
                          <a:spcPct val="115000"/>
                        </a:lnSpc>
                        <a:spcBef>
                          <a:spcPts val="0"/>
                        </a:spcBef>
                        <a:spcAft>
                          <a:spcPts val="0"/>
                        </a:spcAft>
                      </a:pPr>
                      <a:r>
                        <a:rPr lang="en-US" sz="700" b="1" dirty="0">
                          <a:effectLst/>
                          <a:latin typeface="Calibri"/>
                          <a:ea typeface="Times New Roman"/>
                          <a:cs typeface="Times New Roman"/>
                        </a:rPr>
                        <a:t>Hemodialysis</a:t>
                      </a:r>
                      <a:endParaRPr lang="en-US" sz="800" dirty="0">
                        <a:effectLst/>
                        <a:latin typeface="Calibri"/>
                        <a:ea typeface="Calibri"/>
                        <a:cs typeface="Times New Roman"/>
                      </a:endParaRPr>
                    </a:p>
                  </a:txBody>
                  <a:tcPr marL="51041" marR="5104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800">
                        <a:effectLst/>
                        <a:latin typeface="Calibri"/>
                      </a:endParaRPr>
                    </a:p>
                  </a:txBody>
                  <a:tcPr marL="51041" marR="5104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800" dirty="0">
                        <a:effectLst/>
                        <a:latin typeface="Calibri"/>
                      </a:endParaRPr>
                    </a:p>
                  </a:txBody>
                  <a:tcPr marL="51041" marR="5104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800" dirty="0">
                        <a:effectLst/>
                        <a:latin typeface="Calibri"/>
                      </a:endParaRPr>
                    </a:p>
                  </a:txBody>
                  <a:tcPr marL="51041" marR="5104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800">
                        <a:effectLst/>
                        <a:latin typeface="Calibri"/>
                      </a:endParaRPr>
                    </a:p>
                  </a:txBody>
                  <a:tcPr marL="51041" marR="5104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800" dirty="0">
                        <a:effectLst/>
                        <a:latin typeface="Calibri"/>
                      </a:endParaRPr>
                    </a:p>
                  </a:txBody>
                  <a:tcPr marL="51041" marR="5104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0437">
                <a:tc>
                  <a:txBody>
                    <a:bodyPr/>
                    <a:lstStyle/>
                    <a:p>
                      <a:pPr marL="135255" marR="0">
                        <a:lnSpc>
                          <a:spcPct val="115000"/>
                        </a:lnSpc>
                        <a:spcBef>
                          <a:spcPts val="0"/>
                        </a:spcBef>
                        <a:spcAft>
                          <a:spcPts val="0"/>
                        </a:spcAft>
                      </a:pPr>
                      <a:r>
                        <a:rPr lang="en-US" sz="700" b="1" dirty="0">
                          <a:effectLst/>
                          <a:latin typeface="+mj-lt"/>
                          <a:ea typeface="Times New Roman"/>
                          <a:cs typeface="Times New Roman"/>
                        </a:rPr>
                        <a:t>1999</a:t>
                      </a:r>
                      <a:endParaRPr lang="en-US" sz="800" dirty="0">
                        <a:effectLst/>
                        <a:latin typeface="+mj-lt"/>
                        <a:ea typeface="Calibri"/>
                        <a:cs typeface="Times New Roman"/>
                      </a:endParaRPr>
                    </a:p>
                  </a:txBody>
                  <a:tcPr marL="51041" marR="5104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dirty="0">
                          <a:effectLst/>
                          <a:latin typeface="+mj-lt"/>
                          <a:ea typeface="Calibri"/>
                          <a:cs typeface="Times New Roman"/>
                        </a:rPr>
                        <a:t>90.9</a:t>
                      </a:r>
                      <a:endParaRPr lang="en-US" sz="800" dirty="0">
                        <a:effectLst/>
                        <a:latin typeface="+mj-lt"/>
                        <a:ea typeface="Calibri"/>
                        <a:cs typeface="Times New Roman"/>
                      </a:endParaRPr>
                    </a:p>
                  </a:txBody>
                  <a:tcPr marL="51041" marR="5104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effectLst/>
                          <a:latin typeface="+mj-lt"/>
                          <a:ea typeface="Calibri"/>
                          <a:cs typeface="Times New Roman"/>
                        </a:rPr>
                        <a:t>74.5</a:t>
                      </a:r>
                      <a:endParaRPr lang="en-US" sz="800">
                        <a:effectLst/>
                        <a:latin typeface="+mj-lt"/>
                        <a:ea typeface="Calibri"/>
                        <a:cs typeface="Times New Roman"/>
                      </a:endParaRPr>
                    </a:p>
                  </a:txBody>
                  <a:tcPr marL="51041" marR="5104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dirty="0">
                          <a:effectLst/>
                          <a:latin typeface="+mj-lt"/>
                          <a:ea typeface="Calibri"/>
                          <a:cs typeface="Times New Roman"/>
                        </a:rPr>
                        <a:t>60.7</a:t>
                      </a:r>
                      <a:endParaRPr lang="en-US" sz="800" dirty="0">
                        <a:effectLst/>
                        <a:latin typeface="+mj-lt"/>
                        <a:ea typeface="Calibri"/>
                        <a:cs typeface="Times New Roman"/>
                      </a:endParaRPr>
                    </a:p>
                  </a:txBody>
                  <a:tcPr marL="51041" marR="5104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effectLst/>
                          <a:latin typeface="+mj-lt"/>
                          <a:ea typeface="Calibri"/>
                          <a:cs typeface="Times New Roman"/>
                        </a:rPr>
                        <a:t>49.8</a:t>
                      </a:r>
                      <a:endParaRPr lang="en-US" sz="800">
                        <a:effectLst/>
                        <a:latin typeface="+mj-lt"/>
                        <a:ea typeface="Calibri"/>
                        <a:cs typeface="Times New Roman"/>
                      </a:endParaRPr>
                    </a:p>
                  </a:txBody>
                  <a:tcPr marL="51041" marR="5104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dirty="0">
                          <a:effectLst/>
                          <a:latin typeface="+mj-lt"/>
                          <a:ea typeface="Calibri"/>
                          <a:cs typeface="Times New Roman"/>
                        </a:rPr>
                        <a:t>34.2</a:t>
                      </a:r>
                      <a:endParaRPr lang="en-US" sz="800" dirty="0">
                        <a:effectLst/>
                        <a:latin typeface="+mj-lt"/>
                        <a:ea typeface="Calibri"/>
                        <a:cs typeface="Times New Roman"/>
                      </a:endParaRPr>
                    </a:p>
                  </a:txBody>
                  <a:tcPr marL="51041" marR="51041" marT="0" marB="0" anchor="ctr">
                    <a:lnL>
                      <a:noFill/>
                    </a:lnL>
                    <a:lnR>
                      <a:noFill/>
                    </a:lnR>
                    <a:lnT w="12700" cap="flat" cmpd="sng" algn="ctr">
                      <a:solidFill>
                        <a:srgbClr val="000000"/>
                      </a:solidFill>
                      <a:prstDash val="solid"/>
                      <a:round/>
                      <a:headEnd type="none" w="med" len="med"/>
                      <a:tailEnd type="none" w="med" len="med"/>
                    </a:lnT>
                    <a:lnB>
                      <a:noFill/>
                    </a:lnB>
                  </a:tcPr>
                </a:tc>
              </a:tr>
              <a:tr h="130437">
                <a:tc>
                  <a:txBody>
                    <a:bodyPr/>
                    <a:lstStyle/>
                    <a:p>
                      <a:pPr marL="135255" marR="0">
                        <a:lnSpc>
                          <a:spcPct val="115000"/>
                        </a:lnSpc>
                        <a:spcBef>
                          <a:spcPts val="0"/>
                        </a:spcBef>
                        <a:spcAft>
                          <a:spcPts val="0"/>
                        </a:spcAft>
                      </a:pPr>
                      <a:r>
                        <a:rPr lang="en-US" sz="700" b="1" dirty="0">
                          <a:effectLst/>
                          <a:latin typeface="+mj-lt"/>
                          <a:ea typeface="Times New Roman"/>
                          <a:cs typeface="Times New Roman"/>
                        </a:rPr>
                        <a:t>2001</a:t>
                      </a:r>
                      <a:endParaRPr lang="en-US" sz="800" dirty="0">
                        <a:effectLst/>
                        <a:latin typeface="+mj-lt"/>
                        <a:ea typeface="Calibri"/>
                        <a:cs typeface="Times New Roman"/>
                      </a:endParaRPr>
                    </a:p>
                  </a:txBody>
                  <a:tcPr marL="51041" marR="51041"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dirty="0">
                          <a:effectLst/>
                          <a:latin typeface="+mj-lt"/>
                          <a:ea typeface="Calibri"/>
                          <a:cs typeface="Times New Roman"/>
                        </a:rPr>
                        <a:t>90.9</a:t>
                      </a:r>
                      <a:endParaRPr lang="en-US" sz="800" dirty="0">
                        <a:effectLst/>
                        <a:latin typeface="+mj-lt"/>
                        <a:ea typeface="Calibri"/>
                        <a:cs typeface="Times New Roman"/>
                      </a:endParaRPr>
                    </a:p>
                  </a:txBody>
                  <a:tcPr marL="51041" marR="51041"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dirty="0">
                          <a:effectLst/>
                          <a:latin typeface="+mj-lt"/>
                          <a:ea typeface="Calibri"/>
                          <a:cs typeface="Times New Roman"/>
                        </a:rPr>
                        <a:t>74.6</a:t>
                      </a:r>
                      <a:endParaRPr lang="en-US" sz="800" dirty="0">
                        <a:effectLst/>
                        <a:latin typeface="+mj-lt"/>
                        <a:ea typeface="Calibri"/>
                        <a:cs typeface="Times New Roman"/>
                      </a:endParaRPr>
                    </a:p>
                  </a:txBody>
                  <a:tcPr marL="51041" marR="51041"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dirty="0">
                          <a:effectLst/>
                          <a:latin typeface="+mj-lt"/>
                          <a:ea typeface="Calibri"/>
                          <a:cs typeface="Times New Roman"/>
                        </a:rPr>
                        <a:t>61.2</a:t>
                      </a:r>
                      <a:endParaRPr lang="en-US" sz="800" dirty="0">
                        <a:effectLst/>
                        <a:latin typeface="+mj-lt"/>
                        <a:ea typeface="Calibri"/>
                        <a:cs typeface="Times New Roman"/>
                      </a:endParaRPr>
                    </a:p>
                  </a:txBody>
                  <a:tcPr marL="51041" marR="51041"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mj-lt"/>
                          <a:ea typeface="Calibri"/>
                          <a:cs typeface="Times New Roman"/>
                        </a:rPr>
                        <a:t>50.7</a:t>
                      </a:r>
                      <a:endParaRPr lang="en-US" sz="800">
                        <a:effectLst/>
                        <a:latin typeface="+mj-lt"/>
                        <a:ea typeface="Calibri"/>
                        <a:cs typeface="Times New Roman"/>
                      </a:endParaRPr>
                    </a:p>
                  </a:txBody>
                  <a:tcPr marL="51041" marR="51041"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mj-lt"/>
                          <a:ea typeface="Calibri"/>
                          <a:cs typeface="Times New Roman"/>
                        </a:rPr>
                        <a:t>35.6</a:t>
                      </a:r>
                      <a:endParaRPr lang="en-US" sz="800">
                        <a:effectLst/>
                        <a:latin typeface="+mj-lt"/>
                        <a:ea typeface="Calibri"/>
                        <a:cs typeface="Times New Roman"/>
                      </a:endParaRPr>
                    </a:p>
                  </a:txBody>
                  <a:tcPr marL="51041" marR="51041" marT="0" marB="0" anchor="ctr">
                    <a:lnL>
                      <a:noFill/>
                    </a:lnL>
                    <a:lnR>
                      <a:noFill/>
                    </a:lnR>
                    <a:lnT>
                      <a:noFill/>
                    </a:lnT>
                    <a:lnB>
                      <a:noFill/>
                    </a:lnB>
                  </a:tcPr>
                </a:tc>
              </a:tr>
              <a:tr h="130437">
                <a:tc>
                  <a:txBody>
                    <a:bodyPr/>
                    <a:lstStyle/>
                    <a:p>
                      <a:pPr marL="135255" marR="0">
                        <a:lnSpc>
                          <a:spcPct val="115000"/>
                        </a:lnSpc>
                        <a:spcBef>
                          <a:spcPts val="0"/>
                        </a:spcBef>
                        <a:spcAft>
                          <a:spcPts val="0"/>
                        </a:spcAft>
                      </a:pPr>
                      <a:r>
                        <a:rPr lang="en-US" sz="700" b="1" dirty="0">
                          <a:effectLst/>
                          <a:latin typeface="+mj-lt"/>
                          <a:ea typeface="Times New Roman"/>
                          <a:cs typeface="Times New Roman"/>
                        </a:rPr>
                        <a:t>2003</a:t>
                      </a:r>
                      <a:endParaRPr lang="en-US" sz="800" dirty="0">
                        <a:effectLst/>
                        <a:latin typeface="+mj-lt"/>
                        <a:ea typeface="Calibri"/>
                        <a:cs typeface="Times New Roman"/>
                      </a:endParaRPr>
                    </a:p>
                  </a:txBody>
                  <a:tcPr marL="51041" marR="51041"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dirty="0">
                          <a:effectLst/>
                          <a:latin typeface="+mj-lt"/>
                          <a:ea typeface="Calibri"/>
                          <a:cs typeface="Times New Roman"/>
                        </a:rPr>
                        <a:t>90.9</a:t>
                      </a:r>
                      <a:endParaRPr lang="en-US" sz="800" dirty="0">
                        <a:effectLst/>
                        <a:latin typeface="+mj-lt"/>
                        <a:ea typeface="Calibri"/>
                        <a:cs typeface="Times New Roman"/>
                      </a:endParaRPr>
                    </a:p>
                  </a:txBody>
                  <a:tcPr marL="51041" marR="51041"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dirty="0">
                          <a:effectLst/>
                          <a:latin typeface="+mj-lt"/>
                          <a:ea typeface="Calibri"/>
                          <a:cs typeface="Times New Roman"/>
                        </a:rPr>
                        <a:t>74.5</a:t>
                      </a:r>
                      <a:endParaRPr lang="en-US" sz="800" dirty="0">
                        <a:effectLst/>
                        <a:latin typeface="+mj-lt"/>
                        <a:ea typeface="Calibri"/>
                        <a:cs typeface="Times New Roman"/>
                      </a:endParaRPr>
                    </a:p>
                  </a:txBody>
                  <a:tcPr marL="51041" marR="51041"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dirty="0">
                          <a:effectLst/>
                          <a:latin typeface="+mj-lt"/>
                          <a:ea typeface="Calibri"/>
                          <a:cs typeface="Times New Roman"/>
                        </a:rPr>
                        <a:t>61.6</a:t>
                      </a:r>
                      <a:endParaRPr lang="en-US" sz="800" dirty="0">
                        <a:effectLst/>
                        <a:latin typeface="+mj-lt"/>
                        <a:ea typeface="Calibri"/>
                        <a:cs typeface="Times New Roman"/>
                      </a:endParaRPr>
                    </a:p>
                  </a:txBody>
                  <a:tcPr marL="51041" marR="51041"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dirty="0">
                          <a:effectLst/>
                          <a:latin typeface="+mj-lt"/>
                          <a:ea typeface="Calibri"/>
                          <a:cs typeface="Times New Roman"/>
                        </a:rPr>
                        <a:t>51.3</a:t>
                      </a:r>
                      <a:endParaRPr lang="en-US" sz="800" dirty="0">
                        <a:effectLst/>
                        <a:latin typeface="+mj-lt"/>
                        <a:ea typeface="Calibri"/>
                        <a:cs typeface="Times New Roman"/>
                      </a:endParaRPr>
                    </a:p>
                  </a:txBody>
                  <a:tcPr marL="51041" marR="51041"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mj-lt"/>
                          <a:ea typeface="Calibri"/>
                          <a:cs typeface="Times New Roman"/>
                        </a:rPr>
                        <a:t>36.5</a:t>
                      </a:r>
                      <a:endParaRPr lang="en-US" sz="800">
                        <a:effectLst/>
                        <a:latin typeface="+mj-lt"/>
                        <a:ea typeface="Calibri"/>
                        <a:cs typeface="Times New Roman"/>
                      </a:endParaRPr>
                    </a:p>
                  </a:txBody>
                  <a:tcPr marL="51041" marR="51041" marT="0" marB="0" anchor="ctr">
                    <a:lnL>
                      <a:noFill/>
                    </a:lnL>
                    <a:lnR>
                      <a:noFill/>
                    </a:lnR>
                    <a:lnT>
                      <a:noFill/>
                    </a:lnT>
                    <a:lnB>
                      <a:noFill/>
                    </a:lnB>
                  </a:tcPr>
                </a:tc>
              </a:tr>
              <a:tr h="130437">
                <a:tc>
                  <a:txBody>
                    <a:bodyPr/>
                    <a:lstStyle/>
                    <a:p>
                      <a:pPr marL="135255" marR="0">
                        <a:lnSpc>
                          <a:spcPct val="115000"/>
                        </a:lnSpc>
                        <a:spcBef>
                          <a:spcPts val="0"/>
                        </a:spcBef>
                        <a:spcAft>
                          <a:spcPts val="0"/>
                        </a:spcAft>
                      </a:pPr>
                      <a:r>
                        <a:rPr lang="en-US" sz="700" b="1">
                          <a:effectLst/>
                          <a:latin typeface="+mj-lt"/>
                          <a:ea typeface="Times New Roman"/>
                          <a:cs typeface="Times New Roman"/>
                        </a:rPr>
                        <a:t>2005</a:t>
                      </a:r>
                      <a:endParaRPr lang="en-US" sz="800">
                        <a:effectLst/>
                        <a:latin typeface="+mj-lt"/>
                        <a:ea typeface="Calibri"/>
                        <a:cs typeface="Times New Roman"/>
                      </a:endParaRPr>
                    </a:p>
                  </a:txBody>
                  <a:tcPr marL="51041" marR="51041"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dirty="0">
                          <a:effectLst/>
                          <a:latin typeface="+mj-lt"/>
                          <a:ea typeface="Calibri"/>
                          <a:cs typeface="Times New Roman"/>
                        </a:rPr>
                        <a:t>91.1</a:t>
                      </a:r>
                      <a:endParaRPr lang="en-US" sz="800" dirty="0">
                        <a:effectLst/>
                        <a:latin typeface="+mj-lt"/>
                        <a:ea typeface="Calibri"/>
                        <a:cs typeface="Times New Roman"/>
                      </a:endParaRPr>
                    </a:p>
                  </a:txBody>
                  <a:tcPr marL="51041" marR="51041"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dirty="0">
                          <a:effectLst/>
                          <a:latin typeface="+mj-lt"/>
                          <a:ea typeface="Calibri"/>
                          <a:cs typeface="Times New Roman"/>
                        </a:rPr>
                        <a:t>75.1</a:t>
                      </a:r>
                      <a:endParaRPr lang="en-US" sz="800" dirty="0">
                        <a:effectLst/>
                        <a:latin typeface="+mj-lt"/>
                        <a:ea typeface="Calibri"/>
                        <a:cs typeface="Times New Roman"/>
                      </a:endParaRPr>
                    </a:p>
                  </a:txBody>
                  <a:tcPr marL="51041" marR="51041"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dirty="0">
                          <a:effectLst/>
                          <a:latin typeface="+mj-lt"/>
                          <a:ea typeface="Calibri"/>
                          <a:cs typeface="Times New Roman"/>
                        </a:rPr>
                        <a:t>62.4</a:t>
                      </a:r>
                      <a:endParaRPr lang="en-US" sz="800" dirty="0">
                        <a:effectLst/>
                        <a:latin typeface="+mj-lt"/>
                        <a:ea typeface="Calibri"/>
                        <a:cs typeface="Times New Roman"/>
                      </a:endParaRPr>
                    </a:p>
                  </a:txBody>
                  <a:tcPr marL="51041" marR="51041"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dirty="0">
                          <a:effectLst/>
                          <a:latin typeface="+mj-lt"/>
                          <a:ea typeface="Calibri"/>
                          <a:cs typeface="Times New Roman"/>
                        </a:rPr>
                        <a:t>52.7</a:t>
                      </a:r>
                      <a:endParaRPr lang="en-US" sz="800" dirty="0">
                        <a:effectLst/>
                        <a:latin typeface="+mj-lt"/>
                        <a:ea typeface="Calibri"/>
                        <a:cs typeface="Times New Roman"/>
                      </a:endParaRPr>
                    </a:p>
                  </a:txBody>
                  <a:tcPr marL="51041" marR="51041"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dirty="0">
                          <a:effectLst/>
                          <a:latin typeface="+mj-lt"/>
                          <a:ea typeface="Calibri"/>
                          <a:cs typeface="Times New Roman"/>
                        </a:rPr>
                        <a:t>38.4</a:t>
                      </a:r>
                      <a:endParaRPr lang="en-US" sz="800" dirty="0">
                        <a:effectLst/>
                        <a:latin typeface="+mj-lt"/>
                        <a:ea typeface="Calibri"/>
                        <a:cs typeface="Times New Roman"/>
                      </a:endParaRPr>
                    </a:p>
                  </a:txBody>
                  <a:tcPr marL="51041" marR="51041" marT="0" marB="0" anchor="ctr">
                    <a:lnL>
                      <a:noFill/>
                    </a:lnL>
                    <a:lnR>
                      <a:noFill/>
                    </a:lnR>
                    <a:lnT>
                      <a:noFill/>
                    </a:lnT>
                    <a:lnB>
                      <a:noFill/>
                    </a:lnB>
                  </a:tcPr>
                </a:tc>
              </a:tr>
              <a:tr h="130437">
                <a:tc>
                  <a:txBody>
                    <a:bodyPr/>
                    <a:lstStyle/>
                    <a:p>
                      <a:pPr marL="135255" marR="0">
                        <a:lnSpc>
                          <a:spcPct val="115000"/>
                        </a:lnSpc>
                        <a:spcBef>
                          <a:spcPts val="0"/>
                        </a:spcBef>
                        <a:spcAft>
                          <a:spcPts val="0"/>
                        </a:spcAft>
                      </a:pPr>
                      <a:r>
                        <a:rPr lang="en-US" sz="700" b="1">
                          <a:effectLst/>
                          <a:latin typeface="+mj-lt"/>
                          <a:ea typeface="Times New Roman"/>
                          <a:cs typeface="Times New Roman"/>
                        </a:rPr>
                        <a:t>2007</a:t>
                      </a:r>
                      <a:endParaRPr lang="en-US" sz="800">
                        <a:effectLst/>
                        <a:latin typeface="+mj-lt"/>
                        <a:ea typeface="Calibri"/>
                        <a:cs typeface="Times New Roman"/>
                      </a:endParaRPr>
                    </a:p>
                  </a:txBody>
                  <a:tcPr marL="51041" marR="5104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mj-lt"/>
                          <a:ea typeface="Calibri"/>
                          <a:cs typeface="Times New Roman"/>
                        </a:rPr>
                        <a:t>91.4</a:t>
                      </a:r>
                      <a:endParaRPr lang="en-US" sz="800">
                        <a:effectLst/>
                        <a:latin typeface="+mj-lt"/>
                        <a:ea typeface="Calibri"/>
                        <a:cs typeface="Times New Roman"/>
                      </a:endParaRPr>
                    </a:p>
                  </a:txBody>
                  <a:tcPr marL="51041" marR="5104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mj-lt"/>
                          <a:ea typeface="Calibri"/>
                          <a:cs typeface="Times New Roman"/>
                        </a:rPr>
                        <a:t>75.8</a:t>
                      </a:r>
                      <a:endParaRPr lang="en-US" sz="800">
                        <a:effectLst/>
                        <a:latin typeface="+mj-lt"/>
                        <a:ea typeface="Calibri"/>
                        <a:cs typeface="Times New Roman"/>
                      </a:endParaRPr>
                    </a:p>
                  </a:txBody>
                  <a:tcPr marL="51041" marR="5104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mj-lt"/>
                          <a:ea typeface="Calibri"/>
                          <a:cs typeface="Times New Roman"/>
                        </a:rPr>
                        <a:t>63.7</a:t>
                      </a:r>
                      <a:endParaRPr lang="en-US" sz="800">
                        <a:effectLst/>
                        <a:latin typeface="+mj-lt"/>
                        <a:ea typeface="Calibri"/>
                        <a:cs typeface="Times New Roman"/>
                      </a:endParaRPr>
                    </a:p>
                  </a:txBody>
                  <a:tcPr marL="51041" marR="5104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mj-lt"/>
                          <a:ea typeface="Calibri"/>
                          <a:cs typeface="Times New Roman"/>
                        </a:rPr>
                        <a:t>54.2</a:t>
                      </a:r>
                      <a:endParaRPr lang="en-US" sz="800">
                        <a:effectLst/>
                        <a:latin typeface="+mj-lt"/>
                        <a:ea typeface="Calibri"/>
                        <a:cs typeface="Times New Roman"/>
                      </a:endParaRPr>
                    </a:p>
                  </a:txBody>
                  <a:tcPr marL="51041" marR="5104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dirty="0">
                          <a:effectLst/>
                          <a:latin typeface="+mj-lt"/>
                          <a:ea typeface="Calibri"/>
                          <a:cs typeface="Times New Roman"/>
                        </a:rPr>
                        <a:t>39.8</a:t>
                      </a:r>
                      <a:endParaRPr lang="en-US" sz="800" dirty="0">
                        <a:effectLst/>
                        <a:latin typeface="+mj-lt"/>
                        <a:ea typeface="Calibri"/>
                        <a:cs typeface="Times New Roman"/>
                      </a:endParaRPr>
                    </a:p>
                  </a:txBody>
                  <a:tcPr marL="51041" marR="51041" marT="0" marB="0" anchor="ctr">
                    <a:lnL>
                      <a:noFill/>
                    </a:lnL>
                    <a:lnR>
                      <a:noFill/>
                    </a:lnR>
                    <a:lnT>
                      <a:noFill/>
                    </a:lnT>
                    <a:lnB w="12700" cap="flat" cmpd="sng" algn="ctr">
                      <a:solidFill>
                        <a:srgbClr val="000000"/>
                      </a:solidFill>
                      <a:prstDash val="solid"/>
                      <a:round/>
                      <a:headEnd type="none" w="med" len="med"/>
                      <a:tailEnd type="none" w="med" len="med"/>
                    </a:lnB>
                  </a:tcPr>
                </a:tc>
              </a:tr>
              <a:tr h="143481">
                <a:tc>
                  <a:txBody>
                    <a:bodyPr/>
                    <a:lstStyle/>
                    <a:p>
                      <a:pPr marL="0" marR="0">
                        <a:lnSpc>
                          <a:spcPct val="115000"/>
                        </a:lnSpc>
                        <a:spcBef>
                          <a:spcPts val="0"/>
                        </a:spcBef>
                        <a:spcAft>
                          <a:spcPts val="0"/>
                        </a:spcAft>
                      </a:pPr>
                      <a:r>
                        <a:rPr lang="en-US" sz="700" b="1" dirty="0">
                          <a:effectLst/>
                          <a:latin typeface="Calibri"/>
                          <a:ea typeface="Times New Roman"/>
                          <a:cs typeface="Times New Roman"/>
                        </a:rPr>
                        <a:t>Peritoneal dialysis</a:t>
                      </a:r>
                      <a:endParaRPr lang="en-US" sz="800" dirty="0">
                        <a:effectLst/>
                        <a:latin typeface="Calibri"/>
                        <a:ea typeface="Calibri"/>
                        <a:cs typeface="Times New Roman"/>
                      </a:endParaRPr>
                    </a:p>
                  </a:txBody>
                  <a:tcPr marL="51041" marR="5104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800">
                        <a:effectLst/>
                        <a:latin typeface="Calibri"/>
                      </a:endParaRPr>
                    </a:p>
                  </a:txBody>
                  <a:tcPr marL="51041" marR="5104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800">
                        <a:effectLst/>
                        <a:latin typeface="Calibri"/>
                      </a:endParaRPr>
                    </a:p>
                  </a:txBody>
                  <a:tcPr marL="51041" marR="5104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800" dirty="0">
                        <a:effectLst/>
                        <a:latin typeface="Calibri"/>
                      </a:endParaRPr>
                    </a:p>
                  </a:txBody>
                  <a:tcPr marL="51041" marR="5104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800" dirty="0">
                        <a:effectLst/>
                        <a:latin typeface="Calibri"/>
                      </a:endParaRPr>
                    </a:p>
                  </a:txBody>
                  <a:tcPr marL="51041" marR="5104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800" dirty="0">
                        <a:effectLst/>
                        <a:latin typeface="Calibri"/>
                      </a:endParaRPr>
                    </a:p>
                  </a:txBody>
                  <a:tcPr marL="51041" marR="5104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0437">
                <a:tc>
                  <a:txBody>
                    <a:bodyPr/>
                    <a:lstStyle/>
                    <a:p>
                      <a:pPr marL="135255" marR="0">
                        <a:lnSpc>
                          <a:spcPct val="115000"/>
                        </a:lnSpc>
                        <a:spcBef>
                          <a:spcPts val="0"/>
                        </a:spcBef>
                        <a:spcAft>
                          <a:spcPts val="0"/>
                        </a:spcAft>
                      </a:pPr>
                      <a:r>
                        <a:rPr lang="en-US" sz="700" b="1" dirty="0">
                          <a:effectLst/>
                          <a:latin typeface="+mj-lt"/>
                          <a:ea typeface="Times New Roman"/>
                          <a:cs typeface="Times New Roman"/>
                        </a:rPr>
                        <a:t>1999</a:t>
                      </a:r>
                      <a:endParaRPr lang="en-US" sz="800" dirty="0">
                        <a:effectLst/>
                        <a:latin typeface="+mj-lt"/>
                        <a:ea typeface="Calibri"/>
                        <a:cs typeface="Times New Roman"/>
                      </a:endParaRPr>
                    </a:p>
                  </a:txBody>
                  <a:tcPr marL="51041" marR="5104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dirty="0">
                          <a:effectLst/>
                          <a:latin typeface="+mj-lt"/>
                          <a:ea typeface="Calibri"/>
                          <a:cs typeface="Times New Roman"/>
                        </a:rPr>
                        <a:t>94.3</a:t>
                      </a:r>
                      <a:endParaRPr lang="en-US" sz="800" dirty="0">
                        <a:effectLst/>
                        <a:latin typeface="+mj-lt"/>
                        <a:ea typeface="Calibri"/>
                        <a:cs typeface="Times New Roman"/>
                      </a:endParaRPr>
                    </a:p>
                  </a:txBody>
                  <a:tcPr marL="51041" marR="5104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dirty="0">
                          <a:effectLst/>
                          <a:latin typeface="+mj-lt"/>
                          <a:ea typeface="Calibri"/>
                          <a:cs typeface="Times New Roman"/>
                        </a:rPr>
                        <a:t>79.6</a:t>
                      </a:r>
                      <a:endParaRPr lang="en-US" sz="800" dirty="0">
                        <a:effectLst/>
                        <a:latin typeface="+mj-lt"/>
                        <a:ea typeface="Calibri"/>
                        <a:cs typeface="Times New Roman"/>
                      </a:endParaRPr>
                    </a:p>
                  </a:txBody>
                  <a:tcPr marL="51041" marR="5104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dirty="0">
                          <a:effectLst/>
                          <a:latin typeface="+mj-lt"/>
                          <a:ea typeface="Calibri"/>
                          <a:cs typeface="Times New Roman"/>
                        </a:rPr>
                        <a:t>63.7</a:t>
                      </a:r>
                      <a:endParaRPr lang="en-US" sz="800" dirty="0">
                        <a:effectLst/>
                        <a:latin typeface="+mj-lt"/>
                        <a:ea typeface="Calibri"/>
                        <a:cs typeface="Times New Roman"/>
                      </a:endParaRPr>
                    </a:p>
                  </a:txBody>
                  <a:tcPr marL="51041" marR="5104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dirty="0">
                          <a:effectLst/>
                          <a:latin typeface="+mj-lt"/>
                          <a:ea typeface="Calibri"/>
                          <a:cs typeface="Times New Roman"/>
                        </a:rPr>
                        <a:t>51.7</a:t>
                      </a:r>
                      <a:endParaRPr lang="en-US" sz="800" dirty="0">
                        <a:effectLst/>
                        <a:latin typeface="+mj-lt"/>
                        <a:ea typeface="Calibri"/>
                        <a:cs typeface="Times New Roman"/>
                      </a:endParaRPr>
                    </a:p>
                  </a:txBody>
                  <a:tcPr marL="51041" marR="5104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dirty="0">
                          <a:effectLst/>
                          <a:latin typeface="+mj-lt"/>
                          <a:ea typeface="Calibri"/>
                          <a:cs typeface="Times New Roman"/>
                        </a:rPr>
                        <a:t>36.4</a:t>
                      </a:r>
                      <a:endParaRPr lang="en-US" sz="800" dirty="0">
                        <a:effectLst/>
                        <a:latin typeface="+mj-lt"/>
                        <a:ea typeface="Calibri"/>
                        <a:cs typeface="Times New Roman"/>
                      </a:endParaRPr>
                    </a:p>
                  </a:txBody>
                  <a:tcPr marL="51041" marR="51041" marT="0" marB="0" anchor="ctr">
                    <a:lnL>
                      <a:noFill/>
                    </a:lnL>
                    <a:lnR>
                      <a:noFill/>
                    </a:lnR>
                    <a:lnT w="12700" cap="flat" cmpd="sng" algn="ctr">
                      <a:solidFill>
                        <a:srgbClr val="000000"/>
                      </a:solidFill>
                      <a:prstDash val="solid"/>
                      <a:round/>
                      <a:headEnd type="none" w="med" len="med"/>
                      <a:tailEnd type="none" w="med" len="med"/>
                    </a:lnT>
                    <a:lnB>
                      <a:noFill/>
                    </a:lnB>
                  </a:tcPr>
                </a:tc>
              </a:tr>
              <a:tr h="130437">
                <a:tc>
                  <a:txBody>
                    <a:bodyPr/>
                    <a:lstStyle/>
                    <a:p>
                      <a:pPr marL="135255" marR="0">
                        <a:lnSpc>
                          <a:spcPct val="115000"/>
                        </a:lnSpc>
                        <a:spcBef>
                          <a:spcPts val="0"/>
                        </a:spcBef>
                        <a:spcAft>
                          <a:spcPts val="0"/>
                        </a:spcAft>
                      </a:pPr>
                      <a:r>
                        <a:rPr lang="en-US" sz="700" b="1" dirty="0">
                          <a:effectLst/>
                          <a:latin typeface="+mj-lt"/>
                          <a:ea typeface="Times New Roman"/>
                          <a:cs typeface="Times New Roman"/>
                        </a:rPr>
                        <a:t>2001</a:t>
                      </a:r>
                      <a:endParaRPr lang="en-US" sz="800" dirty="0">
                        <a:effectLst/>
                        <a:latin typeface="+mj-lt"/>
                        <a:ea typeface="Calibri"/>
                        <a:cs typeface="Times New Roman"/>
                      </a:endParaRPr>
                    </a:p>
                  </a:txBody>
                  <a:tcPr marL="51041" marR="51041"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dirty="0">
                          <a:effectLst/>
                          <a:latin typeface="+mj-lt"/>
                          <a:ea typeface="Calibri"/>
                          <a:cs typeface="Times New Roman"/>
                        </a:rPr>
                        <a:t>95.5</a:t>
                      </a:r>
                      <a:endParaRPr lang="en-US" sz="800" dirty="0">
                        <a:effectLst/>
                        <a:latin typeface="+mj-lt"/>
                        <a:ea typeface="Calibri"/>
                        <a:cs typeface="Times New Roman"/>
                      </a:endParaRPr>
                    </a:p>
                  </a:txBody>
                  <a:tcPr marL="51041" marR="51041"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dirty="0">
                          <a:effectLst/>
                          <a:latin typeface="+mj-lt"/>
                          <a:ea typeface="Calibri"/>
                          <a:cs typeface="Times New Roman"/>
                        </a:rPr>
                        <a:t>82.0</a:t>
                      </a:r>
                      <a:endParaRPr lang="en-US" sz="800" dirty="0">
                        <a:effectLst/>
                        <a:latin typeface="+mj-lt"/>
                        <a:ea typeface="Calibri"/>
                        <a:cs typeface="Times New Roman"/>
                      </a:endParaRPr>
                    </a:p>
                  </a:txBody>
                  <a:tcPr marL="51041" marR="51041"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mj-lt"/>
                          <a:ea typeface="Calibri"/>
                          <a:cs typeface="Times New Roman"/>
                        </a:rPr>
                        <a:t>67.2</a:t>
                      </a:r>
                      <a:endParaRPr lang="en-US" sz="800">
                        <a:effectLst/>
                        <a:latin typeface="+mj-lt"/>
                        <a:ea typeface="Calibri"/>
                        <a:cs typeface="Times New Roman"/>
                      </a:endParaRPr>
                    </a:p>
                  </a:txBody>
                  <a:tcPr marL="51041" marR="51041"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dirty="0">
                          <a:effectLst/>
                          <a:latin typeface="+mj-lt"/>
                          <a:ea typeface="Calibri"/>
                          <a:cs typeface="Times New Roman"/>
                        </a:rPr>
                        <a:t>55.5</a:t>
                      </a:r>
                      <a:endParaRPr lang="en-US" sz="800" dirty="0">
                        <a:effectLst/>
                        <a:latin typeface="+mj-lt"/>
                        <a:ea typeface="Calibri"/>
                        <a:cs typeface="Times New Roman"/>
                      </a:endParaRPr>
                    </a:p>
                  </a:txBody>
                  <a:tcPr marL="51041" marR="51041"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dirty="0">
                          <a:effectLst/>
                          <a:latin typeface="+mj-lt"/>
                          <a:ea typeface="Calibri"/>
                          <a:cs typeface="Times New Roman"/>
                        </a:rPr>
                        <a:t>39.3</a:t>
                      </a:r>
                      <a:endParaRPr lang="en-US" sz="800" dirty="0">
                        <a:effectLst/>
                        <a:latin typeface="+mj-lt"/>
                        <a:ea typeface="Calibri"/>
                        <a:cs typeface="Times New Roman"/>
                      </a:endParaRPr>
                    </a:p>
                  </a:txBody>
                  <a:tcPr marL="51041" marR="51041" marT="0" marB="0" anchor="ctr">
                    <a:lnL>
                      <a:noFill/>
                    </a:lnL>
                    <a:lnR>
                      <a:noFill/>
                    </a:lnR>
                    <a:lnT>
                      <a:noFill/>
                    </a:lnT>
                    <a:lnB>
                      <a:noFill/>
                    </a:lnB>
                  </a:tcPr>
                </a:tc>
              </a:tr>
              <a:tr h="128016">
                <a:tc>
                  <a:txBody>
                    <a:bodyPr/>
                    <a:lstStyle/>
                    <a:p>
                      <a:pPr marL="135255" marR="0">
                        <a:lnSpc>
                          <a:spcPct val="115000"/>
                        </a:lnSpc>
                        <a:spcBef>
                          <a:spcPts val="0"/>
                        </a:spcBef>
                        <a:spcAft>
                          <a:spcPts val="0"/>
                        </a:spcAft>
                      </a:pPr>
                      <a:r>
                        <a:rPr lang="en-US" sz="700" b="1" dirty="0">
                          <a:effectLst/>
                          <a:latin typeface="+mj-lt"/>
                          <a:ea typeface="Times New Roman"/>
                          <a:cs typeface="Times New Roman"/>
                        </a:rPr>
                        <a:t>2003</a:t>
                      </a:r>
                      <a:endParaRPr lang="en-US" sz="800" dirty="0">
                        <a:effectLst/>
                        <a:latin typeface="+mj-lt"/>
                        <a:ea typeface="Calibri"/>
                        <a:cs typeface="Times New Roman"/>
                      </a:endParaRPr>
                    </a:p>
                  </a:txBody>
                  <a:tcPr marL="51041" marR="51041"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dirty="0">
                          <a:effectLst/>
                          <a:latin typeface="+mj-lt"/>
                          <a:ea typeface="Calibri"/>
                          <a:cs typeface="Times New Roman"/>
                        </a:rPr>
                        <a:t>96.2</a:t>
                      </a:r>
                      <a:endParaRPr lang="en-US" sz="800" dirty="0">
                        <a:effectLst/>
                        <a:latin typeface="+mj-lt"/>
                        <a:ea typeface="Calibri"/>
                        <a:cs typeface="Times New Roman"/>
                      </a:endParaRPr>
                    </a:p>
                  </a:txBody>
                  <a:tcPr marL="51041" marR="51041"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dirty="0">
                          <a:effectLst/>
                          <a:latin typeface="+mj-lt"/>
                          <a:ea typeface="Calibri"/>
                          <a:cs typeface="Times New Roman"/>
                        </a:rPr>
                        <a:t>84.0</a:t>
                      </a:r>
                      <a:endParaRPr lang="en-US" sz="800" dirty="0">
                        <a:effectLst/>
                        <a:latin typeface="+mj-lt"/>
                        <a:ea typeface="Calibri"/>
                        <a:cs typeface="Times New Roman"/>
                      </a:endParaRPr>
                    </a:p>
                  </a:txBody>
                  <a:tcPr marL="51041" marR="51041"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dirty="0">
                          <a:effectLst/>
                          <a:latin typeface="+mj-lt"/>
                          <a:ea typeface="Calibri"/>
                          <a:cs typeface="Times New Roman"/>
                        </a:rPr>
                        <a:t>68.9</a:t>
                      </a:r>
                      <a:endParaRPr lang="en-US" sz="800" dirty="0">
                        <a:effectLst/>
                        <a:latin typeface="+mj-lt"/>
                        <a:ea typeface="Calibri"/>
                        <a:cs typeface="Times New Roman"/>
                      </a:endParaRPr>
                    </a:p>
                  </a:txBody>
                  <a:tcPr marL="51041" marR="51041"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dirty="0">
                          <a:effectLst/>
                          <a:latin typeface="+mj-lt"/>
                          <a:ea typeface="Calibri"/>
                          <a:cs typeface="Times New Roman"/>
                        </a:rPr>
                        <a:t>57.6</a:t>
                      </a:r>
                      <a:endParaRPr lang="en-US" sz="800" dirty="0">
                        <a:effectLst/>
                        <a:latin typeface="+mj-lt"/>
                        <a:ea typeface="Calibri"/>
                        <a:cs typeface="Times New Roman"/>
                      </a:endParaRPr>
                    </a:p>
                  </a:txBody>
                  <a:tcPr marL="51041" marR="51041"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dirty="0">
                          <a:effectLst/>
                          <a:latin typeface="+mj-lt"/>
                          <a:ea typeface="Calibri"/>
                          <a:cs typeface="Times New Roman"/>
                        </a:rPr>
                        <a:t>43.0</a:t>
                      </a:r>
                      <a:endParaRPr lang="en-US" sz="800" dirty="0">
                        <a:effectLst/>
                        <a:latin typeface="+mj-lt"/>
                        <a:ea typeface="Calibri"/>
                        <a:cs typeface="Times New Roman"/>
                      </a:endParaRPr>
                    </a:p>
                  </a:txBody>
                  <a:tcPr marL="51041" marR="51041" marT="0" marB="0" anchor="ctr">
                    <a:lnL>
                      <a:noFill/>
                    </a:lnL>
                    <a:lnR>
                      <a:noFill/>
                    </a:lnR>
                    <a:lnT>
                      <a:noFill/>
                    </a:lnT>
                    <a:lnB>
                      <a:noFill/>
                    </a:lnB>
                  </a:tcPr>
                </a:tc>
              </a:tr>
              <a:tr h="130437">
                <a:tc>
                  <a:txBody>
                    <a:bodyPr/>
                    <a:lstStyle/>
                    <a:p>
                      <a:pPr marL="135255" marR="0">
                        <a:lnSpc>
                          <a:spcPct val="115000"/>
                        </a:lnSpc>
                        <a:spcBef>
                          <a:spcPts val="0"/>
                        </a:spcBef>
                        <a:spcAft>
                          <a:spcPts val="0"/>
                        </a:spcAft>
                      </a:pPr>
                      <a:r>
                        <a:rPr lang="en-US" sz="700" b="1" dirty="0">
                          <a:effectLst/>
                          <a:latin typeface="+mj-lt"/>
                          <a:ea typeface="Times New Roman"/>
                          <a:cs typeface="Times New Roman"/>
                        </a:rPr>
                        <a:t>2005</a:t>
                      </a:r>
                      <a:endParaRPr lang="en-US" sz="800" dirty="0">
                        <a:effectLst/>
                        <a:latin typeface="+mj-lt"/>
                        <a:ea typeface="Calibri"/>
                        <a:cs typeface="Times New Roman"/>
                      </a:endParaRPr>
                    </a:p>
                  </a:txBody>
                  <a:tcPr marL="51041" marR="51041"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mj-lt"/>
                          <a:ea typeface="Calibri"/>
                          <a:cs typeface="Times New Roman"/>
                        </a:rPr>
                        <a:t>96.4</a:t>
                      </a:r>
                      <a:endParaRPr lang="en-US" sz="800">
                        <a:effectLst/>
                        <a:latin typeface="+mj-lt"/>
                        <a:ea typeface="Calibri"/>
                        <a:cs typeface="Times New Roman"/>
                      </a:endParaRPr>
                    </a:p>
                  </a:txBody>
                  <a:tcPr marL="51041" marR="51041"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mj-lt"/>
                          <a:ea typeface="Calibri"/>
                          <a:cs typeface="Times New Roman"/>
                        </a:rPr>
                        <a:t>85.8</a:t>
                      </a:r>
                      <a:endParaRPr lang="en-US" sz="800">
                        <a:effectLst/>
                        <a:latin typeface="+mj-lt"/>
                        <a:ea typeface="Calibri"/>
                        <a:cs typeface="Times New Roman"/>
                      </a:endParaRPr>
                    </a:p>
                  </a:txBody>
                  <a:tcPr marL="51041" marR="51041"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dirty="0">
                          <a:effectLst/>
                          <a:latin typeface="+mj-lt"/>
                          <a:ea typeface="Calibri"/>
                          <a:cs typeface="Times New Roman"/>
                        </a:rPr>
                        <a:t>72.5</a:t>
                      </a:r>
                      <a:endParaRPr lang="en-US" sz="800" dirty="0">
                        <a:effectLst/>
                        <a:latin typeface="+mj-lt"/>
                        <a:ea typeface="Calibri"/>
                        <a:cs typeface="Times New Roman"/>
                      </a:endParaRPr>
                    </a:p>
                  </a:txBody>
                  <a:tcPr marL="51041" marR="51041"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dirty="0">
                          <a:effectLst/>
                          <a:latin typeface="+mj-lt"/>
                          <a:ea typeface="Calibri"/>
                          <a:cs typeface="Times New Roman"/>
                        </a:rPr>
                        <a:t>61.9</a:t>
                      </a:r>
                      <a:endParaRPr lang="en-US" sz="800" dirty="0">
                        <a:effectLst/>
                        <a:latin typeface="+mj-lt"/>
                        <a:ea typeface="Calibri"/>
                        <a:cs typeface="Times New Roman"/>
                      </a:endParaRPr>
                    </a:p>
                  </a:txBody>
                  <a:tcPr marL="51041" marR="51041"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dirty="0">
                          <a:effectLst/>
                          <a:latin typeface="+mj-lt"/>
                          <a:ea typeface="Calibri"/>
                          <a:cs typeface="Times New Roman"/>
                        </a:rPr>
                        <a:t>45.9</a:t>
                      </a:r>
                      <a:endParaRPr lang="en-US" sz="800" dirty="0">
                        <a:effectLst/>
                        <a:latin typeface="+mj-lt"/>
                        <a:ea typeface="Calibri"/>
                        <a:cs typeface="Times New Roman"/>
                      </a:endParaRPr>
                    </a:p>
                  </a:txBody>
                  <a:tcPr marL="51041" marR="51041" marT="0" marB="0" anchor="ctr">
                    <a:lnL>
                      <a:noFill/>
                    </a:lnL>
                    <a:lnR>
                      <a:noFill/>
                    </a:lnR>
                    <a:lnT>
                      <a:noFill/>
                    </a:lnT>
                    <a:lnB>
                      <a:noFill/>
                    </a:lnB>
                  </a:tcPr>
                </a:tc>
              </a:tr>
              <a:tr h="130437">
                <a:tc>
                  <a:txBody>
                    <a:bodyPr/>
                    <a:lstStyle/>
                    <a:p>
                      <a:pPr marL="135255" marR="0">
                        <a:lnSpc>
                          <a:spcPct val="115000"/>
                        </a:lnSpc>
                        <a:spcBef>
                          <a:spcPts val="0"/>
                        </a:spcBef>
                        <a:spcAft>
                          <a:spcPts val="0"/>
                        </a:spcAft>
                      </a:pPr>
                      <a:r>
                        <a:rPr lang="en-US" sz="700" b="1">
                          <a:effectLst/>
                          <a:latin typeface="+mj-lt"/>
                          <a:ea typeface="Times New Roman"/>
                          <a:cs typeface="Times New Roman"/>
                        </a:rPr>
                        <a:t>2007</a:t>
                      </a:r>
                      <a:endParaRPr lang="en-US" sz="800">
                        <a:effectLst/>
                        <a:latin typeface="+mj-lt"/>
                        <a:ea typeface="Calibri"/>
                        <a:cs typeface="Times New Roman"/>
                      </a:endParaRPr>
                    </a:p>
                  </a:txBody>
                  <a:tcPr marL="51041" marR="5104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mj-lt"/>
                          <a:ea typeface="Calibri"/>
                          <a:cs typeface="Times New Roman"/>
                        </a:rPr>
                        <a:t>96.9</a:t>
                      </a:r>
                      <a:endParaRPr lang="en-US" sz="800">
                        <a:effectLst/>
                        <a:latin typeface="+mj-lt"/>
                        <a:ea typeface="Calibri"/>
                        <a:cs typeface="Times New Roman"/>
                      </a:endParaRPr>
                    </a:p>
                  </a:txBody>
                  <a:tcPr marL="51041" marR="5104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mj-lt"/>
                          <a:ea typeface="Calibri"/>
                          <a:cs typeface="Times New Roman"/>
                        </a:rPr>
                        <a:t>87.6</a:t>
                      </a:r>
                      <a:endParaRPr lang="en-US" sz="800">
                        <a:effectLst/>
                        <a:latin typeface="+mj-lt"/>
                        <a:ea typeface="Calibri"/>
                        <a:cs typeface="Times New Roman"/>
                      </a:endParaRPr>
                    </a:p>
                  </a:txBody>
                  <a:tcPr marL="51041" marR="5104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mj-lt"/>
                          <a:ea typeface="Calibri"/>
                          <a:cs typeface="Times New Roman"/>
                        </a:rPr>
                        <a:t>74.9</a:t>
                      </a:r>
                      <a:endParaRPr lang="en-US" sz="800">
                        <a:effectLst/>
                        <a:latin typeface="+mj-lt"/>
                        <a:ea typeface="Calibri"/>
                        <a:cs typeface="Times New Roman"/>
                      </a:endParaRPr>
                    </a:p>
                  </a:txBody>
                  <a:tcPr marL="51041" marR="5104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dirty="0">
                          <a:effectLst/>
                          <a:latin typeface="+mj-lt"/>
                          <a:ea typeface="Calibri"/>
                          <a:cs typeface="Times New Roman"/>
                        </a:rPr>
                        <a:t>64.7</a:t>
                      </a:r>
                      <a:endParaRPr lang="en-US" sz="800" dirty="0">
                        <a:effectLst/>
                        <a:latin typeface="+mj-lt"/>
                        <a:ea typeface="Calibri"/>
                        <a:cs typeface="Times New Roman"/>
                      </a:endParaRPr>
                    </a:p>
                  </a:txBody>
                  <a:tcPr marL="51041" marR="5104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dirty="0">
                          <a:effectLst/>
                          <a:latin typeface="+mj-lt"/>
                          <a:ea typeface="Calibri"/>
                          <a:cs typeface="Times New Roman"/>
                        </a:rPr>
                        <a:t>49.2</a:t>
                      </a:r>
                      <a:endParaRPr lang="en-US" sz="800" dirty="0">
                        <a:effectLst/>
                        <a:latin typeface="+mj-lt"/>
                        <a:ea typeface="Calibri"/>
                        <a:cs typeface="Times New Roman"/>
                      </a:endParaRPr>
                    </a:p>
                  </a:txBody>
                  <a:tcPr marL="51041" marR="51041" marT="0" marB="0" anchor="ctr">
                    <a:lnL>
                      <a:noFill/>
                    </a:lnL>
                    <a:lnR>
                      <a:noFill/>
                    </a:lnR>
                    <a:lnT>
                      <a:noFill/>
                    </a:lnT>
                    <a:lnB w="12700" cap="flat" cmpd="sng" algn="ctr">
                      <a:solidFill>
                        <a:srgbClr val="000000"/>
                      </a:solidFill>
                      <a:prstDash val="solid"/>
                      <a:round/>
                      <a:headEnd type="none" w="med" len="med"/>
                      <a:tailEnd type="none" w="med" len="med"/>
                    </a:lnB>
                  </a:tcPr>
                </a:tc>
              </a:tr>
              <a:tr h="143481">
                <a:tc gridSpan="2">
                  <a:txBody>
                    <a:bodyPr/>
                    <a:lstStyle/>
                    <a:p>
                      <a:pPr marL="0" marR="0">
                        <a:lnSpc>
                          <a:spcPct val="115000"/>
                        </a:lnSpc>
                        <a:spcBef>
                          <a:spcPts val="0"/>
                        </a:spcBef>
                        <a:spcAft>
                          <a:spcPts val="0"/>
                        </a:spcAft>
                      </a:pPr>
                      <a:r>
                        <a:rPr lang="en-US" sz="700" b="1">
                          <a:solidFill>
                            <a:srgbClr val="000000"/>
                          </a:solidFill>
                          <a:effectLst/>
                          <a:latin typeface="Calibri"/>
                          <a:ea typeface="Times New Roman"/>
                          <a:cs typeface="Times New Roman"/>
                        </a:rPr>
                        <a:t>Deceased-donor transplant</a:t>
                      </a:r>
                      <a:endParaRPr lang="en-US" sz="800">
                        <a:effectLst/>
                        <a:latin typeface="Calibri"/>
                        <a:ea typeface="Calibri"/>
                        <a:cs typeface="Times New Roman"/>
                      </a:endParaRPr>
                    </a:p>
                  </a:txBody>
                  <a:tcPr marL="51041" marR="5104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nSpc>
                          <a:spcPct val="115000"/>
                        </a:lnSpc>
                      </a:pPr>
                      <a:endParaRPr lang="en-US" sz="800">
                        <a:effectLst/>
                        <a:latin typeface="Calibri"/>
                      </a:endParaRPr>
                    </a:p>
                  </a:txBody>
                  <a:tcPr marL="51041" marR="5104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800">
                        <a:effectLst/>
                        <a:latin typeface="Calibri"/>
                      </a:endParaRPr>
                    </a:p>
                  </a:txBody>
                  <a:tcPr marL="51041" marR="5104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800" dirty="0">
                        <a:effectLst/>
                        <a:latin typeface="Calibri"/>
                      </a:endParaRPr>
                    </a:p>
                  </a:txBody>
                  <a:tcPr marL="51041" marR="5104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800" dirty="0">
                        <a:effectLst/>
                        <a:latin typeface="Calibri"/>
                      </a:endParaRPr>
                    </a:p>
                  </a:txBody>
                  <a:tcPr marL="51041" marR="5104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0437">
                <a:tc>
                  <a:txBody>
                    <a:bodyPr/>
                    <a:lstStyle/>
                    <a:p>
                      <a:pPr marL="135255" marR="0">
                        <a:lnSpc>
                          <a:spcPct val="115000"/>
                        </a:lnSpc>
                        <a:spcBef>
                          <a:spcPts val="0"/>
                        </a:spcBef>
                        <a:spcAft>
                          <a:spcPts val="0"/>
                        </a:spcAft>
                      </a:pPr>
                      <a:r>
                        <a:rPr lang="en-US" sz="700" b="1" dirty="0">
                          <a:effectLst/>
                          <a:latin typeface="+mn-lt"/>
                          <a:ea typeface="Times New Roman"/>
                          <a:cs typeface="Times New Roman"/>
                        </a:rPr>
                        <a:t>1999</a:t>
                      </a:r>
                      <a:endParaRPr lang="en-US" sz="800" dirty="0">
                        <a:effectLst/>
                        <a:latin typeface="+mn-lt"/>
                        <a:ea typeface="Calibri"/>
                        <a:cs typeface="Times New Roman"/>
                      </a:endParaRPr>
                    </a:p>
                  </a:txBody>
                  <a:tcPr marL="51041" marR="5104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effectLst/>
                          <a:latin typeface="+mn-lt"/>
                          <a:ea typeface="Calibri"/>
                          <a:cs typeface="Times New Roman"/>
                        </a:rPr>
                        <a:t>94.3</a:t>
                      </a:r>
                      <a:endParaRPr lang="en-US" sz="800">
                        <a:effectLst/>
                        <a:latin typeface="+mn-lt"/>
                        <a:ea typeface="Calibri"/>
                        <a:cs typeface="Times New Roman"/>
                      </a:endParaRPr>
                    </a:p>
                  </a:txBody>
                  <a:tcPr marL="51041" marR="5104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effectLst/>
                          <a:latin typeface="+mn-lt"/>
                          <a:ea typeface="Calibri"/>
                          <a:cs typeface="Times New Roman"/>
                        </a:rPr>
                        <a:t>88.6</a:t>
                      </a:r>
                      <a:endParaRPr lang="en-US" sz="800">
                        <a:effectLst/>
                        <a:latin typeface="+mn-lt"/>
                        <a:ea typeface="Calibri"/>
                        <a:cs typeface="Times New Roman"/>
                      </a:endParaRPr>
                    </a:p>
                  </a:txBody>
                  <a:tcPr marL="51041" marR="5104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effectLst/>
                          <a:latin typeface="+mn-lt"/>
                          <a:ea typeface="Calibri"/>
                          <a:cs typeface="Times New Roman"/>
                        </a:rPr>
                        <a:t>83.9</a:t>
                      </a:r>
                      <a:endParaRPr lang="en-US" sz="800">
                        <a:effectLst/>
                        <a:latin typeface="+mn-lt"/>
                        <a:ea typeface="Calibri"/>
                        <a:cs typeface="Times New Roman"/>
                      </a:endParaRPr>
                    </a:p>
                  </a:txBody>
                  <a:tcPr marL="51041" marR="5104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dirty="0">
                          <a:effectLst/>
                          <a:latin typeface="+mn-lt"/>
                          <a:ea typeface="Calibri"/>
                          <a:cs typeface="Times New Roman"/>
                        </a:rPr>
                        <a:t>78.3</a:t>
                      </a:r>
                      <a:endParaRPr lang="en-US" sz="800" dirty="0">
                        <a:effectLst/>
                        <a:latin typeface="+mn-lt"/>
                        <a:ea typeface="Calibri"/>
                        <a:cs typeface="Times New Roman"/>
                      </a:endParaRPr>
                    </a:p>
                  </a:txBody>
                  <a:tcPr marL="51041" marR="5104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dirty="0">
                          <a:effectLst/>
                          <a:latin typeface="+mn-lt"/>
                          <a:ea typeface="Calibri"/>
                          <a:cs typeface="Times New Roman"/>
                        </a:rPr>
                        <a:t>66.5</a:t>
                      </a:r>
                      <a:endParaRPr lang="en-US" sz="800" dirty="0">
                        <a:effectLst/>
                        <a:latin typeface="+mn-lt"/>
                        <a:ea typeface="Calibri"/>
                        <a:cs typeface="Times New Roman"/>
                      </a:endParaRPr>
                    </a:p>
                  </a:txBody>
                  <a:tcPr marL="51041" marR="51041" marT="0" marB="0" anchor="ctr">
                    <a:lnL>
                      <a:noFill/>
                    </a:lnL>
                    <a:lnR>
                      <a:noFill/>
                    </a:lnR>
                    <a:lnT w="12700" cap="flat" cmpd="sng" algn="ctr">
                      <a:solidFill>
                        <a:srgbClr val="000000"/>
                      </a:solidFill>
                      <a:prstDash val="solid"/>
                      <a:round/>
                      <a:headEnd type="none" w="med" len="med"/>
                      <a:tailEnd type="none" w="med" len="med"/>
                    </a:lnT>
                    <a:lnB>
                      <a:noFill/>
                    </a:lnB>
                  </a:tcPr>
                </a:tc>
              </a:tr>
              <a:tr h="130437">
                <a:tc>
                  <a:txBody>
                    <a:bodyPr/>
                    <a:lstStyle/>
                    <a:p>
                      <a:pPr marL="135255" marR="0">
                        <a:lnSpc>
                          <a:spcPct val="115000"/>
                        </a:lnSpc>
                        <a:spcBef>
                          <a:spcPts val="0"/>
                        </a:spcBef>
                        <a:spcAft>
                          <a:spcPts val="0"/>
                        </a:spcAft>
                      </a:pPr>
                      <a:r>
                        <a:rPr lang="en-US" sz="700" b="1" dirty="0">
                          <a:effectLst/>
                          <a:latin typeface="+mn-lt"/>
                          <a:ea typeface="Times New Roman"/>
                          <a:cs typeface="Times New Roman"/>
                        </a:rPr>
                        <a:t>2001</a:t>
                      </a:r>
                      <a:endParaRPr lang="en-US" sz="800" dirty="0">
                        <a:effectLst/>
                        <a:latin typeface="+mn-lt"/>
                        <a:ea typeface="Calibri"/>
                        <a:cs typeface="Times New Roman"/>
                      </a:endParaRPr>
                    </a:p>
                  </a:txBody>
                  <a:tcPr marL="51041" marR="51041"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mn-lt"/>
                          <a:ea typeface="Calibri"/>
                          <a:cs typeface="Times New Roman"/>
                        </a:rPr>
                        <a:t>95.0</a:t>
                      </a:r>
                      <a:endParaRPr lang="en-US" sz="800">
                        <a:effectLst/>
                        <a:latin typeface="+mn-lt"/>
                        <a:ea typeface="Calibri"/>
                        <a:cs typeface="Times New Roman"/>
                      </a:endParaRPr>
                    </a:p>
                  </a:txBody>
                  <a:tcPr marL="51041" marR="51041"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dirty="0">
                          <a:effectLst/>
                          <a:latin typeface="+mn-lt"/>
                          <a:ea typeface="Calibri"/>
                          <a:cs typeface="Times New Roman"/>
                        </a:rPr>
                        <a:t>89.6</a:t>
                      </a:r>
                      <a:endParaRPr lang="en-US" sz="800" dirty="0">
                        <a:effectLst/>
                        <a:latin typeface="+mn-lt"/>
                        <a:ea typeface="Calibri"/>
                        <a:cs typeface="Times New Roman"/>
                      </a:endParaRPr>
                    </a:p>
                  </a:txBody>
                  <a:tcPr marL="51041" marR="51041"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mn-lt"/>
                          <a:ea typeface="Calibri"/>
                          <a:cs typeface="Times New Roman"/>
                        </a:rPr>
                        <a:t>83.3</a:t>
                      </a:r>
                      <a:endParaRPr lang="en-US" sz="800">
                        <a:effectLst/>
                        <a:latin typeface="+mn-lt"/>
                        <a:ea typeface="Calibri"/>
                        <a:cs typeface="Times New Roman"/>
                      </a:endParaRPr>
                    </a:p>
                  </a:txBody>
                  <a:tcPr marL="51041" marR="51041"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dirty="0">
                          <a:effectLst/>
                          <a:latin typeface="+mn-lt"/>
                          <a:ea typeface="Calibri"/>
                          <a:cs typeface="Times New Roman"/>
                        </a:rPr>
                        <a:t>77.8</a:t>
                      </a:r>
                      <a:endParaRPr lang="en-US" sz="800" dirty="0">
                        <a:effectLst/>
                        <a:latin typeface="+mn-lt"/>
                        <a:ea typeface="Calibri"/>
                        <a:cs typeface="Times New Roman"/>
                      </a:endParaRPr>
                    </a:p>
                  </a:txBody>
                  <a:tcPr marL="51041" marR="51041"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dirty="0">
                          <a:effectLst/>
                          <a:latin typeface="+mn-lt"/>
                          <a:ea typeface="Calibri"/>
                          <a:cs typeface="Times New Roman"/>
                        </a:rPr>
                        <a:t>65.9</a:t>
                      </a:r>
                      <a:endParaRPr lang="en-US" sz="800" dirty="0">
                        <a:effectLst/>
                        <a:latin typeface="+mn-lt"/>
                        <a:ea typeface="Calibri"/>
                        <a:cs typeface="Times New Roman"/>
                      </a:endParaRPr>
                    </a:p>
                  </a:txBody>
                  <a:tcPr marL="51041" marR="51041" marT="0" marB="0" anchor="ctr">
                    <a:lnL>
                      <a:noFill/>
                    </a:lnL>
                    <a:lnR>
                      <a:noFill/>
                    </a:lnR>
                    <a:lnT>
                      <a:noFill/>
                    </a:lnT>
                    <a:lnB>
                      <a:noFill/>
                    </a:lnB>
                  </a:tcPr>
                </a:tc>
              </a:tr>
              <a:tr h="130437">
                <a:tc>
                  <a:txBody>
                    <a:bodyPr/>
                    <a:lstStyle/>
                    <a:p>
                      <a:pPr marL="135255" marR="0">
                        <a:lnSpc>
                          <a:spcPct val="115000"/>
                        </a:lnSpc>
                        <a:spcBef>
                          <a:spcPts val="0"/>
                        </a:spcBef>
                        <a:spcAft>
                          <a:spcPts val="0"/>
                        </a:spcAft>
                      </a:pPr>
                      <a:r>
                        <a:rPr lang="en-US" sz="700" b="1">
                          <a:effectLst/>
                          <a:latin typeface="+mn-lt"/>
                          <a:ea typeface="Times New Roman"/>
                          <a:cs typeface="Times New Roman"/>
                        </a:rPr>
                        <a:t>2003</a:t>
                      </a:r>
                      <a:endParaRPr lang="en-US" sz="800">
                        <a:effectLst/>
                        <a:latin typeface="+mn-lt"/>
                        <a:ea typeface="Calibri"/>
                        <a:cs typeface="Times New Roman"/>
                      </a:endParaRPr>
                    </a:p>
                  </a:txBody>
                  <a:tcPr marL="51041" marR="51041"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mn-lt"/>
                          <a:ea typeface="Calibri"/>
                          <a:cs typeface="Times New Roman"/>
                        </a:rPr>
                        <a:t>95.8</a:t>
                      </a:r>
                      <a:endParaRPr lang="en-US" sz="800">
                        <a:effectLst/>
                        <a:latin typeface="+mn-lt"/>
                        <a:ea typeface="Calibri"/>
                        <a:cs typeface="Times New Roman"/>
                      </a:endParaRPr>
                    </a:p>
                  </a:txBody>
                  <a:tcPr marL="51041" marR="51041"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dirty="0">
                          <a:effectLst/>
                          <a:latin typeface="+mn-lt"/>
                          <a:ea typeface="Calibri"/>
                          <a:cs typeface="Times New Roman"/>
                        </a:rPr>
                        <a:t>90.1</a:t>
                      </a:r>
                      <a:endParaRPr lang="en-US" sz="800" dirty="0">
                        <a:effectLst/>
                        <a:latin typeface="+mn-lt"/>
                        <a:ea typeface="Calibri"/>
                        <a:cs typeface="Times New Roman"/>
                      </a:endParaRPr>
                    </a:p>
                  </a:txBody>
                  <a:tcPr marL="51041" marR="51041"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dirty="0">
                          <a:effectLst/>
                          <a:latin typeface="+mn-lt"/>
                          <a:ea typeface="Calibri"/>
                          <a:cs typeface="Times New Roman"/>
                        </a:rPr>
                        <a:t>84.7</a:t>
                      </a:r>
                      <a:endParaRPr lang="en-US" sz="800" dirty="0">
                        <a:effectLst/>
                        <a:latin typeface="+mn-lt"/>
                        <a:ea typeface="Calibri"/>
                        <a:cs typeface="Times New Roman"/>
                      </a:endParaRPr>
                    </a:p>
                  </a:txBody>
                  <a:tcPr marL="51041" marR="51041"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dirty="0">
                          <a:effectLst/>
                          <a:latin typeface="+mn-lt"/>
                          <a:ea typeface="Calibri"/>
                          <a:cs typeface="Times New Roman"/>
                        </a:rPr>
                        <a:t>79.6</a:t>
                      </a:r>
                      <a:endParaRPr lang="en-US" sz="800" dirty="0">
                        <a:effectLst/>
                        <a:latin typeface="+mn-lt"/>
                        <a:ea typeface="Calibri"/>
                        <a:cs typeface="Times New Roman"/>
                      </a:endParaRPr>
                    </a:p>
                  </a:txBody>
                  <a:tcPr marL="51041" marR="51041"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dirty="0">
                          <a:effectLst/>
                          <a:latin typeface="+mn-lt"/>
                          <a:ea typeface="Calibri"/>
                          <a:cs typeface="Times New Roman"/>
                        </a:rPr>
                        <a:t>69.2</a:t>
                      </a:r>
                      <a:endParaRPr lang="en-US" sz="800" dirty="0">
                        <a:effectLst/>
                        <a:latin typeface="+mn-lt"/>
                        <a:ea typeface="Calibri"/>
                        <a:cs typeface="Times New Roman"/>
                      </a:endParaRPr>
                    </a:p>
                  </a:txBody>
                  <a:tcPr marL="51041" marR="51041" marT="0" marB="0" anchor="ctr">
                    <a:lnL>
                      <a:noFill/>
                    </a:lnL>
                    <a:lnR>
                      <a:noFill/>
                    </a:lnR>
                    <a:lnT>
                      <a:noFill/>
                    </a:lnT>
                    <a:lnB>
                      <a:noFill/>
                    </a:lnB>
                  </a:tcPr>
                </a:tc>
              </a:tr>
              <a:tr h="130437">
                <a:tc>
                  <a:txBody>
                    <a:bodyPr/>
                    <a:lstStyle/>
                    <a:p>
                      <a:pPr marL="135255" marR="0">
                        <a:lnSpc>
                          <a:spcPct val="115000"/>
                        </a:lnSpc>
                        <a:spcBef>
                          <a:spcPts val="0"/>
                        </a:spcBef>
                        <a:spcAft>
                          <a:spcPts val="0"/>
                        </a:spcAft>
                      </a:pPr>
                      <a:r>
                        <a:rPr lang="en-US" sz="700" b="1">
                          <a:effectLst/>
                          <a:latin typeface="+mn-lt"/>
                          <a:ea typeface="Times New Roman"/>
                          <a:cs typeface="Times New Roman"/>
                        </a:rPr>
                        <a:t>2005</a:t>
                      </a:r>
                      <a:endParaRPr lang="en-US" sz="800">
                        <a:effectLst/>
                        <a:latin typeface="+mn-lt"/>
                        <a:ea typeface="Calibri"/>
                        <a:cs typeface="Times New Roman"/>
                      </a:endParaRPr>
                    </a:p>
                  </a:txBody>
                  <a:tcPr marL="51041" marR="51041"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mn-lt"/>
                          <a:ea typeface="Calibri"/>
                          <a:cs typeface="Times New Roman"/>
                        </a:rPr>
                        <a:t>95.8</a:t>
                      </a:r>
                      <a:endParaRPr lang="en-US" sz="800">
                        <a:effectLst/>
                        <a:latin typeface="+mn-lt"/>
                        <a:ea typeface="Calibri"/>
                        <a:cs typeface="Times New Roman"/>
                      </a:endParaRPr>
                    </a:p>
                  </a:txBody>
                  <a:tcPr marL="51041" marR="51041"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mn-lt"/>
                          <a:ea typeface="Calibri"/>
                          <a:cs typeface="Times New Roman"/>
                        </a:rPr>
                        <a:t>90.0</a:t>
                      </a:r>
                      <a:endParaRPr lang="en-US" sz="800">
                        <a:effectLst/>
                        <a:latin typeface="+mn-lt"/>
                        <a:ea typeface="Calibri"/>
                        <a:cs typeface="Times New Roman"/>
                      </a:endParaRPr>
                    </a:p>
                  </a:txBody>
                  <a:tcPr marL="51041" marR="51041"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mn-lt"/>
                          <a:ea typeface="Calibri"/>
                          <a:cs typeface="Times New Roman"/>
                        </a:rPr>
                        <a:t>85.3</a:t>
                      </a:r>
                      <a:endParaRPr lang="en-US" sz="800">
                        <a:effectLst/>
                        <a:latin typeface="+mn-lt"/>
                        <a:ea typeface="Calibri"/>
                        <a:cs typeface="Times New Roman"/>
                      </a:endParaRPr>
                    </a:p>
                  </a:txBody>
                  <a:tcPr marL="51041" marR="51041"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dirty="0">
                          <a:effectLst/>
                          <a:latin typeface="+mn-lt"/>
                          <a:ea typeface="Calibri"/>
                          <a:cs typeface="Times New Roman"/>
                        </a:rPr>
                        <a:t>80.7</a:t>
                      </a:r>
                      <a:endParaRPr lang="en-US" sz="800" dirty="0">
                        <a:effectLst/>
                        <a:latin typeface="+mn-lt"/>
                        <a:ea typeface="Calibri"/>
                        <a:cs typeface="Times New Roman"/>
                      </a:endParaRPr>
                    </a:p>
                  </a:txBody>
                  <a:tcPr marL="51041" marR="51041"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dirty="0">
                          <a:effectLst/>
                          <a:latin typeface="+mn-lt"/>
                          <a:ea typeface="Calibri"/>
                          <a:cs typeface="Times New Roman"/>
                        </a:rPr>
                        <a:t>71.3</a:t>
                      </a:r>
                      <a:endParaRPr lang="en-US" sz="800" dirty="0">
                        <a:effectLst/>
                        <a:latin typeface="+mn-lt"/>
                        <a:ea typeface="Calibri"/>
                        <a:cs typeface="Times New Roman"/>
                      </a:endParaRPr>
                    </a:p>
                  </a:txBody>
                  <a:tcPr marL="51041" marR="51041" marT="0" marB="0" anchor="ctr">
                    <a:lnL>
                      <a:noFill/>
                    </a:lnL>
                    <a:lnR>
                      <a:noFill/>
                    </a:lnR>
                    <a:lnT>
                      <a:noFill/>
                    </a:lnT>
                    <a:lnB>
                      <a:noFill/>
                    </a:lnB>
                  </a:tcPr>
                </a:tc>
              </a:tr>
              <a:tr h="130437">
                <a:tc>
                  <a:txBody>
                    <a:bodyPr/>
                    <a:lstStyle/>
                    <a:p>
                      <a:pPr marL="135255" marR="0">
                        <a:lnSpc>
                          <a:spcPct val="115000"/>
                        </a:lnSpc>
                        <a:spcBef>
                          <a:spcPts val="0"/>
                        </a:spcBef>
                        <a:spcAft>
                          <a:spcPts val="0"/>
                        </a:spcAft>
                      </a:pPr>
                      <a:r>
                        <a:rPr lang="en-US" sz="700" b="1">
                          <a:effectLst/>
                          <a:latin typeface="+mn-lt"/>
                          <a:ea typeface="Times New Roman"/>
                          <a:cs typeface="Times New Roman"/>
                        </a:rPr>
                        <a:t>2007</a:t>
                      </a:r>
                      <a:endParaRPr lang="en-US" sz="800">
                        <a:effectLst/>
                        <a:latin typeface="+mn-lt"/>
                        <a:ea typeface="Calibri"/>
                        <a:cs typeface="Times New Roman"/>
                      </a:endParaRPr>
                    </a:p>
                  </a:txBody>
                  <a:tcPr marL="51041" marR="5104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mn-lt"/>
                          <a:ea typeface="Calibri"/>
                          <a:cs typeface="Times New Roman"/>
                        </a:rPr>
                        <a:t>96.8</a:t>
                      </a:r>
                      <a:endParaRPr lang="en-US" sz="800">
                        <a:effectLst/>
                        <a:latin typeface="+mn-lt"/>
                        <a:ea typeface="Calibri"/>
                        <a:cs typeface="Times New Roman"/>
                      </a:endParaRPr>
                    </a:p>
                  </a:txBody>
                  <a:tcPr marL="51041" marR="5104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mn-lt"/>
                          <a:ea typeface="Calibri"/>
                          <a:cs typeface="Times New Roman"/>
                        </a:rPr>
                        <a:t>92.5</a:t>
                      </a:r>
                      <a:endParaRPr lang="en-US" sz="800">
                        <a:effectLst/>
                        <a:latin typeface="+mn-lt"/>
                        <a:ea typeface="Calibri"/>
                        <a:cs typeface="Times New Roman"/>
                      </a:endParaRPr>
                    </a:p>
                  </a:txBody>
                  <a:tcPr marL="51041" marR="5104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dirty="0">
                          <a:effectLst/>
                          <a:latin typeface="+mn-lt"/>
                          <a:ea typeface="Calibri"/>
                          <a:cs typeface="Times New Roman"/>
                        </a:rPr>
                        <a:t>88.4</a:t>
                      </a:r>
                      <a:endParaRPr lang="en-US" sz="800" dirty="0">
                        <a:effectLst/>
                        <a:latin typeface="+mn-lt"/>
                        <a:ea typeface="Calibri"/>
                        <a:cs typeface="Times New Roman"/>
                      </a:endParaRPr>
                    </a:p>
                  </a:txBody>
                  <a:tcPr marL="51041" marR="5104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dirty="0">
                          <a:effectLst/>
                          <a:latin typeface="+mn-lt"/>
                          <a:ea typeface="Calibri"/>
                          <a:cs typeface="Times New Roman"/>
                        </a:rPr>
                        <a:t>84.1</a:t>
                      </a:r>
                      <a:endParaRPr lang="en-US" sz="800" dirty="0">
                        <a:effectLst/>
                        <a:latin typeface="+mn-lt"/>
                        <a:ea typeface="Calibri"/>
                        <a:cs typeface="Times New Roman"/>
                      </a:endParaRPr>
                    </a:p>
                  </a:txBody>
                  <a:tcPr marL="51041" marR="5104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dirty="0">
                          <a:effectLst/>
                          <a:latin typeface="+mn-lt"/>
                          <a:ea typeface="Calibri"/>
                          <a:cs typeface="Times New Roman"/>
                        </a:rPr>
                        <a:t>73.7</a:t>
                      </a:r>
                      <a:endParaRPr lang="en-US" sz="800" dirty="0">
                        <a:effectLst/>
                        <a:latin typeface="+mn-lt"/>
                        <a:ea typeface="Calibri"/>
                        <a:cs typeface="Times New Roman"/>
                      </a:endParaRPr>
                    </a:p>
                  </a:txBody>
                  <a:tcPr marL="51041" marR="51041" marT="0" marB="0" anchor="ctr">
                    <a:lnL>
                      <a:noFill/>
                    </a:lnL>
                    <a:lnR>
                      <a:noFill/>
                    </a:lnR>
                    <a:lnT>
                      <a:noFill/>
                    </a:lnT>
                    <a:lnB w="12700" cap="flat" cmpd="sng" algn="ctr">
                      <a:solidFill>
                        <a:srgbClr val="000000"/>
                      </a:solidFill>
                      <a:prstDash val="solid"/>
                      <a:round/>
                      <a:headEnd type="none" w="med" len="med"/>
                      <a:tailEnd type="none" w="med" len="med"/>
                    </a:lnB>
                  </a:tcPr>
                </a:tc>
              </a:tr>
              <a:tr h="130437">
                <a:tc>
                  <a:txBody>
                    <a:bodyPr/>
                    <a:lstStyle/>
                    <a:p>
                      <a:pPr marL="0" marR="0">
                        <a:lnSpc>
                          <a:spcPct val="115000"/>
                        </a:lnSpc>
                        <a:spcBef>
                          <a:spcPts val="0"/>
                        </a:spcBef>
                        <a:spcAft>
                          <a:spcPts val="0"/>
                        </a:spcAft>
                      </a:pPr>
                      <a:r>
                        <a:rPr lang="en-US" sz="700" b="1">
                          <a:solidFill>
                            <a:srgbClr val="000000"/>
                          </a:solidFill>
                          <a:effectLst/>
                          <a:latin typeface="Calibri"/>
                          <a:ea typeface="Times New Roman"/>
                          <a:cs typeface="Times New Roman"/>
                        </a:rPr>
                        <a:t>Living donor transplant</a:t>
                      </a:r>
                      <a:endParaRPr lang="en-US" sz="800">
                        <a:effectLst/>
                        <a:latin typeface="Calibri"/>
                        <a:ea typeface="Calibri"/>
                        <a:cs typeface="Times New Roman"/>
                      </a:endParaRPr>
                    </a:p>
                  </a:txBody>
                  <a:tcPr marL="51041" marR="5104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solidFill>
                            <a:srgbClr val="000000"/>
                          </a:solidFill>
                          <a:effectLst/>
                          <a:latin typeface="Calibri"/>
                          <a:ea typeface="Times New Roman"/>
                          <a:cs typeface="Times New Roman"/>
                        </a:rPr>
                        <a:t> </a:t>
                      </a:r>
                      <a:endParaRPr lang="en-US" sz="800">
                        <a:effectLst/>
                        <a:latin typeface="Calibri"/>
                        <a:ea typeface="Calibri"/>
                        <a:cs typeface="Times New Roman"/>
                      </a:endParaRPr>
                    </a:p>
                  </a:txBody>
                  <a:tcPr marL="51041" marR="5104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solidFill>
                            <a:srgbClr val="000000"/>
                          </a:solidFill>
                          <a:effectLst/>
                          <a:latin typeface="Calibri"/>
                          <a:ea typeface="Times New Roman"/>
                          <a:cs typeface="Times New Roman"/>
                        </a:rPr>
                        <a:t> </a:t>
                      </a:r>
                      <a:endParaRPr lang="en-US" sz="800">
                        <a:effectLst/>
                        <a:latin typeface="Calibri"/>
                        <a:ea typeface="Calibri"/>
                        <a:cs typeface="Times New Roman"/>
                      </a:endParaRPr>
                    </a:p>
                  </a:txBody>
                  <a:tcPr marL="51041" marR="5104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solidFill>
                            <a:srgbClr val="000000"/>
                          </a:solidFill>
                          <a:effectLst/>
                          <a:latin typeface="Calibri"/>
                          <a:ea typeface="Times New Roman"/>
                          <a:cs typeface="Times New Roman"/>
                        </a:rPr>
                        <a:t> </a:t>
                      </a:r>
                      <a:endParaRPr lang="en-US" sz="800">
                        <a:effectLst/>
                        <a:latin typeface="Calibri"/>
                        <a:ea typeface="Calibri"/>
                        <a:cs typeface="Times New Roman"/>
                      </a:endParaRPr>
                    </a:p>
                  </a:txBody>
                  <a:tcPr marL="51041" marR="5104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solidFill>
                            <a:srgbClr val="000000"/>
                          </a:solidFill>
                          <a:effectLst/>
                          <a:latin typeface="Calibri"/>
                          <a:ea typeface="Times New Roman"/>
                          <a:cs typeface="Times New Roman"/>
                        </a:rPr>
                        <a:t> </a:t>
                      </a:r>
                      <a:endParaRPr lang="en-US" sz="800">
                        <a:effectLst/>
                        <a:latin typeface="Calibri"/>
                        <a:ea typeface="Calibri"/>
                        <a:cs typeface="Times New Roman"/>
                      </a:endParaRPr>
                    </a:p>
                  </a:txBody>
                  <a:tcPr marL="51041" marR="5104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dirty="0">
                          <a:solidFill>
                            <a:srgbClr val="000000"/>
                          </a:solidFill>
                          <a:effectLst/>
                          <a:latin typeface="Calibri"/>
                          <a:ea typeface="Times New Roman"/>
                          <a:cs typeface="Times New Roman"/>
                        </a:rPr>
                        <a:t> </a:t>
                      </a:r>
                      <a:endParaRPr lang="en-US" sz="800" dirty="0">
                        <a:effectLst/>
                        <a:latin typeface="Calibri"/>
                        <a:ea typeface="Calibri"/>
                        <a:cs typeface="Times New Roman"/>
                      </a:endParaRPr>
                    </a:p>
                  </a:txBody>
                  <a:tcPr marL="51041" marR="5104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0437">
                <a:tc>
                  <a:txBody>
                    <a:bodyPr/>
                    <a:lstStyle/>
                    <a:p>
                      <a:pPr marL="135255" marR="0">
                        <a:lnSpc>
                          <a:spcPct val="115000"/>
                        </a:lnSpc>
                        <a:spcBef>
                          <a:spcPts val="0"/>
                        </a:spcBef>
                        <a:spcAft>
                          <a:spcPts val="0"/>
                        </a:spcAft>
                      </a:pPr>
                      <a:r>
                        <a:rPr lang="en-US" sz="700" b="1" dirty="0">
                          <a:effectLst/>
                          <a:latin typeface="+mn-lt"/>
                          <a:ea typeface="Times New Roman"/>
                          <a:cs typeface="Times New Roman"/>
                        </a:rPr>
                        <a:t>1999</a:t>
                      </a:r>
                      <a:endParaRPr lang="en-US" sz="800" dirty="0">
                        <a:effectLst/>
                        <a:latin typeface="+mn-lt"/>
                        <a:ea typeface="Calibri"/>
                        <a:cs typeface="Times New Roman"/>
                      </a:endParaRPr>
                    </a:p>
                  </a:txBody>
                  <a:tcPr marL="51041" marR="5104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dirty="0">
                          <a:effectLst/>
                          <a:latin typeface="+mn-lt"/>
                          <a:ea typeface="Calibri"/>
                          <a:cs typeface="Times New Roman"/>
                        </a:rPr>
                        <a:t>97.3</a:t>
                      </a:r>
                      <a:endParaRPr lang="en-US" sz="800" dirty="0">
                        <a:effectLst/>
                        <a:latin typeface="+mn-lt"/>
                        <a:ea typeface="Calibri"/>
                        <a:cs typeface="Times New Roman"/>
                      </a:endParaRPr>
                    </a:p>
                  </a:txBody>
                  <a:tcPr marL="51041" marR="5104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effectLst/>
                          <a:latin typeface="+mn-lt"/>
                          <a:ea typeface="Calibri"/>
                          <a:cs typeface="Times New Roman"/>
                        </a:rPr>
                        <a:t>94.2</a:t>
                      </a:r>
                      <a:endParaRPr lang="en-US" sz="800">
                        <a:effectLst/>
                        <a:latin typeface="+mn-lt"/>
                        <a:ea typeface="Calibri"/>
                        <a:cs typeface="Times New Roman"/>
                      </a:endParaRPr>
                    </a:p>
                  </a:txBody>
                  <a:tcPr marL="51041" marR="5104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effectLst/>
                          <a:latin typeface="+mn-lt"/>
                          <a:ea typeface="Calibri"/>
                          <a:cs typeface="Times New Roman"/>
                        </a:rPr>
                        <a:t>90.7</a:t>
                      </a:r>
                      <a:endParaRPr lang="en-US" sz="800">
                        <a:effectLst/>
                        <a:latin typeface="+mn-lt"/>
                        <a:ea typeface="Calibri"/>
                        <a:cs typeface="Times New Roman"/>
                      </a:endParaRPr>
                    </a:p>
                  </a:txBody>
                  <a:tcPr marL="51041" marR="5104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dirty="0">
                          <a:effectLst/>
                          <a:latin typeface="+mn-lt"/>
                          <a:ea typeface="Calibri"/>
                          <a:cs typeface="Times New Roman"/>
                        </a:rPr>
                        <a:t>85.5</a:t>
                      </a:r>
                      <a:endParaRPr lang="en-US" sz="800" dirty="0">
                        <a:effectLst/>
                        <a:latin typeface="+mn-lt"/>
                        <a:ea typeface="Calibri"/>
                        <a:cs typeface="Times New Roman"/>
                      </a:endParaRPr>
                    </a:p>
                  </a:txBody>
                  <a:tcPr marL="51041" marR="5104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dirty="0">
                          <a:effectLst/>
                          <a:latin typeface="+mn-lt"/>
                          <a:ea typeface="Calibri"/>
                          <a:cs typeface="Times New Roman"/>
                        </a:rPr>
                        <a:t>76.3</a:t>
                      </a:r>
                      <a:endParaRPr lang="en-US" sz="800" dirty="0">
                        <a:effectLst/>
                        <a:latin typeface="+mn-lt"/>
                        <a:ea typeface="Calibri"/>
                        <a:cs typeface="Times New Roman"/>
                      </a:endParaRPr>
                    </a:p>
                  </a:txBody>
                  <a:tcPr marL="51041" marR="51041" marT="0" marB="0" anchor="ctr">
                    <a:lnL>
                      <a:noFill/>
                    </a:lnL>
                    <a:lnR>
                      <a:noFill/>
                    </a:lnR>
                    <a:lnT w="12700" cap="flat" cmpd="sng" algn="ctr">
                      <a:solidFill>
                        <a:srgbClr val="000000"/>
                      </a:solidFill>
                      <a:prstDash val="solid"/>
                      <a:round/>
                      <a:headEnd type="none" w="med" len="med"/>
                      <a:tailEnd type="none" w="med" len="med"/>
                    </a:lnT>
                    <a:lnB>
                      <a:noFill/>
                    </a:lnB>
                  </a:tcPr>
                </a:tc>
              </a:tr>
              <a:tr h="130437">
                <a:tc>
                  <a:txBody>
                    <a:bodyPr/>
                    <a:lstStyle/>
                    <a:p>
                      <a:pPr marL="135255" marR="0">
                        <a:lnSpc>
                          <a:spcPct val="115000"/>
                        </a:lnSpc>
                        <a:spcBef>
                          <a:spcPts val="0"/>
                        </a:spcBef>
                        <a:spcAft>
                          <a:spcPts val="0"/>
                        </a:spcAft>
                      </a:pPr>
                      <a:r>
                        <a:rPr lang="en-US" sz="700" b="1">
                          <a:effectLst/>
                          <a:latin typeface="+mn-lt"/>
                          <a:ea typeface="Times New Roman"/>
                          <a:cs typeface="Times New Roman"/>
                        </a:rPr>
                        <a:t>2001</a:t>
                      </a:r>
                      <a:endParaRPr lang="en-US" sz="800">
                        <a:effectLst/>
                        <a:latin typeface="+mn-lt"/>
                        <a:ea typeface="Calibri"/>
                        <a:cs typeface="Times New Roman"/>
                      </a:endParaRPr>
                    </a:p>
                  </a:txBody>
                  <a:tcPr marL="51041" marR="51041"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mn-lt"/>
                          <a:ea typeface="Calibri"/>
                          <a:cs typeface="Times New Roman"/>
                        </a:rPr>
                        <a:t>97.5</a:t>
                      </a:r>
                      <a:endParaRPr lang="en-US" sz="800">
                        <a:effectLst/>
                        <a:latin typeface="+mn-lt"/>
                        <a:ea typeface="Calibri"/>
                        <a:cs typeface="Times New Roman"/>
                      </a:endParaRPr>
                    </a:p>
                  </a:txBody>
                  <a:tcPr marL="51041" marR="51041"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mn-lt"/>
                          <a:ea typeface="Calibri"/>
                          <a:cs typeface="Times New Roman"/>
                        </a:rPr>
                        <a:t>93.8</a:t>
                      </a:r>
                      <a:endParaRPr lang="en-US" sz="800">
                        <a:effectLst/>
                        <a:latin typeface="+mn-lt"/>
                        <a:ea typeface="Calibri"/>
                        <a:cs typeface="Times New Roman"/>
                      </a:endParaRPr>
                    </a:p>
                  </a:txBody>
                  <a:tcPr marL="51041" marR="51041"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dirty="0">
                          <a:effectLst/>
                          <a:latin typeface="+mn-lt"/>
                          <a:ea typeface="Calibri"/>
                          <a:cs typeface="Times New Roman"/>
                        </a:rPr>
                        <a:t>89.9</a:t>
                      </a:r>
                      <a:endParaRPr lang="en-US" sz="800" dirty="0">
                        <a:effectLst/>
                        <a:latin typeface="+mn-lt"/>
                        <a:ea typeface="Calibri"/>
                        <a:cs typeface="Times New Roman"/>
                      </a:endParaRPr>
                    </a:p>
                  </a:txBody>
                  <a:tcPr marL="51041" marR="51041"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dirty="0">
                          <a:effectLst/>
                          <a:latin typeface="+mn-lt"/>
                          <a:ea typeface="Calibri"/>
                          <a:cs typeface="Times New Roman"/>
                        </a:rPr>
                        <a:t>85.8</a:t>
                      </a:r>
                      <a:endParaRPr lang="en-US" sz="800" dirty="0">
                        <a:effectLst/>
                        <a:latin typeface="+mn-lt"/>
                        <a:ea typeface="Calibri"/>
                        <a:cs typeface="Times New Roman"/>
                      </a:endParaRPr>
                    </a:p>
                  </a:txBody>
                  <a:tcPr marL="51041" marR="51041"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dirty="0">
                          <a:effectLst/>
                          <a:latin typeface="+mn-lt"/>
                          <a:ea typeface="Calibri"/>
                          <a:cs typeface="Times New Roman"/>
                        </a:rPr>
                        <a:t>76.2</a:t>
                      </a:r>
                      <a:endParaRPr lang="en-US" sz="800" dirty="0">
                        <a:effectLst/>
                        <a:latin typeface="+mn-lt"/>
                        <a:ea typeface="Calibri"/>
                        <a:cs typeface="Times New Roman"/>
                      </a:endParaRPr>
                    </a:p>
                  </a:txBody>
                  <a:tcPr marL="51041" marR="51041" marT="0" marB="0" anchor="ctr">
                    <a:lnL>
                      <a:noFill/>
                    </a:lnL>
                    <a:lnR>
                      <a:noFill/>
                    </a:lnR>
                    <a:lnT>
                      <a:noFill/>
                    </a:lnT>
                    <a:lnB>
                      <a:noFill/>
                    </a:lnB>
                  </a:tcPr>
                </a:tc>
              </a:tr>
              <a:tr h="130437">
                <a:tc>
                  <a:txBody>
                    <a:bodyPr/>
                    <a:lstStyle/>
                    <a:p>
                      <a:pPr marL="135255" marR="0">
                        <a:lnSpc>
                          <a:spcPct val="115000"/>
                        </a:lnSpc>
                        <a:spcBef>
                          <a:spcPts val="0"/>
                        </a:spcBef>
                        <a:spcAft>
                          <a:spcPts val="0"/>
                        </a:spcAft>
                      </a:pPr>
                      <a:r>
                        <a:rPr lang="en-US" sz="700" b="1">
                          <a:effectLst/>
                          <a:latin typeface="+mn-lt"/>
                          <a:ea typeface="Times New Roman"/>
                          <a:cs typeface="Times New Roman"/>
                        </a:rPr>
                        <a:t>2003</a:t>
                      </a:r>
                      <a:endParaRPr lang="en-US" sz="800">
                        <a:effectLst/>
                        <a:latin typeface="+mn-lt"/>
                        <a:ea typeface="Calibri"/>
                        <a:cs typeface="Times New Roman"/>
                      </a:endParaRPr>
                    </a:p>
                  </a:txBody>
                  <a:tcPr marL="51041" marR="51041"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mn-lt"/>
                          <a:ea typeface="Calibri"/>
                          <a:cs typeface="Times New Roman"/>
                        </a:rPr>
                        <a:t>98.3</a:t>
                      </a:r>
                      <a:endParaRPr lang="en-US" sz="800">
                        <a:effectLst/>
                        <a:latin typeface="+mn-lt"/>
                        <a:ea typeface="Calibri"/>
                        <a:cs typeface="Times New Roman"/>
                      </a:endParaRPr>
                    </a:p>
                  </a:txBody>
                  <a:tcPr marL="51041" marR="51041"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mn-lt"/>
                          <a:ea typeface="Calibri"/>
                          <a:cs typeface="Times New Roman"/>
                        </a:rPr>
                        <a:t>95.8</a:t>
                      </a:r>
                      <a:endParaRPr lang="en-US" sz="800">
                        <a:effectLst/>
                        <a:latin typeface="+mn-lt"/>
                        <a:ea typeface="Calibri"/>
                        <a:cs typeface="Times New Roman"/>
                      </a:endParaRPr>
                    </a:p>
                  </a:txBody>
                  <a:tcPr marL="51041" marR="51041"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mn-lt"/>
                          <a:ea typeface="Calibri"/>
                          <a:cs typeface="Times New Roman"/>
                        </a:rPr>
                        <a:t>92.2</a:t>
                      </a:r>
                      <a:endParaRPr lang="en-US" sz="800">
                        <a:effectLst/>
                        <a:latin typeface="+mn-lt"/>
                        <a:ea typeface="Calibri"/>
                        <a:cs typeface="Times New Roman"/>
                      </a:endParaRPr>
                    </a:p>
                  </a:txBody>
                  <a:tcPr marL="51041" marR="51041"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dirty="0">
                          <a:effectLst/>
                          <a:latin typeface="+mn-lt"/>
                          <a:ea typeface="Calibri"/>
                          <a:cs typeface="Times New Roman"/>
                        </a:rPr>
                        <a:t>88.2</a:t>
                      </a:r>
                      <a:endParaRPr lang="en-US" sz="800" dirty="0">
                        <a:effectLst/>
                        <a:latin typeface="+mn-lt"/>
                        <a:ea typeface="Calibri"/>
                        <a:cs typeface="Times New Roman"/>
                      </a:endParaRPr>
                    </a:p>
                  </a:txBody>
                  <a:tcPr marL="51041" marR="51041"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dirty="0">
                          <a:effectLst/>
                          <a:latin typeface="+mn-lt"/>
                          <a:ea typeface="Calibri"/>
                          <a:cs typeface="Times New Roman"/>
                        </a:rPr>
                        <a:t>79.9</a:t>
                      </a:r>
                      <a:endParaRPr lang="en-US" sz="800" dirty="0">
                        <a:effectLst/>
                        <a:latin typeface="+mn-lt"/>
                        <a:ea typeface="Calibri"/>
                        <a:cs typeface="Times New Roman"/>
                      </a:endParaRPr>
                    </a:p>
                  </a:txBody>
                  <a:tcPr marL="51041" marR="51041" marT="0" marB="0" anchor="ctr">
                    <a:lnL>
                      <a:noFill/>
                    </a:lnL>
                    <a:lnR>
                      <a:noFill/>
                    </a:lnR>
                    <a:lnT>
                      <a:noFill/>
                    </a:lnT>
                    <a:lnB>
                      <a:noFill/>
                    </a:lnB>
                  </a:tcPr>
                </a:tc>
              </a:tr>
              <a:tr h="130437">
                <a:tc>
                  <a:txBody>
                    <a:bodyPr/>
                    <a:lstStyle/>
                    <a:p>
                      <a:pPr marL="135255" marR="0">
                        <a:lnSpc>
                          <a:spcPct val="115000"/>
                        </a:lnSpc>
                        <a:spcBef>
                          <a:spcPts val="0"/>
                        </a:spcBef>
                        <a:spcAft>
                          <a:spcPts val="0"/>
                        </a:spcAft>
                      </a:pPr>
                      <a:r>
                        <a:rPr lang="en-US" sz="700" b="1">
                          <a:effectLst/>
                          <a:latin typeface="+mn-lt"/>
                          <a:ea typeface="Times New Roman"/>
                          <a:cs typeface="Times New Roman"/>
                        </a:rPr>
                        <a:t>2005</a:t>
                      </a:r>
                      <a:endParaRPr lang="en-US" sz="800">
                        <a:effectLst/>
                        <a:latin typeface="+mn-lt"/>
                        <a:ea typeface="Calibri"/>
                        <a:cs typeface="Times New Roman"/>
                      </a:endParaRPr>
                    </a:p>
                  </a:txBody>
                  <a:tcPr marL="51041" marR="51041"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mn-lt"/>
                          <a:ea typeface="Calibri"/>
                          <a:cs typeface="Times New Roman"/>
                        </a:rPr>
                        <a:t>98.3</a:t>
                      </a:r>
                      <a:endParaRPr lang="en-US" sz="800">
                        <a:effectLst/>
                        <a:latin typeface="+mn-lt"/>
                        <a:ea typeface="Calibri"/>
                        <a:cs typeface="Times New Roman"/>
                      </a:endParaRPr>
                    </a:p>
                  </a:txBody>
                  <a:tcPr marL="51041" marR="51041"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mn-lt"/>
                          <a:ea typeface="Calibri"/>
                          <a:cs typeface="Times New Roman"/>
                        </a:rPr>
                        <a:t>95.6</a:t>
                      </a:r>
                      <a:endParaRPr lang="en-US" sz="800">
                        <a:effectLst/>
                        <a:latin typeface="+mn-lt"/>
                        <a:ea typeface="Calibri"/>
                        <a:cs typeface="Times New Roman"/>
                      </a:endParaRPr>
                    </a:p>
                  </a:txBody>
                  <a:tcPr marL="51041" marR="51041"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mn-lt"/>
                          <a:ea typeface="Calibri"/>
                          <a:cs typeface="Times New Roman"/>
                        </a:rPr>
                        <a:t>92.5</a:t>
                      </a:r>
                      <a:endParaRPr lang="en-US" sz="800">
                        <a:effectLst/>
                        <a:latin typeface="+mn-lt"/>
                        <a:ea typeface="Calibri"/>
                        <a:cs typeface="Times New Roman"/>
                      </a:endParaRPr>
                    </a:p>
                  </a:txBody>
                  <a:tcPr marL="51041" marR="51041"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mn-lt"/>
                          <a:ea typeface="Calibri"/>
                          <a:cs typeface="Times New Roman"/>
                        </a:rPr>
                        <a:t>89.1</a:t>
                      </a:r>
                      <a:endParaRPr lang="en-US" sz="800">
                        <a:effectLst/>
                        <a:latin typeface="+mn-lt"/>
                        <a:ea typeface="Calibri"/>
                        <a:cs typeface="Times New Roman"/>
                      </a:endParaRPr>
                    </a:p>
                  </a:txBody>
                  <a:tcPr marL="51041" marR="51041" marT="0" marB="0" anchor="ctr">
                    <a:lnL>
                      <a:noFill/>
                    </a:lnL>
                    <a:lnR>
                      <a:noFill/>
                    </a:lnR>
                    <a:lnT>
                      <a:noFill/>
                    </a:lnT>
                    <a:lnB>
                      <a:noFill/>
                    </a:lnB>
                  </a:tcPr>
                </a:tc>
                <a:tc>
                  <a:txBody>
                    <a:bodyPr/>
                    <a:lstStyle/>
                    <a:p>
                      <a:pPr marL="0" marR="0" algn="ctr">
                        <a:lnSpc>
                          <a:spcPct val="115000"/>
                        </a:lnSpc>
                        <a:spcBef>
                          <a:spcPts val="0"/>
                        </a:spcBef>
                        <a:spcAft>
                          <a:spcPts val="0"/>
                        </a:spcAft>
                      </a:pPr>
                      <a:r>
                        <a:rPr lang="en-US" sz="700" dirty="0">
                          <a:effectLst/>
                          <a:latin typeface="+mn-lt"/>
                          <a:ea typeface="Calibri"/>
                          <a:cs typeface="Times New Roman"/>
                        </a:rPr>
                        <a:t>81.4</a:t>
                      </a:r>
                      <a:endParaRPr lang="en-US" sz="800" dirty="0">
                        <a:effectLst/>
                        <a:latin typeface="+mn-lt"/>
                        <a:ea typeface="Calibri"/>
                        <a:cs typeface="Times New Roman"/>
                      </a:endParaRPr>
                    </a:p>
                  </a:txBody>
                  <a:tcPr marL="51041" marR="51041" marT="0" marB="0" anchor="ctr">
                    <a:lnL>
                      <a:noFill/>
                    </a:lnL>
                    <a:lnR>
                      <a:noFill/>
                    </a:lnR>
                    <a:lnT>
                      <a:noFill/>
                    </a:lnT>
                    <a:lnB>
                      <a:noFill/>
                    </a:lnB>
                  </a:tcPr>
                </a:tc>
              </a:tr>
              <a:tr h="130437">
                <a:tc>
                  <a:txBody>
                    <a:bodyPr/>
                    <a:lstStyle/>
                    <a:p>
                      <a:pPr marL="135255" marR="0">
                        <a:lnSpc>
                          <a:spcPct val="115000"/>
                        </a:lnSpc>
                        <a:spcBef>
                          <a:spcPts val="0"/>
                        </a:spcBef>
                        <a:spcAft>
                          <a:spcPts val="0"/>
                        </a:spcAft>
                      </a:pPr>
                      <a:r>
                        <a:rPr lang="en-US" sz="700" b="1">
                          <a:effectLst/>
                          <a:latin typeface="+mn-lt"/>
                          <a:ea typeface="Times New Roman"/>
                          <a:cs typeface="Times New Roman"/>
                        </a:rPr>
                        <a:t>2007</a:t>
                      </a:r>
                      <a:endParaRPr lang="en-US" sz="800">
                        <a:effectLst/>
                        <a:latin typeface="+mn-lt"/>
                        <a:ea typeface="Calibri"/>
                        <a:cs typeface="Times New Roman"/>
                      </a:endParaRPr>
                    </a:p>
                  </a:txBody>
                  <a:tcPr marL="51041" marR="5104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mn-lt"/>
                          <a:ea typeface="Calibri"/>
                          <a:cs typeface="Times New Roman"/>
                        </a:rPr>
                        <a:t>99.2</a:t>
                      </a:r>
                      <a:endParaRPr lang="en-US" sz="800">
                        <a:effectLst/>
                        <a:latin typeface="+mn-lt"/>
                        <a:ea typeface="Calibri"/>
                        <a:cs typeface="Times New Roman"/>
                      </a:endParaRPr>
                    </a:p>
                  </a:txBody>
                  <a:tcPr marL="51041" marR="5104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mn-lt"/>
                          <a:ea typeface="Calibri"/>
                          <a:cs typeface="Times New Roman"/>
                        </a:rPr>
                        <a:t>97.6</a:t>
                      </a:r>
                      <a:endParaRPr lang="en-US" sz="800">
                        <a:effectLst/>
                        <a:latin typeface="+mn-lt"/>
                        <a:ea typeface="Calibri"/>
                        <a:cs typeface="Times New Roman"/>
                      </a:endParaRPr>
                    </a:p>
                  </a:txBody>
                  <a:tcPr marL="51041" marR="5104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mn-lt"/>
                          <a:ea typeface="Calibri"/>
                          <a:cs typeface="Times New Roman"/>
                        </a:rPr>
                        <a:t>95.5</a:t>
                      </a:r>
                      <a:endParaRPr lang="en-US" sz="800">
                        <a:effectLst/>
                        <a:latin typeface="+mn-lt"/>
                        <a:ea typeface="Calibri"/>
                        <a:cs typeface="Times New Roman"/>
                      </a:endParaRPr>
                    </a:p>
                  </a:txBody>
                  <a:tcPr marL="51041" marR="5104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mn-lt"/>
                          <a:ea typeface="Calibri"/>
                          <a:cs typeface="Times New Roman"/>
                        </a:rPr>
                        <a:t>93.0</a:t>
                      </a:r>
                      <a:endParaRPr lang="en-US" sz="800">
                        <a:effectLst/>
                        <a:latin typeface="+mn-lt"/>
                        <a:ea typeface="Calibri"/>
                        <a:cs typeface="Times New Roman"/>
                      </a:endParaRPr>
                    </a:p>
                  </a:txBody>
                  <a:tcPr marL="51041" marR="5104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dirty="0">
                          <a:effectLst/>
                          <a:latin typeface="+mn-lt"/>
                          <a:ea typeface="Calibri"/>
                          <a:cs typeface="Times New Roman"/>
                        </a:rPr>
                        <a:t>87.0</a:t>
                      </a:r>
                      <a:endParaRPr lang="en-US" sz="800" dirty="0">
                        <a:effectLst/>
                        <a:latin typeface="+mn-lt"/>
                        <a:ea typeface="Calibri"/>
                        <a:cs typeface="Times New Roman"/>
                      </a:endParaRPr>
                    </a:p>
                  </a:txBody>
                  <a:tcPr marL="51041" marR="51041" marT="0" marB="0" anchor="ctr">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6" name="Title 5"/>
          <p:cNvSpPr>
            <a:spLocks noGrp="1"/>
          </p:cNvSpPr>
          <p:nvPr>
            <p:ph type="title"/>
          </p:nvPr>
        </p:nvSpPr>
        <p:spPr/>
        <p:txBody>
          <a:bodyPr/>
          <a:lstStyle/>
          <a:p>
            <a:r>
              <a:rPr lang="en-US" dirty="0" err="1"/>
              <a:t>vol</a:t>
            </a:r>
            <a:r>
              <a:rPr lang="en-US" dirty="0"/>
              <a:t> 2  Table 5.1 Adjusted survival probabilities among ESRD patients, by months after initiation of treatment </a:t>
            </a:r>
            <a:r>
              <a:rPr lang="en-US" dirty="0" smtClean="0"/>
              <a:t/>
            </a:r>
            <a:br>
              <a:rPr lang="en-US" dirty="0" smtClean="0"/>
            </a:br>
            <a:r>
              <a:rPr lang="en-US" dirty="0" smtClean="0"/>
              <a:t>5.1.a  </a:t>
            </a:r>
            <a:r>
              <a:rPr lang="en-US" dirty="0"/>
              <a:t>By modality and year of initiation of </a:t>
            </a:r>
            <a:r>
              <a:rPr lang="en-US" dirty="0" smtClean="0"/>
              <a:t>treatment</a:t>
            </a:r>
            <a:endParaRPr lang="en-US" dirty="0"/>
          </a:p>
        </p:txBody>
      </p:sp>
      <p:sp>
        <p:nvSpPr>
          <p:cNvPr id="7" name="Footer Placeholder 6"/>
          <p:cNvSpPr>
            <a:spLocks noGrp="1"/>
          </p:cNvSpPr>
          <p:nvPr>
            <p:ph type="ftr" sz="quarter" idx="10"/>
          </p:nvPr>
        </p:nvSpPr>
        <p:spPr>
          <a:xfrm>
            <a:off x="3581400" y="6477000"/>
            <a:ext cx="1981200" cy="274320"/>
          </a:xfrm>
        </p:spPr>
        <p:txBody>
          <a:bodyPr/>
          <a:lstStyle/>
          <a:p>
            <a:r>
              <a:rPr lang="en-US" dirty="0" err="1" smtClean="0"/>
              <a:t>Vol</a:t>
            </a:r>
            <a:r>
              <a:rPr lang="en-US" dirty="0" smtClean="0"/>
              <a:t> 2, ESRD, </a:t>
            </a:r>
            <a:r>
              <a:rPr lang="en-US" dirty="0" err="1" smtClean="0"/>
              <a:t>Ch</a:t>
            </a:r>
            <a:r>
              <a:rPr lang="en-US" dirty="0" smtClean="0"/>
              <a:t> 5</a:t>
            </a:r>
            <a:endParaRPr lang="en-US" dirty="0"/>
          </a:p>
        </p:txBody>
      </p:sp>
      <p:sp>
        <p:nvSpPr>
          <p:cNvPr id="12" name="Text Placeholder 4"/>
          <p:cNvSpPr>
            <a:spLocks noGrp="1"/>
          </p:cNvSpPr>
          <p:nvPr>
            <p:ph type="body" sz="half" idx="2"/>
          </p:nvPr>
        </p:nvSpPr>
        <p:spPr>
          <a:xfrm>
            <a:off x="381000" y="5486400"/>
            <a:ext cx="8305800" cy="533400"/>
          </a:xfrm>
        </p:spPr>
        <p:txBody>
          <a:bodyPr/>
          <a:lstStyle/>
          <a:p>
            <a:r>
              <a:rPr lang="en-US" dirty="0"/>
              <a:t>Data Source: Reference Tables I.1-I.36, and special analyses, USRDS ESRD Database. Adjusted survival probabilities, from day one, without the 60 day rule, in the ESRD population. Ref: incident ESRD patients, 2011. Adjusted for age, sex, race, Hispanic ethnicity, and primary diagnosis. Abbreviation: ESRD, end-stage renal disease.</a:t>
            </a:r>
          </a:p>
        </p:txBody>
      </p:sp>
    </p:spTree>
    <p:extLst>
      <p:ext uri="{BB962C8B-B14F-4D97-AF65-F5344CB8AC3E}">
        <p14:creationId xmlns:p14="http://schemas.microsoft.com/office/powerpoint/2010/main" val="38538181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3F227FC0-035E-484D-AA62-D30602925625}" type="slidenum">
              <a:rPr lang="en-US" smtClean="0"/>
              <a:pPr/>
              <a:t>11</a:t>
            </a:fld>
            <a:endParaRPr lang="en-US" dirty="0"/>
          </a:p>
        </p:txBody>
      </p:sp>
      <p:graphicFrame>
        <p:nvGraphicFramePr>
          <p:cNvPr id="9" name="Picture Placeholder 8"/>
          <p:cNvGraphicFramePr>
            <a:graphicFrameLocks noGrp="1"/>
          </p:cNvGraphicFramePr>
          <p:nvPr>
            <p:ph type="pic" idx="1"/>
            <p:extLst>
              <p:ext uri="{D42A27DB-BD31-4B8C-83A1-F6EECF244321}">
                <p14:modId xmlns:p14="http://schemas.microsoft.com/office/powerpoint/2010/main" val="4027582865"/>
              </p:ext>
            </p:extLst>
          </p:nvPr>
        </p:nvGraphicFramePr>
        <p:xfrm>
          <a:off x="2057401" y="1295400"/>
          <a:ext cx="5029199" cy="3896868"/>
        </p:xfrm>
        <a:graphic>
          <a:graphicData uri="http://schemas.openxmlformats.org/drawingml/2006/table">
            <a:tbl>
              <a:tblPr firstRow="1" firstCol="1" bandRow="1"/>
              <a:tblGrid>
                <a:gridCol w="1404554"/>
                <a:gridCol w="724929"/>
                <a:gridCol w="724929"/>
                <a:gridCol w="724929"/>
                <a:gridCol w="724929"/>
                <a:gridCol w="724929"/>
              </a:tblGrid>
              <a:tr h="153965">
                <a:tc>
                  <a:txBody>
                    <a:bodyPr/>
                    <a:lstStyle/>
                    <a:p>
                      <a:pPr>
                        <a:lnSpc>
                          <a:spcPct val="115000"/>
                        </a:lnSpc>
                      </a:pPr>
                      <a:endParaRPr lang="en-US" sz="900" dirty="0">
                        <a:effectLst/>
                        <a:latin typeface="Calibri"/>
                      </a:endParaRPr>
                    </a:p>
                  </a:txBody>
                  <a:tcPr marL="54303" marR="54303"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b="1">
                          <a:effectLst/>
                          <a:latin typeface="Calibri"/>
                          <a:ea typeface="Times New Roman"/>
                          <a:cs typeface="Times New Roman"/>
                        </a:rPr>
                        <a:t>3 months</a:t>
                      </a:r>
                      <a:endParaRPr lang="en-US" sz="900">
                        <a:effectLst/>
                        <a:latin typeface="Calibri"/>
                        <a:ea typeface="Calibri"/>
                        <a:cs typeface="Times New Roman"/>
                      </a:endParaRPr>
                    </a:p>
                  </a:txBody>
                  <a:tcPr marL="54303" marR="54303"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b="1">
                          <a:effectLst/>
                          <a:latin typeface="Calibri"/>
                          <a:ea typeface="Times New Roman"/>
                          <a:cs typeface="Times New Roman"/>
                        </a:rPr>
                        <a:t>12 months</a:t>
                      </a:r>
                      <a:endParaRPr lang="en-US" sz="900">
                        <a:effectLst/>
                        <a:latin typeface="Calibri"/>
                        <a:ea typeface="Calibri"/>
                        <a:cs typeface="Times New Roman"/>
                      </a:endParaRPr>
                    </a:p>
                  </a:txBody>
                  <a:tcPr marL="54303" marR="54303"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b="1">
                          <a:effectLst/>
                          <a:latin typeface="Calibri"/>
                          <a:ea typeface="Times New Roman"/>
                          <a:cs typeface="Times New Roman"/>
                        </a:rPr>
                        <a:t>24 months</a:t>
                      </a:r>
                      <a:endParaRPr lang="en-US" sz="900">
                        <a:effectLst/>
                        <a:latin typeface="Calibri"/>
                        <a:ea typeface="Calibri"/>
                        <a:cs typeface="Times New Roman"/>
                      </a:endParaRPr>
                    </a:p>
                  </a:txBody>
                  <a:tcPr marL="54303" marR="54303"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b="1">
                          <a:effectLst/>
                          <a:latin typeface="Calibri"/>
                          <a:ea typeface="Times New Roman"/>
                          <a:cs typeface="Times New Roman"/>
                        </a:rPr>
                        <a:t>36 months</a:t>
                      </a:r>
                      <a:endParaRPr lang="en-US" sz="900">
                        <a:effectLst/>
                        <a:latin typeface="Calibri"/>
                        <a:ea typeface="Calibri"/>
                        <a:cs typeface="Times New Roman"/>
                      </a:endParaRPr>
                    </a:p>
                  </a:txBody>
                  <a:tcPr marL="54303" marR="54303"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b="1">
                          <a:effectLst/>
                          <a:latin typeface="Calibri"/>
                          <a:ea typeface="Times New Roman"/>
                          <a:cs typeface="Times New Roman"/>
                        </a:rPr>
                        <a:t>60 months</a:t>
                      </a:r>
                      <a:endParaRPr lang="en-US" sz="900">
                        <a:effectLst/>
                        <a:latin typeface="Calibri"/>
                        <a:ea typeface="Calibri"/>
                        <a:cs typeface="Times New Roman"/>
                      </a:endParaRPr>
                    </a:p>
                  </a:txBody>
                  <a:tcPr marL="54303" marR="54303" marT="0" marB="0" anchor="ctr">
                    <a:lnL>
                      <a:noFill/>
                    </a:lnL>
                    <a:lnR>
                      <a:noFill/>
                    </a:lnR>
                    <a:lnT>
                      <a:noFill/>
                    </a:lnT>
                    <a:lnB w="12700" cap="flat" cmpd="sng" algn="ctr">
                      <a:solidFill>
                        <a:srgbClr val="000000"/>
                      </a:solidFill>
                      <a:prstDash val="solid"/>
                      <a:round/>
                      <a:headEnd type="none" w="med" len="med"/>
                      <a:tailEnd type="none" w="med" len="med"/>
                    </a:lnB>
                  </a:tcPr>
                </a:tc>
              </a:tr>
              <a:tr h="137160">
                <a:tc>
                  <a:txBody>
                    <a:bodyPr/>
                    <a:lstStyle/>
                    <a:p>
                      <a:pPr marL="0" marR="0">
                        <a:lnSpc>
                          <a:spcPct val="115000"/>
                        </a:lnSpc>
                        <a:spcBef>
                          <a:spcPts val="0"/>
                        </a:spcBef>
                        <a:spcAft>
                          <a:spcPts val="0"/>
                        </a:spcAft>
                      </a:pPr>
                      <a:r>
                        <a:rPr lang="en-US" sz="800" b="1" dirty="0">
                          <a:effectLst/>
                          <a:latin typeface="Calibri"/>
                          <a:ea typeface="Times New Roman"/>
                          <a:cs typeface="Times New Roman"/>
                        </a:rPr>
                        <a:t>2007 cohort</a:t>
                      </a:r>
                      <a:endParaRPr lang="en-US" sz="900" dirty="0">
                        <a:effectLst/>
                        <a:latin typeface="Calibri"/>
                        <a:ea typeface="Calibri"/>
                        <a:cs typeface="Times New Roman"/>
                      </a:endParaRPr>
                    </a:p>
                  </a:txBody>
                  <a:tcPr marL="54303" marR="5430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900">
                        <a:effectLst/>
                        <a:latin typeface="Calibri"/>
                      </a:endParaRPr>
                    </a:p>
                  </a:txBody>
                  <a:tcPr marL="54303" marR="5430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900">
                        <a:effectLst/>
                        <a:latin typeface="Calibri"/>
                      </a:endParaRPr>
                    </a:p>
                  </a:txBody>
                  <a:tcPr marL="54303" marR="5430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900">
                        <a:effectLst/>
                        <a:latin typeface="Calibri"/>
                      </a:endParaRPr>
                    </a:p>
                  </a:txBody>
                  <a:tcPr marL="54303" marR="5430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900">
                        <a:effectLst/>
                        <a:latin typeface="Calibri"/>
                      </a:endParaRPr>
                    </a:p>
                  </a:txBody>
                  <a:tcPr marL="54303" marR="5430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900" dirty="0">
                        <a:effectLst/>
                        <a:latin typeface="Calibri"/>
                      </a:endParaRPr>
                    </a:p>
                  </a:txBody>
                  <a:tcPr marL="54303" marR="5430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5448">
                <a:tc>
                  <a:txBody>
                    <a:bodyPr/>
                    <a:lstStyle/>
                    <a:p>
                      <a:pPr marL="142240" marR="0">
                        <a:lnSpc>
                          <a:spcPct val="115000"/>
                        </a:lnSpc>
                        <a:spcBef>
                          <a:spcPts val="0"/>
                        </a:spcBef>
                        <a:spcAft>
                          <a:spcPts val="0"/>
                        </a:spcAft>
                      </a:pPr>
                      <a:r>
                        <a:rPr lang="en-US" sz="800" b="1" dirty="0">
                          <a:solidFill>
                            <a:srgbClr val="000000"/>
                          </a:solidFill>
                          <a:effectLst/>
                          <a:latin typeface="+mn-lt"/>
                          <a:ea typeface="Times New Roman"/>
                          <a:cs typeface="Times New Roman"/>
                        </a:rPr>
                        <a:t>Dialysis</a:t>
                      </a:r>
                      <a:endParaRPr lang="en-US" sz="800" dirty="0">
                        <a:effectLst/>
                        <a:latin typeface="+mn-lt"/>
                        <a:ea typeface="Calibri"/>
                        <a:cs typeface="Times New Roman"/>
                      </a:endParaRPr>
                    </a:p>
                  </a:txBody>
                  <a:tcPr marL="54303" marR="54303"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dirty="0">
                          <a:effectLst/>
                          <a:latin typeface="+mn-lt"/>
                          <a:ea typeface="Calibri"/>
                          <a:cs typeface="Times New Roman"/>
                        </a:rPr>
                        <a:t>91.7</a:t>
                      </a:r>
                    </a:p>
                  </a:txBody>
                  <a:tcPr marL="54303" marR="54303"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dirty="0">
                          <a:effectLst/>
                          <a:latin typeface="+mn-lt"/>
                          <a:ea typeface="Calibri"/>
                          <a:cs typeface="Times New Roman"/>
                        </a:rPr>
                        <a:t>76.4</a:t>
                      </a:r>
                    </a:p>
                  </a:txBody>
                  <a:tcPr marL="54303" marR="54303"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dirty="0">
                          <a:effectLst/>
                          <a:latin typeface="+mn-lt"/>
                          <a:ea typeface="Calibri"/>
                          <a:cs typeface="Times New Roman"/>
                        </a:rPr>
                        <a:t>64.4</a:t>
                      </a:r>
                    </a:p>
                  </a:txBody>
                  <a:tcPr marL="54303" marR="54303"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dirty="0">
                          <a:effectLst/>
                          <a:latin typeface="+mn-lt"/>
                          <a:ea typeface="Calibri"/>
                          <a:cs typeface="Times New Roman"/>
                        </a:rPr>
                        <a:t>54.9</a:t>
                      </a:r>
                    </a:p>
                  </a:txBody>
                  <a:tcPr marL="54303" marR="54303"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dirty="0">
                          <a:effectLst/>
                          <a:latin typeface="+mn-lt"/>
                          <a:ea typeface="Calibri"/>
                          <a:cs typeface="Times New Roman"/>
                        </a:rPr>
                        <a:t>40.4</a:t>
                      </a:r>
                    </a:p>
                  </a:txBody>
                  <a:tcPr marL="54303" marR="54303" marT="0" marB="0" anchor="b">
                    <a:lnL>
                      <a:noFill/>
                    </a:lnL>
                    <a:lnR>
                      <a:noFill/>
                    </a:lnR>
                    <a:lnT w="12700" cap="flat" cmpd="sng" algn="ctr">
                      <a:solidFill>
                        <a:srgbClr val="000000"/>
                      </a:solidFill>
                      <a:prstDash val="solid"/>
                      <a:round/>
                      <a:headEnd type="none" w="med" len="med"/>
                      <a:tailEnd type="none" w="med" len="med"/>
                    </a:lnT>
                    <a:lnB>
                      <a:noFill/>
                    </a:lnB>
                  </a:tcPr>
                </a:tc>
              </a:tr>
              <a:tr h="155448">
                <a:tc>
                  <a:txBody>
                    <a:bodyPr/>
                    <a:lstStyle/>
                    <a:p>
                      <a:pPr marL="142240" marR="0">
                        <a:lnSpc>
                          <a:spcPct val="115000"/>
                        </a:lnSpc>
                        <a:spcBef>
                          <a:spcPts val="0"/>
                        </a:spcBef>
                        <a:spcAft>
                          <a:spcPts val="0"/>
                        </a:spcAft>
                      </a:pPr>
                      <a:r>
                        <a:rPr lang="en-US" sz="800" b="1" dirty="0">
                          <a:solidFill>
                            <a:srgbClr val="000000"/>
                          </a:solidFill>
                          <a:effectLst/>
                          <a:latin typeface="+mn-lt"/>
                          <a:ea typeface="Times New Roman"/>
                          <a:cs typeface="Times New Roman"/>
                        </a:rPr>
                        <a:t>Hemodialysis</a:t>
                      </a:r>
                      <a:endParaRPr lang="en-US" sz="800" dirty="0">
                        <a:effectLst/>
                        <a:latin typeface="+mn-lt"/>
                        <a:ea typeface="Calibri"/>
                        <a:cs typeface="Times New Roman"/>
                      </a:endParaRPr>
                    </a:p>
                  </a:txBody>
                  <a:tcPr marL="54303" marR="54303" marT="0" marB="0" anchor="b">
                    <a:lnL>
                      <a:noFill/>
                    </a:lnL>
                    <a:lnR>
                      <a:noFill/>
                    </a:lnR>
                    <a:lnT>
                      <a:noFill/>
                    </a:lnT>
                    <a:lnB>
                      <a:noFill/>
                    </a:lnB>
                  </a:tcPr>
                </a:tc>
                <a:tc>
                  <a:txBody>
                    <a:bodyPr/>
                    <a:lstStyle/>
                    <a:p>
                      <a:pPr marL="0" marR="0" algn="ctr">
                        <a:lnSpc>
                          <a:spcPct val="115000"/>
                        </a:lnSpc>
                        <a:spcBef>
                          <a:spcPts val="0"/>
                        </a:spcBef>
                        <a:spcAft>
                          <a:spcPts val="0"/>
                        </a:spcAft>
                      </a:pPr>
                      <a:r>
                        <a:rPr lang="en-US" sz="800" dirty="0">
                          <a:effectLst/>
                          <a:latin typeface="+mn-lt"/>
                          <a:ea typeface="Calibri"/>
                          <a:cs typeface="Times New Roman"/>
                        </a:rPr>
                        <a:t>91.4</a:t>
                      </a:r>
                    </a:p>
                  </a:txBody>
                  <a:tcPr marL="54303" marR="54303"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mn-lt"/>
                          <a:ea typeface="Calibri"/>
                          <a:cs typeface="Times New Roman"/>
                        </a:rPr>
                        <a:t>75.8</a:t>
                      </a:r>
                    </a:p>
                  </a:txBody>
                  <a:tcPr marL="54303" marR="54303" marT="0" marB="0" anchor="b">
                    <a:lnL>
                      <a:noFill/>
                    </a:lnL>
                    <a:lnR>
                      <a:noFill/>
                    </a:lnR>
                    <a:lnT>
                      <a:noFill/>
                    </a:lnT>
                    <a:lnB>
                      <a:noFill/>
                    </a:lnB>
                  </a:tcPr>
                </a:tc>
                <a:tc>
                  <a:txBody>
                    <a:bodyPr/>
                    <a:lstStyle/>
                    <a:p>
                      <a:pPr marL="0" marR="0" algn="ctr">
                        <a:lnSpc>
                          <a:spcPct val="115000"/>
                        </a:lnSpc>
                        <a:spcBef>
                          <a:spcPts val="0"/>
                        </a:spcBef>
                        <a:spcAft>
                          <a:spcPts val="0"/>
                        </a:spcAft>
                      </a:pPr>
                      <a:r>
                        <a:rPr lang="en-US" sz="800" dirty="0">
                          <a:effectLst/>
                          <a:latin typeface="+mn-lt"/>
                          <a:ea typeface="Calibri"/>
                          <a:cs typeface="Times New Roman"/>
                        </a:rPr>
                        <a:t>63.7</a:t>
                      </a:r>
                    </a:p>
                  </a:txBody>
                  <a:tcPr marL="54303" marR="54303" marT="0" marB="0" anchor="b">
                    <a:lnL>
                      <a:noFill/>
                    </a:lnL>
                    <a:lnR>
                      <a:noFill/>
                    </a:lnR>
                    <a:lnT>
                      <a:noFill/>
                    </a:lnT>
                    <a:lnB>
                      <a:noFill/>
                    </a:lnB>
                  </a:tcPr>
                </a:tc>
                <a:tc>
                  <a:txBody>
                    <a:bodyPr/>
                    <a:lstStyle/>
                    <a:p>
                      <a:pPr marL="0" marR="0" algn="ctr">
                        <a:lnSpc>
                          <a:spcPct val="115000"/>
                        </a:lnSpc>
                        <a:spcBef>
                          <a:spcPts val="0"/>
                        </a:spcBef>
                        <a:spcAft>
                          <a:spcPts val="0"/>
                        </a:spcAft>
                      </a:pPr>
                      <a:r>
                        <a:rPr lang="en-US" sz="800" dirty="0">
                          <a:effectLst/>
                          <a:latin typeface="+mn-lt"/>
                          <a:ea typeface="Calibri"/>
                          <a:cs typeface="Times New Roman"/>
                        </a:rPr>
                        <a:t>54.2</a:t>
                      </a:r>
                    </a:p>
                  </a:txBody>
                  <a:tcPr marL="54303" marR="54303" marT="0" marB="0" anchor="b">
                    <a:lnL>
                      <a:noFill/>
                    </a:lnL>
                    <a:lnR>
                      <a:noFill/>
                    </a:lnR>
                    <a:lnT>
                      <a:noFill/>
                    </a:lnT>
                    <a:lnB>
                      <a:noFill/>
                    </a:lnB>
                  </a:tcPr>
                </a:tc>
                <a:tc>
                  <a:txBody>
                    <a:bodyPr/>
                    <a:lstStyle/>
                    <a:p>
                      <a:pPr marL="0" marR="0" algn="ctr">
                        <a:lnSpc>
                          <a:spcPct val="115000"/>
                        </a:lnSpc>
                        <a:spcBef>
                          <a:spcPts val="0"/>
                        </a:spcBef>
                        <a:spcAft>
                          <a:spcPts val="0"/>
                        </a:spcAft>
                      </a:pPr>
                      <a:r>
                        <a:rPr lang="en-US" sz="800" dirty="0">
                          <a:effectLst/>
                          <a:latin typeface="+mn-lt"/>
                          <a:ea typeface="Calibri"/>
                          <a:cs typeface="Times New Roman"/>
                        </a:rPr>
                        <a:t>39.8</a:t>
                      </a:r>
                    </a:p>
                  </a:txBody>
                  <a:tcPr marL="54303" marR="54303" marT="0" marB="0" anchor="b">
                    <a:lnL>
                      <a:noFill/>
                    </a:lnL>
                    <a:lnR>
                      <a:noFill/>
                    </a:lnR>
                    <a:lnT>
                      <a:noFill/>
                    </a:lnT>
                    <a:lnB>
                      <a:noFill/>
                    </a:lnB>
                  </a:tcPr>
                </a:tc>
              </a:tr>
              <a:tr h="155448">
                <a:tc>
                  <a:txBody>
                    <a:bodyPr/>
                    <a:lstStyle/>
                    <a:p>
                      <a:pPr marL="142240" marR="0">
                        <a:lnSpc>
                          <a:spcPct val="115000"/>
                        </a:lnSpc>
                        <a:spcBef>
                          <a:spcPts val="0"/>
                        </a:spcBef>
                        <a:spcAft>
                          <a:spcPts val="0"/>
                        </a:spcAft>
                      </a:pPr>
                      <a:r>
                        <a:rPr lang="en-US" sz="800" b="1" dirty="0">
                          <a:solidFill>
                            <a:srgbClr val="000000"/>
                          </a:solidFill>
                          <a:effectLst/>
                          <a:latin typeface="+mn-lt"/>
                          <a:ea typeface="Times New Roman"/>
                          <a:cs typeface="Times New Roman"/>
                        </a:rPr>
                        <a:t>Peritoneal dialysis</a:t>
                      </a:r>
                      <a:endParaRPr lang="en-US" sz="800" dirty="0">
                        <a:effectLst/>
                        <a:latin typeface="+mn-lt"/>
                        <a:ea typeface="Calibri"/>
                        <a:cs typeface="Times New Roman"/>
                      </a:endParaRPr>
                    </a:p>
                  </a:txBody>
                  <a:tcPr marL="54303" marR="54303" marT="0" marB="0" anchor="b">
                    <a:lnL>
                      <a:noFill/>
                    </a:lnL>
                    <a:lnR>
                      <a:noFill/>
                    </a:lnR>
                    <a:lnT>
                      <a:noFill/>
                    </a:lnT>
                    <a:lnB>
                      <a:noFill/>
                    </a:lnB>
                  </a:tcPr>
                </a:tc>
                <a:tc>
                  <a:txBody>
                    <a:bodyPr/>
                    <a:lstStyle/>
                    <a:p>
                      <a:pPr marL="0" marR="0" algn="ctr">
                        <a:lnSpc>
                          <a:spcPct val="115000"/>
                        </a:lnSpc>
                        <a:spcBef>
                          <a:spcPts val="0"/>
                        </a:spcBef>
                        <a:spcAft>
                          <a:spcPts val="0"/>
                        </a:spcAft>
                      </a:pPr>
                      <a:r>
                        <a:rPr lang="en-US" sz="800" dirty="0">
                          <a:effectLst/>
                          <a:latin typeface="+mn-lt"/>
                          <a:ea typeface="Calibri"/>
                          <a:cs typeface="Times New Roman"/>
                        </a:rPr>
                        <a:t>96.9</a:t>
                      </a:r>
                    </a:p>
                  </a:txBody>
                  <a:tcPr marL="54303" marR="54303"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mn-lt"/>
                          <a:ea typeface="Calibri"/>
                          <a:cs typeface="Times New Roman"/>
                        </a:rPr>
                        <a:t>87.6</a:t>
                      </a:r>
                    </a:p>
                  </a:txBody>
                  <a:tcPr marL="54303" marR="54303" marT="0" marB="0" anchor="b">
                    <a:lnL>
                      <a:noFill/>
                    </a:lnL>
                    <a:lnR>
                      <a:noFill/>
                    </a:lnR>
                    <a:lnT>
                      <a:noFill/>
                    </a:lnT>
                    <a:lnB>
                      <a:noFill/>
                    </a:lnB>
                  </a:tcPr>
                </a:tc>
                <a:tc>
                  <a:txBody>
                    <a:bodyPr/>
                    <a:lstStyle/>
                    <a:p>
                      <a:pPr marL="0" marR="0" algn="ctr">
                        <a:lnSpc>
                          <a:spcPct val="115000"/>
                        </a:lnSpc>
                        <a:spcBef>
                          <a:spcPts val="0"/>
                        </a:spcBef>
                        <a:spcAft>
                          <a:spcPts val="0"/>
                        </a:spcAft>
                      </a:pPr>
                      <a:r>
                        <a:rPr lang="en-US" sz="800" dirty="0">
                          <a:effectLst/>
                          <a:latin typeface="+mn-lt"/>
                          <a:ea typeface="Calibri"/>
                          <a:cs typeface="Times New Roman"/>
                        </a:rPr>
                        <a:t>74.9</a:t>
                      </a:r>
                    </a:p>
                  </a:txBody>
                  <a:tcPr marL="54303" marR="54303"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mn-lt"/>
                          <a:ea typeface="Calibri"/>
                          <a:cs typeface="Times New Roman"/>
                        </a:rPr>
                        <a:t>64.7</a:t>
                      </a:r>
                    </a:p>
                  </a:txBody>
                  <a:tcPr marL="54303" marR="54303" marT="0" marB="0" anchor="b">
                    <a:lnL>
                      <a:noFill/>
                    </a:lnL>
                    <a:lnR>
                      <a:noFill/>
                    </a:lnR>
                    <a:lnT>
                      <a:noFill/>
                    </a:lnT>
                    <a:lnB>
                      <a:noFill/>
                    </a:lnB>
                  </a:tcPr>
                </a:tc>
                <a:tc>
                  <a:txBody>
                    <a:bodyPr/>
                    <a:lstStyle/>
                    <a:p>
                      <a:pPr marL="0" marR="0" algn="ctr">
                        <a:lnSpc>
                          <a:spcPct val="115000"/>
                        </a:lnSpc>
                        <a:spcBef>
                          <a:spcPts val="0"/>
                        </a:spcBef>
                        <a:spcAft>
                          <a:spcPts val="0"/>
                        </a:spcAft>
                      </a:pPr>
                      <a:r>
                        <a:rPr lang="en-US" sz="800" dirty="0">
                          <a:effectLst/>
                          <a:latin typeface="+mn-lt"/>
                          <a:ea typeface="Calibri"/>
                          <a:cs typeface="Times New Roman"/>
                        </a:rPr>
                        <a:t>49.2</a:t>
                      </a:r>
                    </a:p>
                  </a:txBody>
                  <a:tcPr marL="54303" marR="54303" marT="0" marB="0" anchor="b">
                    <a:lnL>
                      <a:noFill/>
                    </a:lnL>
                    <a:lnR>
                      <a:noFill/>
                    </a:lnR>
                    <a:lnT>
                      <a:noFill/>
                    </a:lnT>
                    <a:lnB>
                      <a:noFill/>
                    </a:lnB>
                  </a:tcPr>
                </a:tc>
              </a:tr>
              <a:tr h="155448">
                <a:tc>
                  <a:txBody>
                    <a:bodyPr/>
                    <a:lstStyle/>
                    <a:p>
                      <a:pPr marL="142240" marR="0">
                        <a:lnSpc>
                          <a:spcPct val="115000"/>
                        </a:lnSpc>
                        <a:spcBef>
                          <a:spcPts val="0"/>
                        </a:spcBef>
                        <a:spcAft>
                          <a:spcPts val="0"/>
                        </a:spcAft>
                      </a:pPr>
                      <a:r>
                        <a:rPr lang="en-US" sz="800" b="1" dirty="0">
                          <a:solidFill>
                            <a:srgbClr val="000000"/>
                          </a:solidFill>
                          <a:effectLst/>
                          <a:latin typeface="+mn-lt"/>
                          <a:ea typeface="Times New Roman"/>
                          <a:cs typeface="Times New Roman"/>
                        </a:rPr>
                        <a:t>Deceased-donor </a:t>
                      </a:r>
                      <a:r>
                        <a:rPr lang="en-US" sz="800" b="1" dirty="0" smtClean="0">
                          <a:solidFill>
                            <a:srgbClr val="000000"/>
                          </a:solidFill>
                          <a:effectLst/>
                          <a:latin typeface="+mn-lt"/>
                          <a:ea typeface="Times New Roman"/>
                          <a:cs typeface="Times New Roman"/>
                        </a:rPr>
                        <a:t>transplant</a:t>
                      </a:r>
                      <a:endParaRPr lang="en-US" sz="800" dirty="0">
                        <a:effectLst/>
                        <a:latin typeface="+mn-lt"/>
                        <a:ea typeface="Calibri"/>
                        <a:cs typeface="Times New Roman"/>
                      </a:endParaRPr>
                    </a:p>
                  </a:txBody>
                  <a:tcPr marL="54303" marR="54303"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mn-lt"/>
                          <a:ea typeface="Calibri"/>
                          <a:cs typeface="Times New Roman"/>
                        </a:rPr>
                        <a:t>96.8</a:t>
                      </a:r>
                    </a:p>
                  </a:txBody>
                  <a:tcPr marL="54303" marR="54303"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mn-lt"/>
                          <a:ea typeface="Calibri"/>
                          <a:cs typeface="Times New Roman"/>
                        </a:rPr>
                        <a:t>92.5</a:t>
                      </a:r>
                    </a:p>
                  </a:txBody>
                  <a:tcPr marL="54303" marR="54303"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mn-lt"/>
                          <a:ea typeface="Calibri"/>
                          <a:cs typeface="Times New Roman"/>
                        </a:rPr>
                        <a:t>88.4</a:t>
                      </a:r>
                    </a:p>
                  </a:txBody>
                  <a:tcPr marL="54303" marR="54303"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mn-lt"/>
                          <a:ea typeface="Calibri"/>
                          <a:cs typeface="Times New Roman"/>
                        </a:rPr>
                        <a:t>84.1</a:t>
                      </a:r>
                    </a:p>
                  </a:txBody>
                  <a:tcPr marL="54303" marR="54303" marT="0" marB="0" anchor="b">
                    <a:lnL>
                      <a:noFill/>
                    </a:lnL>
                    <a:lnR>
                      <a:noFill/>
                    </a:lnR>
                    <a:lnT>
                      <a:noFill/>
                    </a:lnT>
                    <a:lnB>
                      <a:noFill/>
                    </a:lnB>
                  </a:tcPr>
                </a:tc>
                <a:tc>
                  <a:txBody>
                    <a:bodyPr/>
                    <a:lstStyle/>
                    <a:p>
                      <a:pPr marL="0" marR="0" algn="ctr">
                        <a:lnSpc>
                          <a:spcPct val="115000"/>
                        </a:lnSpc>
                        <a:spcBef>
                          <a:spcPts val="0"/>
                        </a:spcBef>
                        <a:spcAft>
                          <a:spcPts val="0"/>
                        </a:spcAft>
                      </a:pPr>
                      <a:r>
                        <a:rPr lang="en-US" sz="800" dirty="0">
                          <a:effectLst/>
                          <a:latin typeface="+mn-lt"/>
                          <a:ea typeface="Calibri"/>
                          <a:cs typeface="Times New Roman"/>
                        </a:rPr>
                        <a:t>73.7</a:t>
                      </a:r>
                    </a:p>
                  </a:txBody>
                  <a:tcPr marL="54303" marR="54303" marT="0" marB="0" anchor="b">
                    <a:lnL>
                      <a:noFill/>
                    </a:lnL>
                    <a:lnR>
                      <a:noFill/>
                    </a:lnR>
                    <a:lnT>
                      <a:noFill/>
                    </a:lnT>
                    <a:lnB>
                      <a:noFill/>
                    </a:lnB>
                  </a:tcPr>
                </a:tc>
              </a:tr>
              <a:tr h="155448">
                <a:tc>
                  <a:txBody>
                    <a:bodyPr/>
                    <a:lstStyle/>
                    <a:p>
                      <a:pPr marL="142240" marR="0">
                        <a:lnSpc>
                          <a:spcPct val="115000"/>
                        </a:lnSpc>
                        <a:spcBef>
                          <a:spcPts val="0"/>
                        </a:spcBef>
                        <a:spcAft>
                          <a:spcPts val="0"/>
                        </a:spcAft>
                      </a:pPr>
                      <a:r>
                        <a:rPr lang="en-US" sz="800" b="1" dirty="0">
                          <a:solidFill>
                            <a:srgbClr val="000000"/>
                          </a:solidFill>
                          <a:effectLst/>
                          <a:latin typeface="+mn-lt"/>
                          <a:ea typeface="Times New Roman"/>
                          <a:cs typeface="Times New Roman"/>
                        </a:rPr>
                        <a:t>Living donor </a:t>
                      </a:r>
                      <a:r>
                        <a:rPr lang="en-US" sz="800" b="1" dirty="0" smtClean="0">
                          <a:solidFill>
                            <a:srgbClr val="000000"/>
                          </a:solidFill>
                          <a:effectLst/>
                          <a:latin typeface="+mn-lt"/>
                          <a:ea typeface="Times New Roman"/>
                          <a:cs typeface="Times New Roman"/>
                        </a:rPr>
                        <a:t>transplant</a:t>
                      </a:r>
                      <a:endParaRPr lang="en-US" sz="800" dirty="0">
                        <a:effectLst/>
                        <a:latin typeface="+mn-lt"/>
                        <a:ea typeface="Calibri"/>
                        <a:cs typeface="Times New Roman"/>
                      </a:endParaRPr>
                    </a:p>
                  </a:txBody>
                  <a:tcPr marL="54303" marR="54303"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effectLst/>
                          <a:latin typeface="+mn-lt"/>
                          <a:ea typeface="Calibri"/>
                          <a:cs typeface="Times New Roman"/>
                        </a:rPr>
                        <a:t>99.2</a:t>
                      </a:r>
                    </a:p>
                  </a:txBody>
                  <a:tcPr marL="54303" marR="54303"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effectLst/>
                          <a:latin typeface="+mn-lt"/>
                          <a:ea typeface="Calibri"/>
                          <a:cs typeface="Times New Roman"/>
                        </a:rPr>
                        <a:t>97.6</a:t>
                      </a:r>
                    </a:p>
                  </a:txBody>
                  <a:tcPr marL="54303" marR="54303"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effectLst/>
                          <a:latin typeface="+mn-lt"/>
                          <a:ea typeface="Calibri"/>
                          <a:cs typeface="Times New Roman"/>
                        </a:rPr>
                        <a:t>95.5</a:t>
                      </a:r>
                    </a:p>
                  </a:txBody>
                  <a:tcPr marL="54303" marR="54303"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effectLst/>
                          <a:latin typeface="+mn-lt"/>
                          <a:ea typeface="Calibri"/>
                          <a:cs typeface="Times New Roman"/>
                        </a:rPr>
                        <a:t>93.0</a:t>
                      </a:r>
                    </a:p>
                  </a:txBody>
                  <a:tcPr marL="54303" marR="54303"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effectLst/>
                          <a:latin typeface="+mn-lt"/>
                          <a:ea typeface="Calibri"/>
                          <a:cs typeface="Times New Roman"/>
                        </a:rPr>
                        <a:t>87.0</a:t>
                      </a:r>
                    </a:p>
                  </a:txBody>
                  <a:tcPr marL="54303" marR="54303" marT="0" marB="0" anchor="b">
                    <a:lnL>
                      <a:noFill/>
                    </a:lnL>
                    <a:lnR>
                      <a:noFill/>
                    </a:lnR>
                    <a:lnT>
                      <a:noFill/>
                    </a:lnT>
                    <a:lnB w="12700" cap="flat" cmpd="sng" algn="ctr">
                      <a:solidFill>
                        <a:srgbClr val="000000"/>
                      </a:solidFill>
                      <a:prstDash val="solid"/>
                      <a:round/>
                      <a:headEnd type="none" w="med" len="med"/>
                      <a:tailEnd type="none" w="med" len="med"/>
                    </a:lnB>
                  </a:tcPr>
                </a:tc>
              </a:tr>
              <a:tr h="136858">
                <a:tc>
                  <a:txBody>
                    <a:bodyPr/>
                    <a:lstStyle/>
                    <a:p>
                      <a:pPr marL="0" marR="0">
                        <a:lnSpc>
                          <a:spcPct val="115000"/>
                        </a:lnSpc>
                        <a:spcBef>
                          <a:spcPts val="0"/>
                        </a:spcBef>
                        <a:spcAft>
                          <a:spcPts val="0"/>
                        </a:spcAft>
                      </a:pPr>
                      <a:r>
                        <a:rPr lang="en-US" sz="800" b="1" dirty="0">
                          <a:solidFill>
                            <a:srgbClr val="000000"/>
                          </a:solidFill>
                          <a:effectLst/>
                          <a:latin typeface="Calibri"/>
                          <a:ea typeface="Times New Roman"/>
                          <a:cs typeface="Times New Roman"/>
                        </a:rPr>
                        <a:t>Age</a:t>
                      </a:r>
                      <a:endParaRPr lang="en-US" sz="900" dirty="0">
                        <a:effectLst/>
                        <a:latin typeface="Calibri"/>
                        <a:ea typeface="Calibri"/>
                        <a:cs typeface="Times New Roman"/>
                      </a:endParaRPr>
                    </a:p>
                  </a:txBody>
                  <a:tcPr marL="54303" marR="5430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 </a:t>
                      </a:r>
                      <a:endParaRPr lang="en-US" sz="900">
                        <a:effectLst/>
                        <a:latin typeface="Calibri"/>
                        <a:ea typeface="Calibri"/>
                        <a:cs typeface="Times New Roman"/>
                      </a:endParaRPr>
                    </a:p>
                  </a:txBody>
                  <a:tcPr marL="54303" marR="5430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 </a:t>
                      </a:r>
                      <a:endParaRPr lang="en-US" sz="900">
                        <a:effectLst/>
                        <a:latin typeface="Calibri"/>
                        <a:ea typeface="Calibri"/>
                        <a:cs typeface="Times New Roman"/>
                      </a:endParaRPr>
                    </a:p>
                  </a:txBody>
                  <a:tcPr marL="54303" marR="5430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 </a:t>
                      </a:r>
                      <a:endParaRPr lang="en-US" sz="900">
                        <a:effectLst/>
                        <a:latin typeface="Calibri"/>
                        <a:ea typeface="Calibri"/>
                        <a:cs typeface="Times New Roman"/>
                      </a:endParaRPr>
                    </a:p>
                  </a:txBody>
                  <a:tcPr marL="54303" marR="5430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 </a:t>
                      </a:r>
                      <a:endParaRPr lang="en-US" sz="900">
                        <a:effectLst/>
                        <a:latin typeface="Calibri"/>
                        <a:ea typeface="Calibri"/>
                        <a:cs typeface="Times New Roman"/>
                      </a:endParaRPr>
                    </a:p>
                  </a:txBody>
                  <a:tcPr marL="54303" marR="5430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 </a:t>
                      </a:r>
                      <a:endParaRPr lang="en-US" sz="900">
                        <a:effectLst/>
                        <a:latin typeface="Calibri"/>
                        <a:ea typeface="Calibri"/>
                        <a:cs typeface="Times New Roman"/>
                      </a:endParaRPr>
                    </a:p>
                  </a:txBody>
                  <a:tcPr marL="54303" marR="5430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36858">
                <a:tc>
                  <a:txBody>
                    <a:bodyPr/>
                    <a:lstStyle/>
                    <a:p>
                      <a:pPr marL="142240" marR="0">
                        <a:lnSpc>
                          <a:spcPct val="115000"/>
                        </a:lnSpc>
                        <a:spcBef>
                          <a:spcPts val="0"/>
                        </a:spcBef>
                        <a:spcAft>
                          <a:spcPts val="0"/>
                        </a:spcAft>
                      </a:pPr>
                      <a:r>
                        <a:rPr lang="en-US" sz="800" b="1" dirty="0">
                          <a:solidFill>
                            <a:srgbClr val="000000"/>
                          </a:solidFill>
                          <a:effectLst/>
                          <a:latin typeface="Calibri"/>
                          <a:ea typeface="Calibri"/>
                          <a:cs typeface="Times New Roman"/>
                        </a:rPr>
                        <a:t>0-19</a:t>
                      </a:r>
                      <a:endParaRPr lang="en-US" sz="900" dirty="0">
                        <a:effectLst/>
                        <a:latin typeface="Calibri"/>
                        <a:ea typeface="Calibri"/>
                        <a:cs typeface="Times New Roman"/>
                      </a:endParaRPr>
                    </a:p>
                  </a:txBody>
                  <a:tcPr marL="54303" marR="54303"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98.4</a:t>
                      </a:r>
                      <a:endParaRPr lang="en-US" sz="900" dirty="0">
                        <a:effectLst/>
                        <a:latin typeface="Calibri"/>
                        <a:ea typeface="Calibri"/>
                        <a:cs typeface="Times New Roman"/>
                      </a:endParaRPr>
                    </a:p>
                  </a:txBody>
                  <a:tcPr marL="54303" marR="54303"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95.5</a:t>
                      </a:r>
                      <a:endParaRPr lang="en-US" sz="900" dirty="0">
                        <a:effectLst/>
                        <a:latin typeface="Calibri"/>
                        <a:ea typeface="Calibri"/>
                        <a:cs typeface="Times New Roman"/>
                      </a:endParaRPr>
                    </a:p>
                  </a:txBody>
                  <a:tcPr marL="54303" marR="54303"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91.9</a:t>
                      </a:r>
                      <a:endParaRPr lang="en-US" sz="900" dirty="0">
                        <a:effectLst/>
                        <a:latin typeface="Calibri"/>
                        <a:ea typeface="Calibri"/>
                        <a:cs typeface="Times New Roman"/>
                      </a:endParaRPr>
                    </a:p>
                  </a:txBody>
                  <a:tcPr marL="54303" marR="54303"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800">
                          <a:solidFill>
                            <a:srgbClr val="000000"/>
                          </a:solidFill>
                          <a:effectLst/>
                          <a:latin typeface="Calibri"/>
                          <a:ea typeface="Calibri"/>
                          <a:cs typeface="Times New Roman"/>
                        </a:rPr>
                        <a:t>89.7</a:t>
                      </a:r>
                      <a:endParaRPr lang="en-US" sz="900">
                        <a:effectLst/>
                        <a:latin typeface="Calibri"/>
                        <a:ea typeface="Calibri"/>
                        <a:cs typeface="Times New Roman"/>
                      </a:endParaRPr>
                    </a:p>
                  </a:txBody>
                  <a:tcPr marL="54303" marR="54303"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800">
                          <a:solidFill>
                            <a:srgbClr val="000000"/>
                          </a:solidFill>
                          <a:effectLst/>
                          <a:latin typeface="Calibri"/>
                          <a:ea typeface="Calibri"/>
                          <a:cs typeface="Times New Roman"/>
                        </a:rPr>
                        <a:t>87.0</a:t>
                      </a:r>
                      <a:endParaRPr lang="en-US" sz="900">
                        <a:effectLst/>
                        <a:latin typeface="Calibri"/>
                        <a:ea typeface="Calibri"/>
                        <a:cs typeface="Times New Roman"/>
                      </a:endParaRPr>
                    </a:p>
                  </a:txBody>
                  <a:tcPr marL="54303" marR="54303"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r>
              <a:tr h="136858">
                <a:tc>
                  <a:txBody>
                    <a:bodyPr/>
                    <a:lstStyle/>
                    <a:p>
                      <a:pPr marL="142240" marR="0">
                        <a:lnSpc>
                          <a:spcPct val="115000"/>
                        </a:lnSpc>
                        <a:spcBef>
                          <a:spcPts val="0"/>
                        </a:spcBef>
                        <a:spcAft>
                          <a:spcPts val="0"/>
                        </a:spcAft>
                      </a:pPr>
                      <a:r>
                        <a:rPr lang="en-US" sz="800" b="1" dirty="0">
                          <a:solidFill>
                            <a:srgbClr val="000000"/>
                          </a:solidFill>
                          <a:effectLst/>
                          <a:latin typeface="Calibri"/>
                          <a:ea typeface="Calibri"/>
                          <a:cs typeface="Times New Roman"/>
                        </a:rPr>
                        <a:t>20-44</a:t>
                      </a:r>
                      <a:endParaRPr lang="en-US" sz="900" dirty="0">
                        <a:effectLst/>
                        <a:latin typeface="Calibri"/>
                        <a:ea typeface="Calibri"/>
                        <a:cs typeface="Times New Roman"/>
                      </a:endParaRPr>
                    </a:p>
                  </a:txBody>
                  <a:tcPr marL="54303" marR="5430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97.7</a:t>
                      </a:r>
                      <a:endParaRPr lang="en-US" sz="900" dirty="0">
                        <a:effectLst/>
                        <a:latin typeface="Calibri"/>
                        <a:ea typeface="Calibri"/>
                        <a:cs typeface="Times New Roman"/>
                      </a:endParaRPr>
                    </a:p>
                  </a:txBody>
                  <a:tcPr marL="54303" marR="5430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91.9</a:t>
                      </a:r>
                      <a:endParaRPr lang="en-US" sz="900" dirty="0">
                        <a:effectLst/>
                        <a:latin typeface="Calibri"/>
                        <a:ea typeface="Calibri"/>
                        <a:cs typeface="Times New Roman"/>
                      </a:endParaRPr>
                    </a:p>
                  </a:txBody>
                  <a:tcPr marL="54303" marR="5430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85.9</a:t>
                      </a:r>
                      <a:endParaRPr lang="en-US" sz="900" dirty="0">
                        <a:effectLst/>
                        <a:latin typeface="Calibri"/>
                        <a:ea typeface="Calibri"/>
                        <a:cs typeface="Times New Roman"/>
                      </a:endParaRPr>
                    </a:p>
                  </a:txBody>
                  <a:tcPr marL="54303" marR="5430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81.0</a:t>
                      </a:r>
                      <a:endParaRPr lang="en-US" sz="900" dirty="0">
                        <a:effectLst/>
                        <a:latin typeface="Calibri"/>
                        <a:ea typeface="Calibri"/>
                        <a:cs typeface="Times New Roman"/>
                      </a:endParaRPr>
                    </a:p>
                  </a:txBody>
                  <a:tcPr marL="54303" marR="5430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800">
                          <a:solidFill>
                            <a:srgbClr val="000000"/>
                          </a:solidFill>
                          <a:effectLst/>
                          <a:latin typeface="Calibri"/>
                          <a:ea typeface="Calibri"/>
                          <a:cs typeface="Times New Roman"/>
                        </a:rPr>
                        <a:t>73.0</a:t>
                      </a:r>
                      <a:endParaRPr lang="en-US" sz="900">
                        <a:effectLst/>
                        <a:latin typeface="Calibri"/>
                        <a:ea typeface="Calibri"/>
                        <a:cs typeface="Times New Roman"/>
                      </a:endParaRPr>
                    </a:p>
                  </a:txBody>
                  <a:tcPr marL="54303" marR="54303" marT="0" marB="0" anchor="b">
                    <a:lnL>
                      <a:noFill/>
                    </a:lnL>
                    <a:lnR>
                      <a:noFill/>
                    </a:lnR>
                    <a:lnT>
                      <a:noFill/>
                    </a:lnT>
                    <a:lnB>
                      <a:noFill/>
                    </a:lnB>
                    <a:solidFill>
                      <a:srgbClr val="FFFFFF"/>
                    </a:solidFill>
                  </a:tcPr>
                </a:tc>
              </a:tr>
              <a:tr h="136858">
                <a:tc>
                  <a:txBody>
                    <a:bodyPr/>
                    <a:lstStyle/>
                    <a:p>
                      <a:pPr marL="142240" marR="0">
                        <a:lnSpc>
                          <a:spcPct val="115000"/>
                        </a:lnSpc>
                        <a:spcBef>
                          <a:spcPts val="0"/>
                        </a:spcBef>
                        <a:spcAft>
                          <a:spcPts val="0"/>
                        </a:spcAft>
                      </a:pPr>
                      <a:r>
                        <a:rPr lang="en-US" sz="800" b="1" dirty="0">
                          <a:solidFill>
                            <a:srgbClr val="000000"/>
                          </a:solidFill>
                          <a:effectLst/>
                          <a:latin typeface="Calibri"/>
                          <a:ea typeface="Calibri"/>
                          <a:cs typeface="Times New Roman"/>
                        </a:rPr>
                        <a:t>45-64</a:t>
                      </a:r>
                      <a:endParaRPr lang="en-US" sz="900" dirty="0">
                        <a:effectLst/>
                        <a:latin typeface="Calibri"/>
                        <a:ea typeface="Calibri"/>
                        <a:cs typeface="Times New Roman"/>
                      </a:endParaRPr>
                    </a:p>
                  </a:txBody>
                  <a:tcPr marL="54303" marR="5430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800">
                          <a:solidFill>
                            <a:srgbClr val="000000"/>
                          </a:solidFill>
                          <a:effectLst/>
                          <a:latin typeface="Calibri"/>
                          <a:ea typeface="Calibri"/>
                          <a:cs typeface="Times New Roman"/>
                        </a:rPr>
                        <a:t>95.4</a:t>
                      </a:r>
                      <a:endParaRPr lang="en-US" sz="900">
                        <a:effectLst/>
                        <a:latin typeface="Calibri"/>
                        <a:ea typeface="Calibri"/>
                        <a:cs typeface="Times New Roman"/>
                      </a:endParaRPr>
                    </a:p>
                  </a:txBody>
                  <a:tcPr marL="54303" marR="5430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85.0</a:t>
                      </a:r>
                      <a:endParaRPr lang="en-US" sz="900" dirty="0">
                        <a:effectLst/>
                        <a:latin typeface="Calibri"/>
                        <a:ea typeface="Calibri"/>
                        <a:cs typeface="Times New Roman"/>
                      </a:endParaRPr>
                    </a:p>
                  </a:txBody>
                  <a:tcPr marL="54303" marR="5430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75.7</a:t>
                      </a:r>
                      <a:endParaRPr lang="en-US" sz="900" dirty="0">
                        <a:effectLst/>
                        <a:latin typeface="Calibri"/>
                        <a:ea typeface="Calibri"/>
                        <a:cs typeface="Times New Roman"/>
                      </a:endParaRPr>
                    </a:p>
                  </a:txBody>
                  <a:tcPr marL="54303" marR="5430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67.3</a:t>
                      </a:r>
                      <a:endParaRPr lang="en-US" sz="900" dirty="0">
                        <a:effectLst/>
                        <a:latin typeface="Calibri"/>
                        <a:ea typeface="Calibri"/>
                        <a:cs typeface="Times New Roman"/>
                      </a:endParaRPr>
                    </a:p>
                  </a:txBody>
                  <a:tcPr marL="54303" marR="5430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53.3</a:t>
                      </a:r>
                      <a:endParaRPr lang="en-US" sz="900" dirty="0">
                        <a:effectLst/>
                        <a:latin typeface="Calibri"/>
                        <a:ea typeface="Calibri"/>
                        <a:cs typeface="Times New Roman"/>
                      </a:endParaRPr>
                    </a:p>
                  </a:txBody>
                  <a:tcPr marL="54303" marR="54303" marT="0" marB="0" anchor="b">
                    <a:lnL>
                      <a:noFill/>
                    </a:lnL>
                    <a:lnR>
                      <a:noFill/>
                    </a:lnR>
                    <a:lnT>
                      <a:noFill/>
                    </a:lnT>
                    <a:lnB>
                      <a:noFill/>
                    </a:lnB>
                    <a:solidFill>
                      <a:srgbClr val="FFFFFF"/>
                    </a:solidFill>
                  </a:tcPr>
                </a:tc>
              </a:tr>
              <a:tr h="136858">
                <a:tc>
                  <a:txBody>
                    <a:bodyPr/>
                    <a:lstStyle/>
                    <a:p>
                      <a:pPr marL="142240" marR="0">
                        <a:lnSpc>
                          <a:spcPct val="115000"/>
                        </a:lnSpc>
                        <a:spcBef>
                          <a:spcPts val="0"/>
                        </a:spcBef>
                        <a:spcAft>
                          <a:spcPts val="0"/>
                        </a:spcAft>
                      </a:pPr>
                      <a:r>
                        <a:rPr lang="en-US" sz="800" b="1" dirty="0">
                          <a:solidFill>
                            <a:srgbClr val="000000"/>
                          </a:solidFill>
                          <a:effectLst/>
                          <a:latin typeface="Calibri"/>
                          <a:ea typeface="Calibri"/>
                          <a:cs typeface="Times New Roman"/>
                        </a:rPr>
                        <a:t>65-74</a:t>
                      </a:r>
                      <a:endParaRPr lang="en-US" sz="900" dirty="0">
                        <a:effectLst/>
                        <a:latin typeface="Calibri"/>
                        <a:ea typeface="Calibri"/>
                        <a:cs typeface="Times New Roman"/>
                      </a:endParaRPr>
                    </a:p>
                  </a:txBody>
                  <a:tcPr marL="54303" marR="5430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800">
                          <a:solidFill>
                            <a:srgbClr val="000000"/>
                          </a:solidFill>
                          <a:effectLst/>
                          <a:latin typeface="Calibri"/>
                          <a:ea typeface="Calibri"/>
                          <a:cs typeface="Times New Roman"/>
                        </a:rPr>
                        <a:t>91.0</a:t>
                      </a:r>
                      <a:endParaRPr lang="en-US" sz="900">
                        <a:effectLst/>
                        <a:latin typeface="Calibri"/>
                        <a:ea typeface="Calibri"/>
                        <a:cs typeface="Times New Roman"/>
                      </a:endParaRPr>
                    </a:p>
                  </a:txBody>
                  <a:tcPr marL="54303" marR="5430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74.2</a:t>
                      </a:r>
                      <a:endParaRPr lang="en-US" sz="900" dirty="0">
                        <a:effectLst/>
                        <a:latin typeface="Calibri"/>
                        <a:ea typeface="Calibri"/>
                        <a:cs typeface="Times New Roman"/>
                      </a:endParaRPr>
                    </a:p>
                  </a:txBody>
                  <a:tcPr marL="54303" marR="5430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800">
                          <a:solidFill>
                            <a:srgbClr val="000000"/>
                          </a:solidFill>
                          <a:effectLst/>
                          <a:latin typeface="Calibri"/>
                          <a:ea typeface="Calibri"/>
                          <a:cs typeface="Times New Roman"/>
                        </a:rPr>
                        <a:t>60.8</a:t>
                      </a:r>
                      <a:endParaRPr lang="en-US" sz="900">
                        <a:effectLst/>
                        <a:latin typeface="Calibri"/>
                        <a:ea typeface="Calibri"/>
                        <a:cs typeface="Times New Roman"/>
                      </a:endParaRPr>
                    </a:p>
                  </a:txBody>
                  <a:tcPr marL="54303" marR="5430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49.9</a:t>
                      </a:r>
                      <a:endParaRPr lang="en-US" sz="900" dirty="0">
                        <a:effectLst/>
                        <a:latin typeface="Calibri"/>
                        <a:ea typeface="Calibri"/>
                        <a:cs typeface="Times New Roman"/>
                      </a:endParaRPr>
                    </a:p>
                  </a:txBody>
                  <a:tcPr marL="54303" marR="5430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33.0</a:t>
                      </a:r>
                      <a:endParaRPr lang="en-US" sz="900" dirty="0">
                        <a:effectLst/>
                        <a:latin typeface="Calibri"/>
                        <a:ea typeface="Calibri"/>
                        <a:cs typeface="Times New Roman"/>
                      </a:endParaRPr>
                    </a:p>
                  </a:txBody>
                  <a:tcPr marL="54303" marR="54303" marT="0" marB="0" anchor="b">
                    <a:lnL>
                      <a:noFill/>
                    </a:lnL>
                    <a:lnR>
                      <a:noFill/>
                    </a:lnR>
                    <a:lnT>
                      <a:noFill/>
                    </a:lnT>
                    <a:lnB>
                      <a:noFill/>
                    </a:lnB>
                    <a:solidFill>
                      <a:srgbClr val="FFFFFF"/>
                    </a:solidFill>
                  </a:tcPr>
                </a:tc>
              </a:tr>
              <a:tr h="136858">
                <a:tc>
                  <a:txBody>
                    <a:bodyPr/>
                    <a:lstStyle/>
                    <a:p>
                      <a:pPr marL="142240" marR="0">
                        <a:lnSpc>
                          <a:spcPct val="115000"/>
                        </a:lnSpc>
                        <a:spcBef>
                          <a:spcPts val="0"/>
                        </a:spcBef>
                        <a:spcAft>
                          <a:spcPts val="0"/>
                        </a:spcAft>
                      </a:pPr>
                      <a:r>
                        <a:rPr lang="en-US" sz="800" b="1" dirty="0">
                          <a:solidFill>
                            <a:srgbClr val="000000"/>
                          </a:solidFill>
                          <a:effectLst/>
                          <a:latin typeface="Calibri"/>
                          <a:ea typeface="Calibri"/>
                          <a:cs typeface="Times New Roman"/>
                        </a:rPr>
                        <a:t>75+</a:t>
                      </a:r>
                      <a:endParaRPr lang="en-US" sz="900" dirty="0">
                        <a:effectLst/>
                        <a:latin typeface="Calibri"/>
                        <a:ea typeface="Calibri"/>
                        <a:cs typeface="Times New Roman"/>
                      </a:endParaRPr>
                    </a:p>
                  </a:txBody>
                  <a:tcPr marL="54303" marR="54303"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effectLst/>
                          <a:latin typeface="Calibri"/>
                          <a:ea typeface="Calibri"/>
                          <a:cs typeface="Times New Roman"/>
                        </a:rPr>
                        <a:t>84.6</a:t>
                      </a:r>
                      <a:endParaRPr lang="en-US" sz="900">
                        <a:effectLst/>
                        <a:latin typeface="Calibri"/>
                        <a:ea typeface="Calibri"/>
                        <a:cs typeface="Times New Roman"/>
                      </a:endParaRPr>
                    </a:p>
                  </a:txBody>
                  <a:tcPr marL="54303" marR="54303"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effectLst/>
                          <a:latin typeface="Calibri"/>
                          <a:ea typeface="Calibri"/>
                          <a:cs typeface="Times New Roman"/>
                        </a:rPr>
                        <a:t>60.4</a:t>
                      </a:r>
                      <a:endParaRPr lang="en-US" sz="900">
                        <a:effectLst/>
                        <a:latin typeface="Calibri"/>
                        <a:ea typeface="Calibri"/>
                        <a:cs typeface="Times New Roman"/>
                      </a:endParaRPr>
                    </a:p>
                  </a:txBody>
                  <a:tcPr marL="54303" marR="54303"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effectLst/>
                          <a:latin typeface="Calibri"/>
                          <a:ea typeface="Calibri"/>
                          <a:cs typeface="Times New Roman"/>
                        </a:rPr>
                        <a:t>43.4</a:t>
                      </a:r>
                      <a:endParaRPr lang="en-US" sz="900">
                        <a:effectLst/>
                        <a:latin typeface="Calibri"/>
                        <a:ea typeface="Calibri"/>
                        <a:cs typeface="Times New Roman"/>
                      </a:endParaRPr>
                    </a:p>
                  </a:txBody>
                  <a:tcPr marL="54303" marR="54303"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effectLst/>
                          <a:latin typeface="Calibri"/>
                          <a:ea typeface="Calibri"/>
                          <a:cs typeface="Times New Roman"/>
                        </a:rPr>
                        <a:t>31.5</a:t>
                      </a:r>
                      <a:endParaRPr lang="en-US" sz="900">
                        <a:effectLst/>
                        <a:latin typeface="Calibri"/>
                        <a:ea typeface="Calibri"/>
                        <a:cs typeface="Times New Roman"/>
                      </a:endParaRPr>
                    </a:p>
                  </a:txBody>
                  <a:tcPr marL="54303" marR="54303"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15.8</a:t>
                      </a:r>
                      <a:endParaRPr lang="en-US" sz="900" dirty="0">
                        <a:effectLst/>
                        <a:latin typeface="Calibri"/>
                        <a:ea typeface="Calibri"/>
                        <a:cs typeface="Times New Roman"/>
                      </a:endParaRPr>
                    </a:p>
                  </a:txBody>
                  <a:tcPr marL="54303" marR="54303"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r>
              <a:tr h="136858">
                <a:tc>
                  <a:txBody>
                    <a:bodyPr/>
                    <a:lstStyle/>
                    <a:p>
                      <a:pPr marL="0" marR="0">
                        <a:lnSpc>
                          <a:spcPct val="115000"/>
                        </a:lnSpc>
                        <a:spcBef>
                          <a:spcPts val="0"/>
                        </a:spcBef>
                        <a:spcAft>
                          <a:spcPts val="0"/>
                        </a:spcAft>
                      </a:pPr>
                      <a:r>
                        <a:rPr lang="en-US" sz="800" b="1" dirty="0">
                          <a:effectLst/>
                          <a:latin typeface="Calibri"/>
                          <a:ea typeface="Times New Roman"/>
                          <a:cs typeface="Times New Roman"/>
                        </a:rPr>
                        <a:t>Sex</a:t>
                      </a:r>
                      <a:endParaRPr lang="en-US" sz="900" dirty="0">
                        <a:effectLst/>
                        <a:latin typeface="Calibri"/>
                        <a:ea typeface="Calibri"/>
                        <a:cs typeface="Times New Roman"/>
                      </a:endParaRPr>
                    </a:p>
                  </a:txBody>
                  <a:tcPr marL="54303" marR="5430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 </a:t>
                      </a:r>
                      <a:endParaRPr lang="en-US" sz="900">
                        <a:effectLst/>
                        <a:latin typeface="Calibri"/>
                        <a:ea typeface="Calibri"/>
                        <a:cs typeface="Times New Roman"/>
                      </a:endParaRPr>
                    </a:p>
                  </a:txBody>
                  <a:tcPr marL="54303" marR="5430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 </a:t>
                      </a:r>
                      <a:endParaRPr lang="en-US" sz="900">
                        <a:effectLst/>
                        <a:latin typeface="Calibri"/>
                        <a:ea typeface="Calibri"/>
                        <a:cs typeface="Times New Roman"/>
                      </a:endParaRPr>
                    </a:p>
                  </a:txBody>
                  <a:tcPr marL="54303" marR="5430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 </a:t>
                      </a:r>
                      <a:endParaRPr lang="en-US" sz="900">
                        <a:effectLst/>
                        <a:latin typeface="Calibri"/>
                        <a:ea typeface="Calibri"/>
                        <a:cs typeface="Times New Roman"/>
                      </a:endParaRPr>
                    </a:p>
                  </a:txBody>
                  <a:tcPr marL="54303" marR="5430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 </a:t>
                      </a:r>
                      <a:endParaRPr lang="en-US" sz="900">
                        <a:effectLst/>
                        <a:latin typeface="Calibri"/>
                        <a:ea typeface="Calibri"/>
                        <a:cs typeface="Times New Roman"/>
                      </a:endParaRPr>
                    </a:p>
                  </a:txBody>
                  <a:tcPr marL="54303" marR="5430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 </a:t>
                      </a:r>
                      <a:endParaRPr lang="en-US" sz="900" dirty="0">
                        <a:effectLst/>
                        <a:latin typeface="Calibri"/>
                        <a:ea typeface="Calibri"/>
                        <a:cs typeface="Times New Roman"/>
                      </a:endParaRPr>
                    </a:p>
                  </a:txBody>
                  <a:tcPr marL="54303" marR="5430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36858">
                <a:tc>
                  <a:txBody>
                    <a:bodyPr/>
                    <a:lstStyle/>
                    <a:p>
                      <a:pPr marL="142240" marR="0">
                        <a:lnSpc>
                          <a:spcPct val="115000"/>
                        </a:lnSpc>
                        <a:spcBef>
                          <a:spcPts val="0"/>
                        </a:spcBef>
                        <a:spcAft>
                          <a:spcPts val="0"/>
                        </a:spcAft>
                      </a:pPr>
                      <a:r>
                        <a:rPr lang="en-US" sz="800" b="1" dirty="0">
                          <a:effectLst/>
                          <a:latin typeface="Calibri"/>
                          <a:ea typeface="Times New Roman"/>
                          <a:cs typeface="Times New Roman"/>
                        </a:rPr>
                        <a:t>Male</a:t>
                      </a:r>
                      <a:endParaRPr lang="en-US" sz="900" dirty="0">
                        <a:effectLst/>
                        <a:latin typeface="Calibri"/>
                        <a:ea typeface="Calibri"/>
                        <a:cs typeface="Times New Roman"/>
                      </a:endParaRPr>
                    </a:p>
                  </a:txBody>
                  <a:tcPr marL="54303" marR="54303"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91.7</a:t>
                      </a:r>
                      <a:endParaRPr lang="en-US" sz="900" dirty="0">
                        <a:effectLst/>
                        <a:latin typeface="Calibri"/>
                        <a:ea typeface="Calibri"/>
                        <a:cs typeface="Times New Roman"/>
                      </a:endParaRPr>
                    </a:p>
                  </a:txBody>
                  <a:tcPr marL="54303" marR="54303"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800">
                          <a:solidFill>
                            <a:srgbClr val="000000"/>
                          </a:solidFill>
                          <a:effectLst/>
                          <a:latin typeface="Calibri"/>
                          <a:ea typeface="Calibri"/>
                          <a:cs typeface="Times New Roman"/>
                        </a:rPr>
                        <a:t>76.9</a:t>
                      </a:r>
                      <a:endParaRPr lang="en-US" sz="900">
                        <a:effectLst/>
                        <a:latin typeface="Calibri"/>
                        <a:ea typeface="Calibri"/>
                        <a:cs typeface="Times New Roman"/>
                      </a:endParaRPr>
                    </a:p>
                  </a:txBody>
                  <a:tcPr marL="54303" marR="54303"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800">
                          <a:solidFill>
                            <a:srgbClr val="000000"/>
                          </a:solidFill>
                          <a:effectLst/>
                          <a:latin typeface="Calibri"/>
                          <a:ea typeface="Calibri"/>
                          <a:cs typeface="Times New Roman"/>
                        </a:rPr>
                        <a:t>64.9</a:t>
                      </a:r>
                      <a:endParaRPr lang="en-US" sz="900">
                        <a:effectLst/>
                        <a:latin typeface="Calibri"/>
                        <a:ea typeface="Calibri"/>
                        <a:cs typeface="Times New Roman"/>
                      </a:endParaRPr>
                    </a:p>
                  </a:txBody>
                  <a:tcPr marL="54303" marR="54303"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800">
                          <a:solidFill>
                            <a:srgbClr val="000000"/>
                          </a:solidFill>
                          <a:effectLst/>
                          <a:latin typeface="Calibri"/>
                          <a:ea typeface="Calibri"/>
                          <a:cs typeface="Times New Roman"/>
                        </a:rPr>
                        <a:t>55.4</a:t>
                      </a:r>
                      <a:endParaRPr lang="en-US" sz="900">
                        <a:effectLst/>
                        <a:latin typeface="Calibri"/>
                        <a:ea typeface="Calibri"/>
                        <a:cs typeface="Times New Roman"/>
                      </a:endParaRPr>
                    </a:p>
                  </a:txBody>
                  <a:tcPr marL="54303" marR="54303"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800">
                          <a:solidFill>
                            <a:srgbClr val="000000"/>
                          </a:solidFill>
                          <a:effectLst/>
                          <a:latin typeface="Calibri"/>
                          <a:ea typeface="Calibri"/>
                          <a:cs typeface="Times New Roman"/>
                        </a:rPr>
                        <a:t>41.3</a:t>
                      </a:r>
                      <a:endParaRPr lang="en-US" sz="900">
                        <a:effectLst/>
                        <a:latin typeface="Calibri"/>
                        <a:ea typeface="Calibri"/>
                        <a:cs typeface="Times New Roman"/>
                      </a:endParaRPr>
                    </a:p>
                  </a:txBody>
                  <a:tcPr marL="54303" marR="54303"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r>
              <a:tr h="136858">
                <a:tc>
                  <a:txBody>
                    <a:bodyPr/>
                    <a:lstStyle/>
                    <a:p>
                      <a:pPr marL="142240" marR="0">
                        <a:lnSpc>
                          <a:spcPct val="115000"/>
                        </a:lnSpc>
                        <a:spcBef>
                          <a:spcPts val="0"/>
                        </a:spcBef>
                        <a:spcAft>
                          <a:spcPts val="0"/>
                        </a:spcAft>
                      </a:pPr>
                      <a:r>
                        <a:rPr lang="en-US" sz="800" b="1" dirty="0">
                          <a:effectLst/>
                          <a:latin typeface="Calibri"/>
                          <a:ea typeface="Times New Roman"/>
                          <a:cs typeface="Times New Roman"/>
                        </a:rPr>
                        <a:t>Female</a:t>
                      </a:r>
                      <a:endParaRPr lang="en-US" sz="900" dirty="0">
                        <a:effectLst/>
                        <a:latin typeface="Calibri"/>
                        <a:ea typeface="Calibri"/>
                        <a:cs typeface="Times New Roman"/>
                      </a:endParaRPr>
                    </a:p>
                  </a:txBody>
                  <a:tcPr marL="54303" marR="54303"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91.9</a:t>
                      </a:r>
                      <a:endParaRPr lang="en-US" sz="900" dirty="0">
                        <a:effectLst/>
                        <a:latin typeface="Calibri"/>
                        <a:ea typeface="Calibri"/>
                        <a:cs typeface="Times New Roman"/>
                      </a:endParaRPr>
                    </a:p>
                  </a:txBody>
                  <a:tcPr marL="54303" marR="54303"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76.8</a:t>
                      </a:r>
                      <a:endParaRPr lang="en-US" sz="900" dirty="0">
                        <a:effectLst/>
                        <a:latin typeface="Calibri"/>
                        <a:ea typeface="Calibri"/>
                        <a:cs typeface="Times New Roman"/>
                      </a:endParaRPr>
                    </a:p>
                  </a:txBody>
                  <a:tcPr marL="54303" marR="54303"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65.2</a:t>
                      </a:r>
                      <a:endParaRPr lang="en-US" sz="900" dirty="0">
                        <a:effectLst/>
                        <a:latin typeface="Calibri"/>
                        <a:ea typeface="Calibri"/>
                        <a:cs typeface="Times New Roman"/>
                      </a:endParaRPr>
                    </a:p>
                  </a:txBody>
                  <a:tcPr marL="54303" marR="54303"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55.9</a:t>
                      </a:r>
                      <a:endParaRPr lang="en-US" sz="900" dirty="0">
                        <a:effectLst/>
                        <a:latin typeface="Calibri"/>
                        <a:ea typeface="Calibri"/>
                        <a:cs typeface="Times New Roman"/>
                      </a:endParaRPr>
                    </a:p>
                  </a:txBody>
                  <a:tcPr marL="54303" marR="54303"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41.6</a:t>
                      </a:r>
                      <a:endParaRPr lang="en-US" sz="900" dirty="0">
                        <a:effectLst/>
                        <a:latin typeface="Calibri"/>
                        <a:ea typeface="Calibri"/>
                        <a:cs typeface="Times New Roman"/>
                      </a:endParaRPr>
                    </a:p>
                  </a:txBody>
                  <a:tcPr marL="54303" marR="54303"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r>
              <a:tr h="136858">
                <a:tc>
                  <a:txBody>
                    <a:bodyPr/>
                    <a:lstStyle/>
                    <a:p>
                      <a:pPr marL="0" marR="0">
                        <a:lnSpc>
                          <a:spcPct val="115000"/>
                        </a:lnSpc>
                        <a:spcBef>
                          <a:spcPts val="0"/>
                        </a:spcBef>
                        <a:spcAft>
                          <a:spcPts val="0"/>
                        </a:spcAft>
                      </a:pPr>
                      <a:r>
                        <a:rPr lang="en-US" sz="800" b="1" dirty="0">
                          <a:effectLst/>
                          <a:latin typeface="Calibri"/>
                          <a:ea typeface="Times New Roman"/>
                          <a:cs typeface="Times New Roman"/>
                        </a:rPr>
                        <a:t>Race</a:t>
                      </a:r>
                      <a:endParaRPr lang="en-US" sz="900" dirty="0">
                        <a:effectLst/>
                        <a:latin typeface="Calibri"/>
                        <a:ea typeface="Calibri"/>
                        <a:cs typeface="Times New Roman"/>
                      </a:endParaRPr>
                    </a:p>
                  </a:txBody>
                  <a:tcPr marL="54303" marR="5430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 </a:t>
                      </a:r>
                      <a:endParaRPr lang="en-US" sz="900" dirty="0">
                        <a:effectLst/>
                        <a:latin typeface="Calibri"/>
                        <a:ea typeface="Calibri"/>
                        <a:cs typeface="Times New Roman"/>
                      </a:endParaRPr>
                    </a:p>
                  </a:txBody>
                  <a:tcPr marL="54303" marR="5430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 </a:t>
                      </a:r>
                      <a:endParaRPr lang="en-US" sz="900">
                        <a:effectLst/>
                        <a:latin typeface="Calibri"/>
                        <a:ea typeface="Calibri"/>
                        <a:cs typeface="Times New Roman"/>
                      </a:endParaRPr>
                    </a:p>
                  </a:txBody>
                  <a:tcPr marL="54303" marR="5430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 </a:t>
                      </a:r>
                      <a:endParaRPr lang="en-US" sz="900">
                        <a:effectLst/>
                        <a:latin typeface="Calibri"/>
                        <a:ea typeface="Calibri"/>
                        <a:cs typeface="Times New Roman"/>
                      </a:endParaRPr>
                    </a:p>
                  </a:txBody>
                  <a:tcPr marL="54303" marR="5430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 </a:t>
                      </a:r>
                      <a:endParaRPr lang="en-US" sz="900">
                        <a:effectLst/>
                        <a:latin typeface="Calibri"/>
                        <a:ea typeface="Calibri"/>
                        <a:cs typeface="Times New Roman"/>
                      </a:endParaRPr>
                    </a:p>
                  </a:txBody>
                  <a:tcPr marL="54303" marR="5430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 </a:t>
                      </a:r>
                      <a:endParaRPr lang="en-US" sz="900" dirty="0">
                        <a:effectLst/>
                        <a:latin typeface="Calibri"/>
                        <a:ea typeface="Calibri"/>
                        <a:cs typeface="Times New Roman"/>
                      </a:endParaRPr>
                    </a:p>
                  </a:txBody>
                  <a:tcPr marL="54303" marR="5430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37160">
                <a:tc>
                  <a:txBody>
                    <a:bodyPr/>
                    <a:lstStyle/>
                    <a:p>
                      <a:pPr marL="142240" marR="0">
                        <a:lnSpc>
                          <a:spcPct val="115000"/>
                        </a:lnSpc>
                        <a:spcBef>
                          <a:spcPts val="0"/>
                        </a:spcBef>
                        <a:spcAft>
                          <a:spcPts val="0"/>
                        </a:spcAft>
                      </a:pPr>
                      <a:r>
                        <a:rPr lang="en-US" sz="800" b="1" dirty="0">
                          <a:effectLst/>
                          <a:latin typeface="Calibri"/>
                          <a:ea typeface="Times New Roman"/>
                          <a:cs typeface="Times New Roman"/>
                        </a:rPr>
                        <a:t>White</a:t>
                      </a:r>
                      <a:endParaRPr lang="en-US" sz="900" dirty="0">
                        <a:effectLst/>
                        <a:latin typeface="Calibri"/>
                        <a:ea typeface="Calibri"/>
                        <a:cs typeface="Times New Roman"/>
                      </a:endParaRPr>
                    </a:p>
                  </a:txBody>
                  <a:tcPr marL="54303" marR="54303"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Calibri"/>
                          <a:cs typeface="Times New Roman"/>
                        </a:rPr>
                        <a:t>91.0</a:t>
                      </a:r>
                      <a:endParaRPr lang="en-US" sz="900">
                        <a:effectLst/>
                        <a:latin typeface="Calibri"/>
                        <a:ea typeface="Calibri"/>
                        <a:cs typeface="Times New Roman"/>
                      </a:endParaRPr>
                    </a:p>
                  </a:txBody>
                  <a:tcPr marL="54303" marR="54303"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800">
                          <a:solidFill>
                            <a:srgbClr val="000000"/>
                          </a:solidFill>
                          <a:effectLst/>
                          <a:latin typeface="Calibri"/>
                          <a:ea typeface="Calibri"/>
                          <a:cs typeface="Times New Roman"/>
                        </a:rPr>
                        <a:t>75.2</a:t>
                      </a:r>
                      <a:endParaRPr lang="en-US" sz="900">
                        <a:effectLst/>
                        <a:latin typeface="Calibri"/>
                        <a:ea typeface="Calibri"/>
                        <a:cs typeface="Times New Roman"/>
                      </a:endParaRPr>
                    </a:p>
                  </a:txBody>
                  <a:tcPr marL="54303" marR="54303"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800">
                          <a:solidFill>
                            <a:srgbClr val="000000"/>
                          </a:solidFill>
                          <a:effectLst/>
                          <a:latin typeface="Calibri"/>
                          <a:ea typeface="Calibri"/>
                          <a:cs typeface="Times New Roman"/>
                        </a:rPr>
                        <a:t>62.9</a:t>
                      </a:r>
                      <a:endParaRPr lang="en-US" sz="900">
                        <a:effectLst/>
                        <a:latin typeface="Calibri"/>
                        <a:ea typeface="Calibri"/>
                        <a:cs typeface="Times New Roman"/>
                      </a:endParaRPr>
                    </a:p>
                  </a:txBody>
                  <a:tcPr marL="54303" marR="54303"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53.3</a:t>
                      </a:r>
                      <a:endParaRPr lang="en-US" sz="900" dirty="0">
                        <a:effectLst/>
                        <a:latin typeface="Calibri"/>
                        <a:ea typeface="Calibri"/>
                        <a:cs typeface="Times New Roman"/>
                      </a:endParaRPr>
                    </a:p>
                  </a:txBody>
                  <a:tcPr marL="54303" marR="54303"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800">
                          <a:solidFill>
                            <a:srgbClr val="000000"/>
                          </a:solidFill>
                          <a:effectLst/>
                          <a:latin typeface="Calibri"/>
                          <a:ea typeface="Calibri"/>
                          <a:cs typeface="Times New Roman"/>
                        </a:rPr>
                        <a:t>38.8</a:t>
                      </a:r>
                      <a:endParaRPr lang="en-US" sz="900">
                        <a:effectLst/>
                        <a:latin typeface="Calibri"/>
                        <a:ea typeface="Calibri"/>
                        <a:cs typeface="Times New Roman"/>
                      </a:endParaRPr>
                    </a:p>
                  </a:txBody>
                  <a:tcPr marL="54303" marR="54303"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r>
              <a:tr h="137160">
                <a:tc>
                  <a:txBody>
                    <a:bodyPr/>
                    <a:lstStyle/>
                    <a:p>
                      <a:pPr marL="142240" marR="0">
                        <a:lnSpc>
                          <a:spcPct val="115000"/>
                        </a:lnSpc>
                        <a:spcBef>
                          <a:spcPts val="0"/>
                        </a:spcBef>
                        <a:spcAft>
                          <a:spcPts val="0"/>
                        </a:spcAft>
                      </a:pPr>
                      <a:r>
                        <a:rPr lang="en-US" sz="800" b="1" dirty="0">
                          <a:effectLst/>
                          <a:latin typeface="Calibri"/>
                          <a:ea typeface="Times New Roman"/>
                          <a:cs typeface="Times New Roman"/>
                        </a:rPr>
                        <a:t>Black/African American</a:t>
                      </a:r>
                      <a:endParaRPr lang="en-US" sz="900" dirty="0">
                        <a:effectLst/>
                        <a:latin typeface="Calibri"/>
                        <a:ea typeface="Calibri"/>
                        <a:cs typeface="Times New Roman"/>
                      </a:endParaRPr>
                    </a:p>
                  </a:txBody>
                  <a:tcPr marL="54303" marR="54303" marT="0" marB="0" anchor="b">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93.2</a:t>
                      </a:r>
                      <a:endParaRPr lang="en-US" sz="900" dirty="0">
                        <a:effectLst/>
                        <a:latin typeface="Calibri"/>
                        <a:ea typeface="Calibri"/>
                        <a:cs typeface="Times New Roman"/>
                      </a:endParaRPr>
                    </a:p>
                  </a:txBody>
                  <a:tcPr marL="54303" marR="5430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79.1</a:t>
                      </a:r>
                      <a:endParaRPr lang="en-US" sz="900" dirty="0">
                        <a:effectLst/>
                        <a:latin typeface="Calibri"/>
                        <a:ea typeface="Calibri"/>
                        <a:cs typeface="Times New Roman"/>
                      </a:endParaRPr>
                    </a:p>
                  </a:txBody>
                  <a:tcPr marL="54303" marR="5430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800">
                          <a:solidFill>
                            <a:srgbClr val="000000"/>
                          </a:solidFill>
                          <a:effectLst/>
                          <a:latin typeface="Calibri"/>
                          <a:ea typeface="Calibri"/>
                          <a:cs typeface="Times New Roman"/>
                        </a:rPr>
                        <a:t>68.0</a:t>
                      </a:r>
                      <a:endParaRPr lang="en-US" sz="900">
                        <a:effectLst/>
                        <a:latin typeface="Calibri"/>
                        <a:ea typeface="Calibri"/>
                        <a:cs typeface="Times New Roman"/>
                      </a:endParaRPr>
                    </a:p>
                  </a:txBody>
                  <a:tcPr marL="54303" marR="5430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800">
                          <a:solidFill>
                            <a:srgbClr val="000000"/>
                          </a:solidFill>
                          <a:effectLst/>
                          <a:latin typeface="Calibri"/>
                          <a:ea typeface="Calibri"/>
                          <a:cs typeface="Times New Roman"/>
                        </a:rPr>
                        <a:t>59.0</a:t>
                      </a:r>
                      <a:endParaRPr lang="en-US" sz="900">
                        <a:effectLst/>
                        <a:latin typeface="Calibri"/>
                        <a:ea typeface="Calibri"/>
                        <a:cs typeface="Times New Roman"/>
                      </a:endParaRPr>
                    </a:p>
                  </a:txBody>
                  <a:tcPr marL="54303" marR="5430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800">
                          <a:solidFill>
                            <a:srgbClr val="000000"/>
                          </a:solidFill>
                          <a:effectLst/>
                          <a:latin typeface="Calibri"/>
                          <a:ea typeface="Calibri"/>
                          <a:cs typeface="Times New Roman"/>
                        </a:rPr>
                        <a:t>45.3</a:t>
                      </a:r>
                      <a:endParaRPr lang="en-US" sz="900">
                        <a:effectLst/>
                        <a:latin typeface="Calibri"/>
                        <a:ea typeface="Calibri"/>
                        <a:cs typeface="Times New Roman"/>
                      </a:endParaRPr>
                    </a:p>
                  </a:txBody>
                  <a:tcPr marL="54303" marR="54303" marT="0" marB="0" anchor="b">
                    <a:lnL>
                      <a:noFill/>
                    </a:lnL>
                    <a:lnR>
                      <a:noFill/>
                    </a:lnR>
                    <a:lnT>
                      <a:noFill/>
                    </a:lnT>
                    <a:lnB>
                      <a:noFill/>
                    </a:lnB>
                    <a:solidFill>
                      <a:srgbClr val="FFFFFF"/>
                    </a:solidFill>
                  </a:tcPr>
                </a:tc>
              </a:tr>
              <a:tr h="137160">
                <a:tc>
                  <a:txBody>
                    <a:bodyPr/>
                    <a:lstStyle/>
                    <a:p>
                      <a:pPr marL="142240" marR="0">
                        <a:lnSpc>
                          <a:spcPct val="115000"/>
                        </a:lnSpc>
                        <a:spcBef>
                          <a:spcPts val="0"/>
                        </a:spcBef>
                        <a:spcAft>
                          <a:spcPts val="0"/>
                        </a:spcAft>
                      </a:pPr>
                      <a:r>
                        <a:rPr lang="en-US" sz="800" b="1" dirty="0">
                          <a:effectLst/>
                          <a:latin typeface="Calibri"/>
                          <a:ea typeface="Times New Roman"/>
                          <a:cs typeface="Times New Roman"/>
                        </a:rPr>
                        <a:t>Native American</a:t>
                      </a:r>
                      <a:endParaRPr lang="en-US" sz="900" dirty="0">
                        <a:effectLst/>
                        <a:latin typeface="Calibri"/>
                        <a:ea typeface="Calibri"/>
                        <a:cs typeface="Times New Roman"/>
                      </a:endParaRPr>
                    </a:p>
                  </a:txBody>
                  <a:tcPr marL="54303" marR="54303"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Calibri"/>
                          <a:cs typeface="Times New Roman"/>
                        </a:rPr>
                        <a:t>95.1</a:t>
                      </a:r>
                      <a:endParaRPr lang="en-US" sz="900">
                        <a:effectLst/>
                        <a:latin typeface="Calibri"/>
                        <a:ea typeface="Calibri"/>
                        <a:cs typeface="Times New Roman"/>
                      </a:endParaRPr>
                    </a:p>
                  </a:txBody>
                  <a:tcPr marL="54303" marR="5430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84.7</a:t>
                      </a:r>
                      <a:endParaRPr lang="en-US" sz="900" dirty="0">
                        <a:effectLst/>
                        <a:latin typeface="Calibri"/>
                        <a:ea typeface="Calibri"/>
                        <a:cs typeface="Times New Roman"/>
                      </a:endParaRPr>
                    </a:p>
                  </a:txBody>
                  <a:tcPr marL="54303" marR="5430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71.6</a:t>
                      </a:r>
                      <a:endParaRPr lang="en-US" sz="900" dirty="0">
                        <a:effectLst/>
                        <a:latin typeface="Calibri"/>
                        <a:ea typeface="Calibri"/>
                        <a:cs typeface="Times New Roman"/>
                      </a:endParaRPr>
                    </a:p>
                  </a:txBody>
                  <a:tcPr marL="54303" marR="5430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800">
                          <a:solidFill>
                            <a:srgbClr val="000000"/>
                          </a:solidFill>
                          <a:effectLst/>
                          <a:latin typeface="Calibri"/>
                          <a:ea typeface="Calibri"/>
                          <a:cs typeface="Times New Roman"/>
                        </a:rPr>
                        <a:t>61.6</a:t>
                      </a:r>
                      <a:endParaRPr lang="en-US" sz="900">
                        <a:effectLst/>
                        <a:latin typeface="Calibri"/>
                        <a:ea typeface="Calibri"/>
                        <a:cs typeface="Times New Roman"/>
                      </a:endParaRPr>
                    </a:p>
                  </a:txBody>
                  <a:tcPr marL="54303" marR="5430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800">
                          <a:solidFill>
                            <a:srgbClr val="000000"/>
                          </a:solidFill>
                          <a:effectLst/>
                          <a:latin typeface="Calibri"/>
                          <a:ea typeface="Calibri"/>
                          <a:cs typeface="Times New Roman"/>
                        </a:rPr>
                        <a:t>46.8</a:t>
                      </a:r>
                      <a:endParaRPr lang="en-US" sz="900">
                        <a:effectLst/>
                        <a:latin typeface="Calibri"/>
                        <a:ea typeface="Calibri"/>
                        <a:cs typeface="Times New Roman"/>
                      </a:endParaRPr>
                    </a:p>
                  </a:txBody>
                  <a:tcPr marL="54303" marR="54303" marT="0" marB="0" anchor="b">
                    <a:lnL>
                      <a:noFill/>
                    </a:lnL>
                    <a:lnR>
                      <a:noFill/>
                    </a:lnR>
                    <a:lnT>
                      <a:noFill/>
                    </a:lnT>
                    <a:lnB>
                      <a:noFill/>
                    </a:lnB>
                    <a:solidFill>
                      <a:srgbClr val="FFFFFF"/>
                    </a:solidFill>
                  </a:tcPr>
                </a:tc>
              </a:tr>
              <a:tr h="137160">
                <a:tc>
                  <a:txBody>
                    <a:bodyPr/>
                    <a:lstStyle/>
                    <a:p>
                      <a:pPr marL="142240" marR="0">
                        <a:lnSpc>
                          <a:spcPct val="115000"/>
                        </a:lnSpc>
                        <a:spcBef>
                          <a:spcPts val="0"/>
                        </a:spcBef>
                        <a:spcAft>
                          <a:spcPts val="0"/>
                        </a:spcAft>
                      </a:pPr>
                      <a:r>
                        <a:rPr lang="en-US" sz="800" b="1" dirty="0">
                          <a:effectLst/>
                          <a:latin typeface="Calibri"/>
                          <a:ea typeface="Times New Roman"/>
                          <a:cs typeface="Times New Roman"/>
                        </a:rPr>
                        <a:t>Asian</a:t>
                      </a:r>
                      <a:endParaRPr lang="en-US" sz="900" dirty="0">
                        <a:effectLst/>
                        <a:latin typeface="Calibri"/>
                        <a:ea typeface="Calibri"/>
                        <a:cs typeface="Times New Roman"/>
                      </a:endParaRPr>
                    </a:p>
                  </a:txBody>
                  <a:tcPr marL="54303" marR="54303"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Calibri"/>
                          <a:cs typeface="Times New Roman"/>
                        </a:rPr>
                        <a:t>94.6</a:t>
                      </a:r>
                      <a:endParaRPr lang="en-US" sz="900">
                        <a:effectLst/>
                        <a:latin typeface="Calibri"/>
                        <a:ea typeface="Calibri"/>
                        <a:cs typeface="Times New Roman"/>
                      </a:endParaRPr>
                    </a:p>
                  </a:txBody>
                  <a:tcPr marL="54303" marR="5430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800">
                          <a:solidFill>
                            <a:srgbClr val="000000"/>
                          </a:solidFill>
                          <a:effectLst/>
                          <a:latin typeface="Calibri"/>
                          <a:ea typeface="Calibri"/>
                          <a:cs typeface="Times New Roman"/>
                        </a:rPr>
                        <a:t>83.8</a:t>
                      </a:r>
                      <a:endParaRPr lang="en-US" sz="900">
                        <a:effectLst/>
                        <a:latin typeface="Calibri"/>
                        <a:ea typeface="Calibri"/>
                        <a:cs typeface="Times New Roman"/>
                      </a:endParaRPr>
                    </a:p>
                  </a:txBody>
                  <a:tcPr marL="54303" marR="5430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74.9</a:t>
                      </a:r>
                      <a:endParaRPr lang="en-US" sz="900" dirty="0">
                        <a:effectLst/>
                        <a:latin typeface="Calibri"/>
                        <a:ea typeface="Calibri"/>
                        <a:cs typeface="Times New Roman"/>
                      </a:endParaRPr>
                    </a:p>
                  </a:txBody>
                  <a:tcPr marL="54303" marR="5430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66.9</a:t>
                      </a:r>
                      <a:endParaRPr lang="en-US" sz="900" dirty="0">
                        <a:effectLst/>
                        <a:latin typeface="Calibri"/>
                        <a:ea typeface="Calibri"/>
                        <a:cs typeface="Times New Roman"/>
                      </a:endParaRPr>
                    </a:p>
                  </a:txBody>
                  <a:tcPr marL="54303" marR="5430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53.7</a:t>
                      </a:r>
                      <a:endParaRPr lang="en-US" sz="900" dirty="0">
                        <a:effectLst/>
                        <a:latin typeface="Calibri"/>
                        <a:ea typeface="Calibri"/>
                        <a:cs typeface="Times New Roman"/>
                      </a:endParaRPr>
                    </a:p>
                  </a:txBody>
                  <a:tcPr marL="54303" marR="54303" marT="0" marB="0" anchor="b">
                    <a:lnL>
                      <a:noFill/>
                    </a:lnL>
                    <a:lnR>
                      <a:noFill/>
                    </a:lnR>
                    <a:lnT>
                      <a:noFill/>
                    </a:lnT>
                    <a:lnB>
                      <a:noFill/>
                    </a:lnB>
                    <a:solidFill>
                      <a:srgbClr val="FFFFFF"/>
                    </a:solidFill>
                  </a:tcPr>
                </a:tc>
              </a:tr>
              <a:tr h="137160">
                <a:tc>
                  <a:txBody>
                    <a:bodyPr/>
                    <a:lstStyle/>
                    <a:p>
                      <a:pPr marL="142240" marR="0">
                        <a:lnSpc>
                          <a:spcPct val="115000"/>
                        </a:lnSpc>
                        <a:spcBef>
                          <a:spcPts val="0"/>
                        </a:spcBef>
                        <a:spcAft>
                          <a:spcPts val="0"/>
                        </a:spcAft>
                      </a:pPr>
                      <a:r>
                        <a:rPr lang="en-US" sz="800" b="1">
                          <a:effectLst/>
                          <a:latin typeface="Calibri"/>
                          <a:ea typeface="Times New Roman"/>
                          <a:cs typeface="Times New Roman"/>
                        </a:rPr>
                        <a:t>Other</a:t>
                      </a:r>
                      <a:endParaRPr lang="en-US" sz="900">
                        <a:effectLst/>
                        <a:latin typeface="Calibri"/>
                        <a:ea typeface="Calibri"/>
                        <a:cs typeface="Times New Roman"/>
                      </a:endParaRPr>
                    </a:p>
                  </a:txBody>
                  <a:tcPr marL="54303" marR="54303"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a:ea typeface="Calibri"/>
                          <a:cs typeface="Times New Roman"/>
                        </a:rPr>
                        <a:t>91.1</a:t>
                      </a:r>
                      <a:endParaRPr lang="en-US" sz="900">
                        <a:effectLst/>
                        <a:latin typeface="Calibri"/>
                        <a:ea typeface="Calibri"/>
                        <a:cs typeface="Times New Roman"/>
                      </a:endParaRPr>
                    </a:p>
                  </a:txBody>
                  <a:tcPr marL="54303" marR="54303"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effectLst/>
                          <a:latin typeface="Calibri"/>
                          <a:ea typeface="Calibri"/>
                          <a:cs typeface="Times New Roman"/>
                        </a:rPr>
                        <a:t>72.1</a:t>
                      </a:r>
                      <a:endParaRPr lang="en-US" sz="900">
                        <a:effectLst/>
                        <a:latin typeface="Calibri"/>
                        <a:ea typeface="Calibri"/>
                        <a:cs typeface="Times New Roman"/>
                      </a:endParaRPr>
                    </a:p>
                  </a:txBody>
                  <a:tcPr marL="54303" marR="54303"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effectLst/>
                          <a:latin typeface="Calibri"/>
                          <a:ea typeface="Calibri"/>
                          <a:cs typeface="Times New Roman"/>
                        </a:rPr>
                        <a:t>55.4</a:t>
                      </a:r>
                      <a:endParaRPr lang="en-US" sz="900">
                        <a:effectLst/>
                        <a:latin typeface="Calibri"/>
                        <a:ea typeface="Calibri"/>
                        <a:cs typeface="Times New Roman"/>
                      </a:endParaRPr>
                    </a:p>
                  </a:txBody>
                  <a:tcPr marL="54303" marR="54303"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effectLst/>
                          <a:latin typeface="Calibri"/>
                          <a:ea typeface="Calibri"/>
                          <a:cs typeface="Times New Roman"/>
                        </a:rPr>
                        <a:t>44.2</a:t>
                      </a:r>
                      <a:endParaRPr lang="en-US" sz="900">
                        <a:effectLst/>
                        <a:latin typeface="Calibri"/>
                        <a:ea typeface="Calibri"/>
                        <a:cs typeface="Times New Roman"/>
                      </a:endParaRPr>
                    </a:p>
                  </a:txBody>
                  <a:tcPr marL="54303" marR="54303"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26.1</a:t>
                      </a:r>
                      <a:endParaRPr lang="en-US" sz="900" dirty="0">
                        <a:effectLst/>
                        <a:latin typeface="Calibri"/>
                        <a:ea typeface="Calibri"/>
                        <a:cs typeface="Times New Roman"/>
                      </a:endParaRPr>
                    </a:p>
                  </a:txBody>
                  <a:tcPr marL="54303" marR="54303"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r>
              <a:tr h="136858">
                <a:tc>
                  <a:txBody>
                    <a:bodyPr/>
                    <a:lstStyle/>
                    <a:p>
                      <a:pPr marL="0" marR="0">
                        <a:lnSpc>
                          <a:spcPct val="115000"/>
                        </a:lnSpc>
                        <a:spcBef>
                          <a:spcPts val="0"/>
                        </a:spcBef>
                        <a:spcAft>
                          <a:spcPts val="0"/>
                        </a:spcAft>
                      </a:pPr>
                      <a:r>
                        <a:rPr lang="en-US" sz="800" b="1" dirty="0">
                          <a:effectLst/>
                          <a:latin typeface="Calibri"/>
                          <a:ea typeface="Times New Roman"/>
                          <a:cs typeface="Times New Roman"/>
                        </a:rPr>
                        <a:t>Primary cause of ESRD</a:t>
                      </a:r>
                      <a:endParaRPr lang="en-US" sz="900" dirty="0">
                        <a:effectLst/>
                        <a:latin typeface="Calibri"/>
                        <a:ea typeface="Calibri"/>
                        <a:cs typeface="Times New Roman"/>
                      </a:endParaRPr>
                    </a:p>
                  </a:txBody>
                  <a:tcPr marL="54303" marR="5430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 </a:t>
                      </a:r>
                      <a:endParaRPr lang="en-US" sz="900">
                        <a:effectLst/>
                        <a:latin typeface="Calibri"/>
                        <a:ea typeface="Calibri"/>
                        <a:cs typeface="Times New Roman"/>
                      </a:endParaRPr>
                    </a:p>
                  </a:txBody>
                  <a:tcPr marL="54303" marR="5430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 </a:t>
                      </a:r>
                      <a:endParaRPr lang="en-US" sz="900">
                        <a:effectLst/>
                        <a:latin typeface="Calibri"/>
                        <a:ea typeface="Calibri"/>
                        <a:cs typeface="Times New Roman"/>
                      </a:endParaRPr>
                    </a:p>
                  </a:txBody>
                  <a:tcPr marL="54303" marR="5430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 </a:t>
                      </a:r>
                      <a:endParaRPr lang="en-US" sz="900">
                        <a:effectLst/>
                        <a:latin typeface="Calibri"/>
                        <a:ea typeface="Calibri"/>
                        <a:cs typeface="Times New Roman"/>
                      </a:endParaRPr>
                    </a:p>
                  </a:txBody>
                  <a:tcPr marL="54303" marR="5430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 </a:t>
                      </a:r>
                      <a:endParaRPr lang="en-US" sz="900">
                        <a:effectLst/>
                        <a:latin typeface="Calibri"/>
                        <a:ea typeface="Calibri"/>
                        <a:cs typeface="Times New Roman"/>
                      </a:endParaRPr>
                    </a:p>
                  </a:txBody>
                  <a:tcPr marL="54303" marR="5430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 </a:t>
                      </a:r>
                      <a:endParaRPr lang="en-US" sz="900" dirty="0">
                        <a:effectLst/>
                        <a:latin typeface="Calibri"/>
                        <a:ea typeface="Calibri"/>
                        <a:cs typeface="Times New Roman"/>
                      </a:endParaRPr>
                    </a:p>
                  </a:txBody>
                  <a:tcPr marL="54303" marR="5430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36858">
                <a:tc>
                  <a:txBody>
                    <a:bodyPr/>
                    <a:lstStyle/>
                    <a:p>
                      <a:pPr marL="142240" marR="0">
                        <a:lnSpc>
                          <a:spcPct val="115000"/>
                        </a:lnSpc>
                        <a:spcBef>
                          <a:spcPts val="0"/>
                        </a:spcBef>
                        <a:spcAft>
                          <a:spcPts val="0"/>
                        </a:spcAft>
                      </a:pPr>
                      <a:r>
                        <a:rPr lang="en-US" sz="800" b="1" dirty="0">
                          <a:effectLst/>
                          <a:latin typeface="Calibri"/>
                          <a:ea typeface="Times New Roman"/>
                          <a:cs typeface="Times New Roman"/>
                        </a:rPr>
                        <a:t>Diabetes</a:t>
                      </a:r>
                      <a:endParaRPr lang="en-US" sz="900" dirty="0">
                        <a:effectLst/>
                        <a:latin typeface="Calibri"/>
                        <a:ea typeface="Calibri"/>
                        <a:cs typeface="Times New Roman"/>
                      </a:endParaRPr>
                    </a:p>
                  </a:txBody>
                  <a:tcPr marL="54303" marR="54303"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Calibri"/>
                          <a:cs typeface="Times New Roman"/>
                        </a:rPr>
                        <a:t>92.7</a:t>
                      </a:r>
                      <a:endParaRPr lang="en-US" sz="900">
                        <a:effectLst/>
                        <a:latin typeface="Calibri"/>
                        <a:ea typeface="Calibri"/>
                        <a:cs typeface="Times New Roman"/>
                      </a:endParaRPr>
                    </a:p>
                  </a:txBody>
                  <a:tcPr marL="54303" marR="54303"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800">
                          <a:solidFill>
                            <a:srgbClr val="000000"/>
                          </a:solidFill>
                          <a:effectLst/>
                          <a:latin typeface="Calibri"/>
                          <a:ea typeface="Calibri"/>
                          <a:cs typeface="Times New Roman"/>
                        </a:rPr>
                        <a:t>77.6</a:t>
                      </a:r>
                      <a:endParaRPr lang="en-US" sz="900">
                        <a:effectLst/>
                        <a:latin typeface="Calibri"/>
                        <a:ea typeface="Calibri"/>
                        <a:cs typeface="Times New Roman"/>
                      </a:endParaRPr>
                    </a:p>
                  </a:txBody>
                  <a:tcPr marL="54303" marR="54303"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800">
                          <a:solidFill>
                            <a:srgbClr val="000000"/>
                          </a:solidFill>
                          <a:effectLst/>
                          <a:latin typeface="Calibri"/>
                          <a:ea typeface="Calibri"/>
                          <a:cs typeface="Times New Roman"/>
                        </a:rPr>
                        <a:t>64.4</a:t>
                      </a:r>
                      <a:endParaRPr lang="en-US" sz="900">
                        <a:effectLst/>
                        <a:latin typeface="Calibri"/>
                        <a:ea typeface="Calibri"/>
                        <a:cs typeface="Times New Roman"/>
                      </a:endParaRPr>
                    </a:p>
                  </a:txBody>
                  <a:tcPr marL="54303" marR="54303"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53.7</a:t>
                      </a:r>
                      <a:endParaRPr lang="en-US" sz="900" dirty="0">
                        <a:effectLst/>
                        <a:latin typeface="Calibri"/>
                        <a:ea typeface="Calibri"/>
                        <a:cs typeface="Times New Roman"/>
                      </a:endParaRPr>
                    </a:p>
                  </a:txBody>
                  <a:tcPr marL="54303" marR="54303"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800">
                          <a:solidFill>
                            <a:srgbClr val="000000"/>
                          </a:solidFill>
                          <a:effectLst/>
                          <a:latin typeface="Calibri"/>
                          <a:ea typeface="Calibri"/>
                          <a:cs typeface="Times New Roman"/>
                        </a:rPr>
                        <a:t>37.2</a:t>
                      </a:r>
                      <a:endParaRPr lang="en-US" sz="900">
                        <a:effectLst/>
                        <a:latin typeface="Calibri"/>
                        <a:ea typeface="Calibri"/>
                        <a:cs typeface="Times New Roman"/>
                      </a:endParaRPr>
                    </a:p>
                  </a:txBody>
                  <a:tcPr marL="54303" marR="54303"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r>
              <a:tr h="136858">
                <a:tc>
                  <a:txBody>
                    <a:bodyPr/>
                    <a:lstStyle/>
                    <a:p>
                      <a:pPr marL="142240" marR="0">
                        <a:lnSpc>
                          <a:spcPct val="115000"/>
                        </a:lnSpc>
                        <a:spcBef>
                          <a:spcPts val="0"/>
                        </a:spcBef>
                        <a:spcAft>
                          <a:spcPts val="0"/>
                        </a:spcAft>
                      </a:pPr>
                      <a:r>
                        <a:rPr lang="en-US" sz="800" b="1">
                          <a:effectLst/>
                          <a:latin typeface="Calibri"/>
                          <a:ea typeface="Times New Roman"/>
                          <a:cs typeface="Times New Roman"/>
                        </a:rPr>
                        <a:t>Hypertension</a:t>
                      </a:r>
                      <a:endParaRPr lang="en-US" sz="900">
                        <a:effectLst/>
                        <a:latin typeface="Calibri"/>
                        <a:ea typeface="Calibri"/>
                        <a:cs typeface="Times New Roman"/>
                      </a:endParaRPr>
                    </a:p>
                  </a:txBody>
                  <a:tcPr marL="54303" marR="54303"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Calibri"/>
                          <a:cs typeface="Times New Roman"/>
                        </a:rPr>
                        <a:t>92.0</a:t>
                      </a:r>
                      <a:endParaRPr lang="en-US" sz="900">
                        <a:effectLst/>
                        <a:latin typeface="Calibri"/>
                        <a:ea typeface="Calibri"/>
                        <a:cs typeface="Times New Roman"/>
                      </a:endParaRPr>
                    </a:p>
                  </a:txBody>
                  <a:tcPr marL="54303" marR="5430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800">
                          <a:solidFill>
                            <a:srgbClr val="000000"/>
                          </a:solidFill>
                          <a:effectLst/>
                          <a:latin typeface="Calibri"/>
                          <a:ea typeface="Calibri"/>
                          <a:cs typeface="Times New Roman"/>
                        </a:rPr>
                        <a:t>77.9</a:t>
                      </a:r>
                      <a:endParaRPr lang="en-US" sz="900">
                        <a:effectLst/>
                        <a:latin typeface="Calibri"/>
                        <a:ea typeface="Calibri"/>
                        <a:cs typeface="Times New Roman"/>
                      </a:endParaRPr>
                    </a:p>
                  </a:txBody>
                  <a:tcPr marL="54303" marR="5430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800">
                          <a:solidFill>
                            <a:srgbClr val="000000"/>
                          </a:solidFill>
                          <a:effectLst/>
                          <a:latin typeface="Calibri"/>
                          <a:ea typeface="Calibri"/>
                          <a:cs typeface="Times New Roman"/>
                        </a:rPr>
                        <a:t>66.4</a:t>
                      </a:r>
                      <a:endParaRPr lang="en-US" sz="900">
                        <a:effectLst/>
                        <a:latin typeface="Calibri"/>
                        <a:ea typeface="Calibri"/>
                        <a:cs typeface="Times New Roman"/>
                      </a:endParaRPr>
                    </a:p>
                  </a:txBody>
                  <a:tcPr marL="54303" marR="5430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800">
                          <a:solidFill>
                            <a:srgbClr val="000000"/>
                          </a:solidFill>
                          <a:effectLst/>
                          <a:latin typeface="Calibri"/>
                          <a:ea typeface="Calibri"/>
                          <a:cs typeface="Times New Roman"/>
                        </a:rPr>
                        <a:t>57.4</a:t>
                      </a:r>
                      <a:endParaRPr lang="en-US" sz="900">
                        <a:effectLst/>
                        <a:latin typeface="Calibri"/>
                        <a:ea typeface="Calibri"/>
                        <a:cs typeface="Times New Roman"/>
                      </a:endParaRPr>
                    </a:p>
                  </a:txBody>
                  <a:tcPr marL="54303" marR="5430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800">
                          <a:solidFill>
                            <a:srgbClr val="000000"/>
                          </a:solidFill>
                          <a:effectLst/>
                          <a:latin typeface="Calibri"/>
                          <a:ea typeface="Calibri"/>
                          <a:cs typeface="Times New Roman"/>
                        </a:rPr>
                        <a:t>43.6</a:t>
                      </a:r>
                      <a:endParaRPr lang="en-US" sz="900">
                        <a:effectLst/>
                        <a:latin typeface="Calibri"/>
                        <a:ea typeface="Calibri"/>
                        <a:cs typeface="Times New Roman"/>
                      </a:endParaRPr>
                    </a:p>
                  </a:txBody>
                  <a:tcPr marL="54303" marR="54303" marT="0" marB="0" anchor="b">
                    <a:lnL>
                      <a:noFill/>
                    </a:lnL>
                    <a:lnR>
                      <a:noFill/>
                    </a:lnR>
                    <a:lnT>
                      <a:noFill/>
                    </a:lnT>
                    <a:lnB>
                      <a:noFill/>
                    </a:lnB>
                    <a:solidFill>
                      <a:srgbClr val="FFFFFF"/>
                    </a:solidFill>
                  </a:tcPr>
                </a:tc>
              </a:tr>
              <a:tr h="136858">
                <a:tc>
                  <a:txBody>
                    <a:bodyPr/>
                    <a:lstStyle/>
                    <a:p>
                      <a:pPr marL="142240" marR="0">
                        <a:lnSpc>
                          <a:spcPct val="115000"/>
                        </a:lnSpc>
                        <a:spcBef>
                          <a:spcPts val="0"/>
                        </a:spcBef>
                        <a:spcAft>
                          <a:spcPts val="0"/>
                        </a:spcAft>
                      </a:pPr>
                      <a:r>
                        <a:rPr lang="en-US" sz="800" b="1">
                          <a:effectLst/>
                          <a:latin typeface="Calibri"/>
                          <a:ea typeface="Times New Roman"/>
                          <a:cs typeface="Times New Roman"/>
                        </a:rPr>
                        <a:t>Glomerulonephritis</a:t>
                      </a:r>
                      <a:endParaRPr lang="en-US" sz="900">
                        <a:effectLst/>
                        <a:latin typeface="Calibri"/>
                        <a:ea typeface="Calibri"/>
                        <a:cs typeface="Times New Roman"/>
                      </a:endParaRPr>
                    </a:p>
                  </a:txBody>
                  <a:tcPr marL="54303" marR="54303"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Calibri"/>
                          <a:cs typeface="Times New Roman"/>
                        </a:rPr>
                        <a:t>94.3</a:t>
                      </a:r>
                      <a:endParaRPr lang="en-US" sz="900">
                        <a:effectLst/>
                        <a:latin typeface="Calibri"/>
                        <a:ea typeface="Calibri"/>
                        <a:cs typeface="Times New Roman"/>
                      </a:endParaRPr>
                    </a:p>
                  </a:txBody>
                  <a:tcPr marL="54303" marR="5430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800">
                          <a:solidFill>
                            <a:srgbClr val="000000"/>
                          </a:solidFill>
                          <a:effectLst/>
                          <a:latin typeface="Calibri"/>
                          <a:ea typeface="Calibri"/>
                          <a:cs typeface="Times New Roman"/>
                        </a:rPr>
                        <a:t>83.4</a:t>
                      </a:r>
                      <a:endParaRPr lang="en-US" sz="900">
                        <a:effectLst/>
                        <a:latin typeface="Calibri"/>
                        <a:ea typeface="Calibri"/>
                        <a:cs typeface="Times New Roman"/>
                      </a:endParaRPr>
                    </a:p>
                  </a:txBody>
                  <a:tcPr marL="54303" marR="5430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800">
                          <a:solidFill>
                            <a:srgbClr val="000000"/>
                          </a:solidFill>
                          <a:effectLst/>
                          <a:latin typeface="Calibri"/>
                          <a:ea typeface="Calibri"/>
                          <a:cs typeface="Times New Roman"/>
                        </a:rPr>
                        <a:t>73.9</a:t>
                      </a:r>
                      <a:endParaRPr lang="en-US" sz="900">
                        <a:effectLst/>
                        <a:latin typeface="Calibri"/>
                        <a:ea typeface="Calibri"/>
                        <a:cs typeface="Times New Roman"/>
                      </a:endParaRPr>
                    </a:p>
                  </a:txBody>
                  <a:tcPr marL="54303" marR="5430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800">
                          <a:solidFill>
                            <a:srgbClr val="000000"/>
                          </a:solidFill>
                          <a:effectLst/>
                          <a:latin typeface="Calibri"/>
                          <a:ea typeface="Calibri"/>
                          <a:cs typeface="Times New Roman"/>
                        </a:rPr>
                        <a:t>66.3</a:t>
                      </a:r>
                      <a:endParaRPr lang="en-US" sz="900">
                        <a:effectLst/>
                        <a:latin typeface="Calibri"/>
                        <a:ea typeface="Calibri"/>
                        <a:cs typeface="Times New Roman"/>
                      </a:endParaRPr>
                    </a:p>
                  </a:txBody>
                  <a:tcPr marL="54303" marR="5430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800">
                          <a:solidFill>
                            <a:srgbClr val="000000"/>
                          </a:solidFill>
                          <a:effectLst/>
                          <a:latin typeface="Calibri"/>
                          <a:ea typeface="Calibri"/>
                          <a:cs typeface="Times New Roman"/>
                        </a:rPr>
                        <a:t>53.8</a:t>
                      </a:r>
                      <a:endParaRPr lang="en-US" sz="900">
                        <a:effectLst/>
                        <a:latin typeface="Calibri"/>
                        <a:ea typeface="Calibri"/>
                        <a:cs typeface="Times New Roman"/>
                      </a:endParaRPr>
                    </a:p>
                  </a:txBody>
                  <a:tcPr marL="54303" marR="54303" marT="0" marB="0" anchor="b">
                    <a:lnL>
                      <a:noFill/>
                    </a:lnL>
                    <a:lnR>
                      <a:noFill/>
                    </a:lnR>
                    <a:lnT>
                      <a:noFill/>
                    </a:lnT>
                    <a:lnB>
                      <a:noFill/>
                    </a:lnB>
                    <a:solidFill>
                      <a:srgbClr val="FFFFFF"/>
                    </a:solidFill>
                  </a:tcPr>
                </a:tc>
              </a:tr>
              <a:tr h="136858">
                <a:tc>
                  <a:txBody>
                    <a:bodyPr/>
                    <a:lstStyle/>
                    <a:p>
                      <a:pPr marL="142240" marR="0">
                        <a:lnSpc>
                          <a:spcPct val="115000"/>
                        </a:lnSpc>
                        <a:spcBef>
                          <a:spcPts val="0"/>
                        </a:spcBef>
                        <a:spcAft>
                          <a:spcPts val="0"/>
                        </a:spcAft>
                      </a:pPr>
                      <a:r>
                        <a:rPr lang="en-US" sz="800" b="1" dirty="0">
                          <a:effectLst/>
                          <a:latin typeface="Calibri"/>
                          <a:ea typeface="Times New Roman"/>
                          <a:cs typeface="Times New Roman"/>
                        </a:rPr>
                        <a:t>Other</a:t>
                      </a:r>
                      <a:endParaRPr lang="en-US" sz="900" dirty="0">
                        <a:effectLst/>
                        <a:latin typeface="Calibri"/>
                        <a:ea typeface="Calibri"/>
                        <a:cs typeface="Times New Roman"/>
                      </a:endParaRPr>
                    </a:p>
                  </a:txBody>
                  <a:tcPr marL="54303" marR="54303"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a:ea typeface="Calibri"/>
                          <a:cs typeface="Times New Roman"/>
                        </a:rPr>
                        <a:t>88.2</a:t>
                      </a:r>
                      <a:endParaRPr lang="en-US" sz="900">
                        <a:effectLst/>
                        <a:latin typeface="Calibri"/>
                        <a:ea typeface="Calibri"/>
                        <a:cs typeface="Times New Roman"/>
                      </a:endParaRPr>
                    </a:p>
                  </a:txBody>
                  <a:tcPr marL="54303" marR="54303"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effectLst/>
                          <a:latin typeface="Calibri"/>
                          <a:ea typeface="Calibri"/>
                          <a:cs typeface="Times New Roman"/>
                        </a:rPr>
                        <a:t>70.0</a:t>
                      </a:r>
                      <a:endParaRPr lang="en-US" sz="900">
                        <a:effectLst/>
                        <a:latin typeface="Calibri"/>
                        <a:ea typeface="Calibri"/>
                        <a:cs typeface="Times New Roman"/>
                      </a:endParaRPr>
                    </a:p>
                  </a:txBody>
                  <a:tcPr marL="54303" marR="54303"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effectLst/>
                          <a:latin typeface="Calibri"/>
                          <a:ea typeface="Calibri"/>
                          <a:cs typeface="Times New Roman"/>
                        </a:rPr>
                        <a:t>59.6</a:t>
                      </a:r>
                      <a:endParaRPr lang="en-US" sz="900">
                        <a:effectLst/>
                        <a:latin typeface="Calibri"/>
                        <a:ea typeface="Calibri"/>
                        <a:cs typeface="Times New Roman"/>
                      </a:endParaRPr>
                    </a:p>
                  </a:txBody>
                  <a:tcPr marL="54303" marR="54303"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solidFill>
                            <a:srgbClr val="000000"/>
                          </a:solidFill>
                          <a:effectLst/>
                          <a:latin typeface="Calibri"/>
                          <a:ea typeface="Calibri"/>
                          <a:cs typeface="Times New Roman"/>
                        </a:rPr>
                        <a:t>52.0</a:t>
                      </a:r>
                      <a:endParaRPr lang="en-US" sz="900">
                        <a:effectLst/>
                        <a:latin typeface="Calibri"/>
                        <a:ea typeface="Calibri"/>
                        <a:cs typeface="Times New Roman"/>
                      </a:endParaRPr>
                    </a:p>
                  </a:txBody>
                  <a:tcPr marL="54303" marR="54303"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Calibri"/>
                          <a:cs typeface="Times New Roman"/>
                        </a:rPr>
                        <a:t>41.6</a:t>
                      </a:r>
                      <a:endParaRPr lang="en-US" sz="900" dirty="0">
                        <a:effectLst/>
                        <a:latin typeface="Calibri"/>
                        <a:ea typeface="Calibri"/>
                        <a:cs typeface="Times New Roman"/>
                      </a:endParaRPr>
                    </a:p>
                  </a:txBody>
                  <a:tcPr marL="54303" marR="54303"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6" name="Title 5"/>
          <p:cNvSpPr>
            <a:spLocks noGrp="1"/>
          </p:cNvSpPr>
          <p:nvPr>
            <p:ph type="title"/>
          </p:nvPr>
        </p:nvSpPr>
        <p:spPr>
          <a:xfrm>
            <a:off x="457200" y="152400"/>
            <a:ext cx="8229600" cy="563562"/>
          </a:xfrm>
        </p:spPr>
        <p:txBody>
          <a:bodyPr/>
          <a:lstStyle/>
          <a:p>
            <a:r>
              <a:rPr lang="en-US" dirty="0" err="1"/>
              <a:t>vol</a:t>
            </a:r>
            <a:r>
              <a:rPr lang="en-US" dirty="0"/>
              <a:t> 2  Table 5.1 Adjusted survival probabilities among ESRD patients, by months after initiation of treatment </a:t>
            </a:r>
            <a:r>
              <a:rPr lang="en-US" dirty="0" smtClean="0"/>
              <a:t/>
            </a:r>
            <a:br>
              <a:rPr lang="en-US" dirty="0" smtClean="0"/>
            </a:br>
            <a:r>
              <a:rPr lang="en-US" sz="1600" dirty="0"/>
              <a:t>5.1.b  By modality and age, sex, race, and primary cause of ESRD, for patients initiating ESRD treatment in 2007</a:t>
            </a:r>
          </a:p>
        </p:txBody>
      </p:sp>
      <p:sp>
        <p:nvSpPr>
          <p:cNvPr id="7" name="Footer Placeholder 6"/>
          <p:cNvSpPr>
            <a:spLocks noGrp="1"/>
          </p:cNvSpPr>
          <p:nvPr>
            <p:ph type="ftr" sz="quarter" idx="10"/>
          </p:nvPr>
        </p:nvSpPr>
        <p:spPr>
          <a:xfrm>
            <a:off x="3581400" y="6477000"/>
            <a:ext cx="1981200" cy="274320"/>
          </a:xfrm>
        </p:spPr>
        <p:txBody>
          <a:bodyPr/>
          <a:lstStyle/>
          <a:p>
            <a:r>
              <a:rPr lang="en-US" dirty="0" err="1" smtClean="0"/>
              <a:t>Vol</a:t>
            </a:r>
            <a:r>
              <a:rPr lang="en-US" dirty="0" smtClean="0"/>
              <a:t> 2, ESRD, </a:t>
            </a:r>
            <a:r>
              <a:rPr lang="en-US" dirty="0" err="1" smtClean="0"/>
              <a:t>Ch</a:t>
            </a:r>
            <a:r>
              <a:rPr lang="en-US" dirty="0" smtClean="0"/>
              <a:t> 5</a:t>
            </a:r>
            <a:endParaRPr lang="en-US" dirty="0"/>
          </a:p>
        </p:txBody>
      </p:sp>
      <p:sp>
        <p:nvSpPr>
          <p:cNvPr id="10" name="Text Placeholder 4"/>
          <p:cNvSpPr>
            <a:spLocks noGrp="1"/>
          </p:cNvSpPr>
          <p:nvPr>
            <p:ph type="body" sz="half" idx="2"/>
          </p:nvPr>
        </p:nvSpPr>
        <p:spPr>
          <a:xfrm>
            <a:off x="381000" y="5486400"/>
            <a:ext cx="8534400" cy="762000"/>
          </a:xfrm>
        </p:spPr>
        <p:txBody>
          <a:bodyPr/>
          <a:lstStyle/>
          <a:p>
            <a:r>
              <a:rPr lang="en-US" dirty="0"/>
              <a:t>Data Source: Reference Tables I.1-I.36, and special analyses, USRDS ESRD Database. Adjusted survival probabilities, from day one, without the 60 day rule, in the ESRD population. Ref: incident ESRD patients, 2011. Adjusted for age, sex, race, Hispanic ethnicity, and primary diagnosis. Abbreviation: ESRD, end-stage renal disease.</a:t>
            </a:r>
          </a:p>
        </p:txBody>
      </p:sp>
    </p:spTree>
    <p:extLst>
      <p:ext uri="{BB962C8B-B14F-4D97-AF65-F5344CB8AC3E}">
        <p14:creationId xmlns:p14="http://schemas.microsoft.com/office/powerpoint/2010/main" val="40077280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3F227FC0-035E-484D-AA62-D30602925625}" type="slidenum">
              <a:rPr lang="en-US" smtClean="0"/>
              <a:pPr/>
              <a:t>12</a:t>
            </a:fld>
            <a:endParaRPr lang="en-US" dirty="0"/>
          </a:p>
        </p:txBody>
      </p:sp>
      <p:sp>
        <p:nvSpPr>
          <p:cNvPr id="5" name="Text Placeholder 4"/>
          <p:cNvSpPr>
            <a:spLocks noGrp="1"/>
          </p:cNvSpPr>
          <p:nvPr>
            <p:ph type="body" sz="half" idx="2"/>
          </p:nvPr>
        </p:nvSpPr>
        <p:spPr>
          <a:xfrm>
            <a:off x="381000" y="5562600"/>
            <a:ext cx="8305800" cy="533400"/>
          </a:xfrm>
        </p:spPr>
        <p:txBody>
          <a:bodyPr/>
          <a:lstStyle/>
          <a:p>
            <a:r>
              <a:rPr lang="en-US" sz="1200" dirty="0"/>
              <a:t>Data Source: Reference Table H.13; special analyses, USRDS ESRDS Database; and Table 7 in National Vital Statistics Reports, Deaths: Final Data for 2010. Expected remaining lifetimes (years) of the general U.S. population and of prevalent dialysis and transplant patients. Prevalent ESRD population, 2012, used as weight to calculate overall combined-age remaining lifetimes. </a:t>
            </a:r>
            <a:r>
              <a:rPr lang="en-US" sz="1200" dirty="0" err="1"/>
              <a:t>acell</a:t>
            </a:r>
            <a:r>
              <a:rPr lang="en-US" sz="1200" dirty="0"/>
              <a:t> values combine ages 75-85 and over. Abbreviation: ESRD, end-stage renal disease.</a:t>
            </a:r>
          </a:p>
        </p:txBody>
      </p:sp>
      <p:sp>
        <p:nvSpPr>
          <p:cNvPr id="6" name="Title 5"/>
          <p:cNvSpPr>
            <a:spLocks noGrp="1"/>
          </p:cNvSpPr>
          <p:nvPr>
            <p:ph type="title"/>
          </p:nvPr>
        </p:nvSpPr>
        <p:spPr/>
        <p:txBody>
          <a:bodyPr/>
          <a:lstStyle/>
          <a:p>
            <a:r>
              <a:rPr lang="en-US" dirty="0" err="1"/>
              <a:t>vol</a:t>
            </a:r>
            <a:r>
              <a:rPr lang="en-US" dirty="0"/>
              <a:t> 2  Table 5.2 Expected remaining lifetime (years) of the general U.S. population, prevalent dialysis patients and transplant patients, by sex and age</a:t>
            </a:r>
          </a:p>
        </p:txBody>
      </p:sp>
      <p:sp>
        <p:nvSpPr>
          <p:cNvPr id="7" name="Footer Placeholder 6"/>
          <p:cNvSpPr>
            <a:spLocks noGrp="1"/>
          </p:cNvSpPr>
          <p:nvPr>
            <p:ph type="ftr" sz="quarter" idx="10"/>
          </p:nvPr>
        </p:nvSpPr>
        <p:spPr>
          <a:xfrm>
            <a:off x="3581400" y="6477000"/>
            <a:ext cx="1981200" cy="274320"/>
          </a:xfrm>
        </p:spPr>
        <p:txBody>
          <a:bodyPr/>
          <a:lstStyle/>
          <a:p>
            <a:r>
              <a:rPr lang="en-US" dirty="0" err="1" smtClean="0"/>
              <a:t>Vol</a:t>
            </a:r>
            <a:r>
              <a:rPr lang="en-US" dirty="0" smtClean="0"/>
              <a:t> 2, ESRD, </a:t>
            </a:r>
            <a:r>
              <a:rPr lang="en-US" dirty="0" err="1" smtClean="0"/>
              <a:t>Ch</a:t>
            </a:r>
            <a:r>
              <a:rPr lang="en-US" dirty="0" smtClean="0"/>
              <a:t> 5</a:t>
            </a:r>
            <a:endParaRPr lang="en-US" dirty="0"/>
          </a:p>
        </p:txBody>
      </p:sp>
      <p:graphicFrame>
        <p:nvGraphicFramePr>
          <p:cNvPr id="4" name="Picture Placeholder 3"/>
          <p:cNvGraphicFramePr>
            <a:graphicFrameLocks noGrp="1"/>
          </p:cNvGraphicFramePr>
          <p:nvPr>
            <p:ph type="pic" idx="1"/>
            <p:extLst>
              <p:ext uri="{D42A27DB-BD31-4B8C-83A1-F6EECF244321}">
                <p14:modId xmlns:p14="http://schemas.microsoft.com/office/powerpoint/2010/main" val="4139237637"/>
              </p:ext>
            </p:extLst>
          </p:nvPr>
        </p:nvGraphicFramePr>
        <p:xfrm>
          <a:off x="1845945" y="1452245"/>
          <a:ext cx="5452110" cy="3724910"/>
        </p:xfrm>
        <a:graphic>
          <a:graphicData uri="http://schemas.openxmlformats.org/drawingml/2006/table">
            <a:tbl>
              <a:tblPr firstRow="1" firstCol="1" bandRow="1"/>
              <a:tblGrid>
                <a:gridCol w="517525"/>
                <a:gridCol w="588010"/>
                <a:gridCol w="588010"/>
                <a:gridCol w="588010"/>
                <a:gridCol w="588010"/>
                <a:gridCol w="588010"/>
                <a:gridCol w="588010"/>
                <a:gridCol w="457200"/>
                <a:gridCol w="457200"/>
                <a:gridCol w="492125"/>
              </a:tblGrid>
              <a:tr h="239395">
                <a:tc>
                  <a:txBody>
                    <a:bodyPr/>
                    <a:lstStyle/>
                    <a:p>
                      <a:pPr>
                        <a:lnSpc>
                          <a:spcPct val="115000"/>
                        </a:lnSpc>
                      </a:pPr>
                      <a:endParaRPr lang="en-US" sz="1100" dirty="0">
                        <a:effectLst/>
                        <a:latin typeface="Calibri"/>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6">
                  <a:txBody>
                    <a:bodyPr/>
                    <a:lstStyle/>
                    <a:p>
                      <a:pPr marL="0" marR="0" algn="ctr">
                        <a:lnSpc>
                          <a:spcPct val="115000"/>
                        </a:lnSpc>
                        <a:spcBef>
                          <a:spcPts val="0"/>
                        </a:spcBef>
                        <a:spcAft>
                          <a:spcPts val="0"/>
                        </a:spcAft>
                      </a:pPr>
                      <a:r>
                        <a:rPr lang="en-US" sz="1000" b="1" dirty="0">
                          <a:effectLst/>
                          <a:latin typeface="Calibri"/>
                          <a:ea typeface="Times New Roman"/>
                          <a:cs typeface="Times New Roman"/>
                        </a:rPr>
                        <a:t>ESRD patients, 2012</a:t>
                      </a:r>
                      <a:endParaRPr lang="en-US" sz="11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2" gridSpan="3">
                  <a:txBody>
                    <a:bodyPr/>
                    <a:lstStyle/>
                    <a:p>
                      <a:pPr marL="0" marR="0" algn="ctr">
                        <a:lnSpc>
                          <a:spcPct val="115000"/>
                        </a:lnSpc>
                        <a:spcBef>
                          <a:spcPts val="0"/>
                        </a:spcBef>
                        <a:spcAft>
                          <a:spcPts val="0"/>
                        </a:spcAft>
                      </a:pPr>
                      <a:r>
                        <a:rPr lang="en-US" sz="1000" b="1" dirty="0">
                          <a:effectLst/>
                          <a:latin typeface="Calibri"/>
                          <a:ea typeface="Times New Roman"/>
                          <a:cs typeface="Times New Roman"/>
                        </a:rPr>
                        <a:t>General U.S. population, 2010</a:t>
                      </a:r>
                      <a:endParaRPr lang="en-US" sz="11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n-US"/>
                    </a:p>
                  </a:txBody>
                  <a:tcPr/>
                </a:tc>
                <a:tc rowSpan="2" hMerge="1">
                  <a:txBody>
                    <a:bodyPr/>
                    <a:lstStyle/>
                    <a:p>
                      <a:endParaRPr lang="en-US"/>
                    </a:p>
                  </a:txBody>
                  <a:tcPr/>
                </a:tc>
              </a:tr>
              <a:tr h="193675">
                <a:tc>
                  <a:txBody>
                    <a:bodyPr/>
                    <a:lstStyle/>
                    <a:p>
                      <a:pPr>
                        <a:lnSpc>
                          <a:spcPct val="115000"/>
                        </a:lnSpc>
                      </a:pPr>
                      <a:endParaRPr lang="en-US" sz="1100" dirty="0">
                        <a:effectLst/>
                        <a:latin typeface="Calibri"/>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3">
                  <a:txBody>
                    <a:bodyPr/>
                    <a:lstStyle/>
                    <a:p>
                      <a:pPr marL="0" marR="0" algn="ctr">
                        <a:lnSpc>
                          <a:spcPct val="115000"/>
                        </a:lnSpc>
                        <a:spcBef>
                          <a:spcPts val="0"/>
                        </a:spcBef>
                        <a:spcAft>
                          <a:spcPts val="0"/>
                        </a:spcAft>
                      </a:pPr>
                      <a:r>
                        <a:rPr lang="en-US" sz="1000" b="1" dirty="0">
                          <a:effectLst/>
                          <a:latin typeface="Calibri"/>
                          <a:ea typeface="Times New Roman"/>
                          <a:cs typeface="Times New Roman"/>
                        </a:rPr>
                        <a:t>Dialysis</a:t>
                      </a:r>
                      <a:endParaRPr lang="en-US" sz="11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marL="0" marR="0" algn="ctr">
                        <a:lnSpc>
                          <a:spcPct val="115000"/>
                        </a:lnSpc>
                        <a:spcBef>
                          <a:spcPts val="0"/>
                        </a:spcBef>
                        <a:spcAft>
                          <a:spcPts val="0"/>
                        </a:spcAft>
                      </a:pPr>
                      <a:r>
                        <a:rPr lang="en-US" sz="1000" b="1" dirty="0">
                          <a:effectLst/>
                          <a:latin typeface="Calibri"/>
                          <a:ea typeface="Times New Roman"/>
                          <a:cs typeface="Times New Roman"/>
                        </a:rPr>
                        <a:t>Transplant</a:t>
                      </a:r>
                      <a:endParaRPr lang="en-US" sz="11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r>
              <a:tr h="182880">
                <a:tc>
                  <a:txBody>
                    <a:bodyPr/>
                    <a:lstStyle/>
                    <a:p>
                      <a:pPr marL="0" marR="0">
                        <a:lnSpc>
                          <a:spcPct val="115000"/>
                        </a:lnSpc>
                        <a:spcBef>
                          <a:spcPts val="0"/>
                        </a:spcBef>
                        <a:spcAft>
                          <a:spcPts val="0"/>
                        </a:spcAft>
                      </a:pPr>
                      <a:r>
                        <a:rPr lang="en-US" sz="1000" b="1" dirty="0">
                          <a:effectLst/>
                          <a:latin typeface="Calibri"/>
                          <a:ea typeface="Times New Roman"/>
                          <a:cs typeface="Times New Roman"/>
                        </a:rPr>
                        <a:t>Ages</a:t>
                      </a:r>
                      <a:endParaRPr lang="en-US" sz="11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dirty="0">
                          <a:effectLst/>
                          <a:latin typeface="Calibri"/>
                          <a:ea typeface="Times New Roman"/>
                          <a:cs typeface="Times New Roman"/>
                        </a:rPr>
                        <a:t>All</a:t>
                      </a:r>
                      <a:endParaRPr lang="en-US" sz="11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a:effectLst/>
                          <a:latin typeface="Calibri"/>
                          <a:ea typeface="Times New Roman"/>
                          <a:cs typeface="Times New Roman"/>
                        </a:rPr>
                        <a:t>M</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a:effectLst/>
                          <a:latin typeface="Calibri"/>
                          <a:ea typeface="Times New Roman"/>
                          <a:cs typeface="Times New Roman"/>
                        </a:rPr>
                        <a:t>F</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a:effectLst/>
                          <a:latin typeface="Calibri"/>
                          <a:ea typeface="Times New Roman"/>
                          <a:cs typeface="Times New Roman"/>
                        </a:rPr>
                        <a:t>All</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a:effectLst/>
                          <a:latin typeface="Calibri"/>
                          <a:ea typeface="Times New Roman"/>
                          <a:cs typeface="Times New Roman"/>
                        </a:rPr>
                        <a:t>M</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a:effectLst/>
                          <a:latin typeface="Calibri"/>
                          <a:ea typeface="Times New Roman"/>
                          <a:cs typeface="Times New Roman"/>
                        </a:rPr>
                        <a:t>F</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a:effectLst/>
                          <a:latin typeface="Calibri"/>
                          <a:ea typeface="Times New Roman"/>
                          <a:cs typeface="Times New Roman"/>
                        </a:rPr>
                        <a:t>All</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a:effectLst/>
                          <a:latin typeface="Calibri"/>
                          <a:ea typeface="Times New Roman"/>
                          <a:cs typeface="Times New Roman"/>
                        </a:rPr>
                        <a:t>M</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a:effectLst/>
                          <a:latin typeface="Calibri"/>
                          <a:ea typeface="Times New Roman"/>
                          <a:cs typeface="Times New Roman"/>
                        </a:rPr>
                        <a:t>F</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2880">
                <a:tc>
                  <a:txBody>
                    <a:bodyPr/>
                    <a:lstStyle/>
                    <a:p>
                      <a:pPr marL="0" marR="0">
                        <a:lnSpc>
                          <a:spcPct val="115000"/>
                        </a:lnSpc>
                        <a:spcBef>
                          <a:spcPts val="0"/>
                        </a:spcBef>
                        <a:spcAft>
                          <a:spcPts val="0"/>
                        </a:spcAft>
                      </a:pPr>
                      <a:r>
                        <a:rPr lang="en-US" sz="1000" b="1">
                          <a:effectLst/>
                          <a:latin typeface="Calibri"/>
                          <a:ea typeface="Times New Roman"/>
                          <a:cs typeface="Times New Roman"/>
                        </a:rPr>
                        <a:t>0-14</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a:ea typeface="Calibri"/>
                          <a:cs typeface="Times New Roman"/>
                        </a:rPr>
                        <a:t>22.3</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a:ea typeface="Calibri"/>
                          <a:cs typeface="Times New Roman"/>
                        </a:rPr>
                        <a:t>23.2</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a:ea typeface="Calibri"/>
                          <a:cs typeface="Times New Roman"/>
                        </a:rPr>
                        <a:t>21.3</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a:ea typeface="Calibri"/>
                          <a:cs typeface="Times New Roman"/>
                        </a:rPr>
                        <a:t>61.0</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a:ea typeface="Calibri"/>
                          <a:cs typeface="Times New Roman"/>
                        </a:rPr>
                        <a:t>60.1</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a:ea typeface="Calibri"/>
                          <a:cs typeface="Times New Roman"/>
                        </a:rPr>
                        <a:t>62.5</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a:ea typeface="Times New Roman"/>
                          <a:cs typeface="Times New Roman"/>
                        </a:rPr>
                        <a:t>72.9</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a:ea typeface="Times New Roman"/>
                          <a:cs typeface="Times New Roman"/>
                        </a:rPr>
                        <a:t>70.5</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a:ea typeface="Times New Roman"/>
                          <a:cs typeface="Times New Roman"/>
                        </a:rPr>
                        <a:t>75.3</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2880">
                <a:tc>
                  <a:txBody>
                    <a:bodyPr/>
                    <a:lstStyle/>
                    <a:p>
                      <a:pPr marL="0" marR="0">
                        <a:lnSpc>
                          <a:spcPct val="115000"/>
                        </a:lnSpc>
                        <a:spcBef>
                          <a:spcPts val="0"/>
                        </a:spcBef>
                        <a:spcAft>
                          <a:spcPts val="0"/>
                        </a:spcAft>
                      </a:pPr>
                      <a:r>
                        <a:rPr lang="en-US" sz="1000" b="1">
                          <a:effectLst/>
                          <a:latin typeface="Calibri"/>
                          <a:ea typeface="Times New Roman"/>
                          <a:cs typeface="Times New Roman"/>
                        </a:rPr>
                        <a:t>15-19</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a:ea typeface="Calibri"/>
                          <a:cs typeface="Times New Roman"/>
                        </a:rPr>
                        <a:t>19.9</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a:ea typeface="Calibri"/>
                          <a:cs typeface="Times New Roman"/>
                        </a:rPr>
                        <a:t>20.6</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a:ea typeface="Calibri"/>
                          <a:cs typeface="Times New Roman"/>
                        </a:rPr>
                        <a:t>19.0</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a:ea typeface="Calibri"/>
                          <a:cs typeface="Times New Roman"/>
                        </a:rPr>
                        <a:t>48.7</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a:ea typeface="Calibri"/>
                          <a:cs typeface="Times New Roman"/>
                        </a:rPr>
                        <a:t>47.9</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a:ea typeface="Calibri"/>
                          <a:cs typeface="Times New Roman"/>
                        </a:rPr>
                        <a:t>50.0</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a:ea typeface="Times New Roman"/>
                          <a:cs typeface="Times New Roman"/>
                        </a:rPr>
                        <a:t>59.5</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a:ea typeface="Times New Roman"/>
                          <a:cs typeface="Times New Roman"/>
                        </a:rPr>
                        <a:t>57.1</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a:ea typeface="Times New Roman"/>
                          <a:cs typeface="Times New Roman"/>
                        </a:rPr>
                        <a:t>61.7</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2880">
                <a:tc>
                  <a:txBody>
                    <a:bodyPr/>
                    <a:lstStyle/>
                    <a:p>
                      <a:pPr marL="0" marR="0">
                        <a:lnSpc>
                          <a:spcPct val="115000"/>
                        </a:lnSpc>
                        <a:spcBef>
                          <a:spcPts val="0"/>
                        </a:spcBef>
                        <a:spcAft>
                          <a:spcPts val="0"/>
                        </a:spcAft>
                      </a:pPr>
                      <a:r>
                        <a:rPr lang="en-US" sz="1000" b="1">
                          <a:effectLst/>
                          <a:latin typeface="Calibri"/>
                          <a:ea typeface="Times New Roman"/>
                          <a:cs typeface="Times New Roman"/>
                        </a:rPr>
                        <a:t>20-24</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a:ea typeface="Calibri"/>
                          <a:cs typeface="Times New Roman"/>
                        </a:rPr>
                        <a:t>17.0</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a:ea typeface="Calibri"/>
                          <a:cs typeface="Times New Roman"/>
                        </a:rPr>
                        <a:t>17.7</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a:ea typeface="Calibri"/>
                          <a:cs typeface="Times New Roman"/>
                        </a:rPr>
                        <a:t>16.1</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a:ea typeface="Calibri"/>
                          <a:cs typeface="Times New Roman"/>
                        </a:rPr>
                        <a:t>44.7</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a:ea typeface="Calibri"/>
                          <a:cs typeface="Times New Roman"/>
                        </a:rPr>
                        <a:t>44.0</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a:ea typeface="Calibri"/>
                          <a:cs typeface="Times New Roman"/>
                        </a:rPr>
                        <a:t>45.9</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a:ea typeface="Times New Roman"/>
                          <a:cs typeface="Times New Roman"/>
                        </a:rPr>
                        <a:t>54.7</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a:ea typeface="Times New Roman"/>
                          <a:cs typeface="Times New Roman"/>
                        </a:rPr>
                        <a:t>52.4</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a:ea typeface="Times New Roman"/>
                          <a:cs typeface="Times New Roman"/>
                        </a:rPr>
                        <a:t>56.9</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2880">
                <a:tc>
                  <a:txBody>
                    <a:bodyPr/>
                    <a:lstStyle/>
                    <a:p>
                      <a:pPr marL="0" marR="0">
                        <a:lnSpc>
                          <a:spcPct val="115000"/>
                        </a:lnSpc>
                        <a:spcBef>
                          <a:spcPts val="0"/>
                        </a:spcBef>
                        <a:spcAft>
                          <a:spcPts val="0"/>
                        </a:spcAft>
                      </a:pPr>
                      <a:r>
                        <a:rPr lang="en-US" sz="1000" b="1">
                          <a:effectLst/>
                          <a:latin typeface="Calibri"/>
                          <a:ea typeface="Times New Roman"/>
                          <a:cs typeface="Times New Roman"/>
                        </a:rPr>
                        <a:t>25-29</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a:ea typeface="Calibri"/>
                          <a:cs typeface="Times New Roman"/>
                        </a:rPr>
                        <a:t>14.9</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a:ea typeface="Calibri"/>
                          <a:cs typeface="Times New Roman"/>
                        </a:rPr>
                        <a:t>15.5</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a:ea typeface="Calibri"/>
                          <a:cs typeface="Times New Roman"/>
                        </a:rPr>
                        <a:t>14.1</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a:ea typeface="Calibri"/>
                          <a:cs typeface="Times New Roman"/>
                        </a:rPr>
                        <a:t>40.7</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a:ea typeface="Calibri"/>
                          <a:cs typeface="Times New Roman"/>
                        </a:rPr>
                        <a:t>40.0</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a:ea typeface="Calibri"/>
                          <a:cs typeface="Times New Roman"/>
                        </a:rPr>
                        <a:t>41.8</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a:ea typeface="Times New Roman"/>
                          <a:cs typeface="Times New Roman"/>
                        </a:rPr>
                        <a:t>50.0</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a:ea typeface="Times New Roman"/>
                          <a:cs typeface="Times New Roman"/>
                        </a:rPr>
                        <a:t>47.8</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a:ea typeface="Times New Roman"/>
                          <a:cs typeface="Times New Roman"/>
                        </a:rPr>
                        <a:t>52.0</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2880">
                <a:tc>
                  <a:txBody>
                    <a:bodyPr/>
                    <a:lstStyle/>
                    <a:p>
                      <a:pPr marL="0" marR="0">
                        <a:lnSpc>
                          <a:spcPct val="115000"/>
                        </a:lnSpc>
                        <a:spcBef>
                          <a:spcPts val="0"/>
                        </a:spcBef>
                        <a:spcAft>
                          <a:spcPts val="0"/>
                        </a:spcAft>
                      </a:pPr>
                      <a:r>
                        <a:rPr lang="en-US" sz="1000" b="1">
                          <a:effectLst/>
                          <a:latin typeface="Calibri"/>
                          <a:ea typeface="Times New Roman"/>
                          <a:cs typeface="Times New Roman"/>
                        </a:rPr>
                        <a:t>30-34</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a:ea typeface="Calibri"/>
                          <a:cs typeface="Times New Roman"/>
                        </a:rPr>
                        <a:t>13.4</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a:ea typeface="Calibri"/>
                          <a:cs typeface="Times New Roman"/>
                        </a:rPr>
                        <a:t>13.8</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a:ea typeface="Calibri"/>
                          <a:cs typeface="Times New Roman"/>
                        </a:rPr>
                        <a:t>12.7</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a:ea typeface="Calibri"/>
                          <a:cs typeface="Times New Roman"/>
                        </a:rPr>
                        <a:t>36.8</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a:ea typeface="Calibri"/>
                          <a:cs typeface="Times New Roman"/>
                        </a:rPr>
                        <a:t>36.1</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a:ea typeface="Calibri"/>
                          <a:cs typeface="Times New Roman"/>
                        </a:rPr>
                        <a:t>37.9</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a:ea typeface="Times New Roman"/>
                          <a:cs typeface="Times New Roman"/>
                        </a:rPr>
                        <a:t>45.2</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a:ea typeface="Times New Roman"/>
                          <a:cs typeface="Times New Roman"/>
                        </a:rPr>
                        <a:t>43.1</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a:ea typeface="Times New Roman"/>
                          <a:cs typeface="Times New Roman"/>
                        </a:rPr>
                        <a:t>47.2</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2880">
                <a:tc>
                  <a:txBody>
                    <a:bodyPr/>
                    <a:lstStyle/>
                    <a:p>
                      <a:pPr marL="0" marR="0">
                        <a:lnSpc>
                          <a:spcPct val="115000"/>
                        </a:lnSpc>
                        <a:spcBef>
                          <a:spcPts val="0"/>
                        </a:spcBef>
                        <a:spcAft>
                          <a:spcPts val="0"/>
                        </a:spcAft>
                      </a:pPr>
                      <a:r>
                        <a:rPr lang="en-US" sz="1000" b="1">
                          <a:effectLst/>
                          <a:latin typeface="Calibri"/>
                          <a:ea typeface="Times New Roman"/>
                          <a:cs typeface="Times New Roman"/>
                        </a:rPr>
                        <a:t>35-39</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a:ea typeface="Calibri"/>
                          <a:cs typeface="Times New Roman"/>
                        </a:rPr>
                        <a:t>12.0</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a:ea typeface="Calibri"/>
                          <a:cs typeface="Times New Roman"/>
                        </a:rPr>
                        <a:t>12.3</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a:ea typeface="Calibri"/>
                          <a:cs typeface="Times New Roman"/>
                        </a:rPr>
                        <a:t>11.5</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a:ea typeface="Calibri"/>
                          <a:cs typeface="Times New Roman"/>
                        </a:rPr>
                        <a:t>32.8</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a:ea typeface="Calibri"/>
                          <a:cs typeface="Times New Roman"/>
                        </a:rPr>
                        <a:t>32.1</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a:ea typeface="Calibri"/>
                          <a:cs typeface="Times New Roman"/>
                        </a:rPr>
                        <a:t>33.9</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a:ea typeface="Times New Roman"/>
                          <a:cs typeface="Times New Roman"/>
                        </a:rPr>
                        <a:t>40.5</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a:ea typeface="Times New Roman"/>
                          <a:cs typeface="Times New Roman"/>
                        </a:rPr>
                        <a:t>38.5</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a:ea typeface="Times New Roman"/>
                          <a:cs typeface="Times New Roman"/>
                        </a:rPr>
                        <a:t>42.4</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2880">
                <a:tc>
                  <a:txBody>
                    <a:bodyPr/>
                    <a:lstStyle/>
                    <a:p>
                      <a:pPr marL="0" marR="0">
                        <a:lnSpc>
                          <a:spcPct val="115000"/>
                        </a:lnSpc>
                        <a:spcBef>
                          <a:spcPts val="0"/>
                        </a:spcBef>
                        <a:spcAft>
                          <a:spcPts val="0"/>
                        </a:spcAft>
                      </a:pPr>
                      <a:r>
                        <a:rPr lang="en-US" sz="1000" b="1">
                          <a:effectLst/>
                          <a:latin typeface="Calibri"/>
                          <a:ea typeface="Times New Roman"/>
                          <a:cs typeface="Times New Roman"/>
                        </a:rPr>
                        <a:t>40-44</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a:ea typeface="Calibri"/>
                          <a:cs typeface="Times New Roman"/>
                        </a:rPr>
                        <a:t>10.5</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a:ea typeface="Calibri"/>
                          <a:cs typeface="Times New Roman"/>
                        </a:rPr>
                        <a:t>10.6</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a:ea typeface="Calibri"/>
                          <a:cs typeface="Times New Roman"/>
                        </a:rPr>
                        <a:t>10.2</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a:ea typeface="Calibri"/>
                          <a:cs typeface="Times New Roman"/>
                        </a:rPr>
                        <a:t>28.9</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a:ea typeface="Calibri"/>
                          <a:cs typeface="Times New Roman"/>
                        </a:rPr>
                        <a:t>28.2</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a:ea typeface="Calibri"/>
                          <a:cs typeface="Times New Roman"/>
                        </a:rPr>
                        <a:t>30.0</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a:ea typeface="Times New Roman"/>
                          <a:cs typeface="Times New Roman"/>
                        </a:rPr>
                        <a:t>35.9</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a:ea typeface="Times New Roman"/>
                          <a:cs typeface="Times New Roman"/>
                        </a:rPr>
                        <a:t>33.9</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a:ea typeface="Times New Roman"/>
                          <a:cs typeface="Times New Roman"/>
                        </a:rPr>
                        <a:t>37.7</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2880">
                <a:tc>
                  <a:txBody>
                    <a:bodyPr/>
                    <a:lstStyle/>
                    <a:p>
                      <a:pPr marL="0" marR="0">
                        <a:lnSpc>
                          <a:spcPct val="115000"/>
                        </a:lnSpc>
                        <a:spcBef>
                          <a:spcPts val="0"/>
                        </a:spcBef>
                        <a:spcAft>
                          <a:spcPts val="0"/>
                        </a:spcAft>
                      </a:pPr>
                      <a:r>
                        <a:rPr lang="en-US" sz="1000" b="1">
                          <a:effectLst/>
                          <a:latin typeface="Calibri"/>
                          <a:ea typeface="Times New Roman"/>
                          <a:cs typeface="Times New Roman"/>
                        </a:rPr>
                        <a:t>45-49</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effectLst/>
                          <a:latin typeface="Calibri"/>
                          <a:ea typeface="Calibri"/>
                          <a:cs typeface="Times New Roman"/>
                        </a:rPr>
                        <a:t>8.9</a:t>
                      </a:r>
                      <a:endParaRPr lang="en-US"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a:ea typeface="Calibri"/>
                          <a:cs typeface="Times New Roman"/>
                        </a:rPr>
                        <a:t>9.0</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a:ea typeface="Calibri"/>
                          <a:cs typeface="Times New Roman"/>
                        </a:rPr>
                        <a:t>8.7</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a:ea typeface="Calibri"/>
                          <a:cs typeface="Times New Roman"/>
                        </a:rPr>
                        <a:t>25.1</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a:ea typeface="Calibri"/>
                          <a:cs typeface="Times New Roman"/>
                        </a:rPr>
                        <a:t>24.4</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a:ea typeface="Calibri"/>
                          <a:cs typeface="Times New Roman"/>
                        </a:rPr>
                        <a:t>26.2</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a:ea typeface="Times New Roman"/>
                          <a:cs typeface="Times New Roman"/>
                        </a:rPr>
                        <a:t>31.4</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a:ea typeface="Times New Roman"/>
                          <a:cs typeface="Times New Roman"/>
                        </a:rPr>
                        <a:t>29.6</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a:ea typeface="Times New Roman"/>
                          <a:cs typeface="Times New Roman"/>
                        </a:rPr>
                        <a:t>33.2</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2880">
                <a:tc>
                  <a:txBody>
                    <a:bodyPr/>
                    <a:lstStyle/>
                    <a:p>
                      <a:pPr marL="0" marR="0">
                        <a:lnSpc>
                          <a:spcPct val="115000"/>
                        </a:lnSpc>
                        <a:spcBef>
                          <a:spcPts val="0"/>
                        </a:spcBef>
                        <a:spcAft>
                          <a:spcPts val="0"/>
                        </a:spcAft>
                      </a:pPr>
                      <a:r>
                        <a:rPr lang="en-US" sz="1000" b="1">
                          <a:effectLst/>
                          <a:latin typeface="Calibri"/>
                          <a:ea typeface="Times New Roman"/>
                          <a:cs typeface="Times New Roman"/>
                        </a:rPr>
                        <a:t>50-54</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a:ea typeface="Calibri"/>
                          <a:cs typeface="Times New Roman"/>
                        </a:rPr>
                        <a:t>7.6</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a:ea typeface="Calibri"/>
                          <a:cs typeface="Times New Roman"/>
                        </a:rPr>
                        <a:t>7.6</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a:ea typeface="Calibri"/>
                          <a:cs typeface="Times New Roman"/>
                        </a:rPr>
                        <a:t>7.6</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a:ea typeface="Calibri"/>
                          <a:cs typeface="Times New Roman"/>
                        </a:rPr>
                        <a:t>21.6</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a:ea typeface="Calibri"/>
                          <a:cs typeface="Times New Roman"/>
                        </a:rPr>
                        <a:t>20.9</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a:ea typeface="Calibri"/>
                          <a:cs typeface="Times New Roman"/>
                        </a:rPr>
                        <a:t>22.7</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a:ea typeface="Times New Roman"/>
                          <a:cs typeface="Times New Roman"/>
                        </a:rPr>
                        <a:t>27.2</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a:ea typeface="Times New Roman"/>
                          <a:cs typeface="Times New Roman"/>
                        </a:rPr>
                        <a:t>25.4</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a:ea typeface="Times New Roman"/>
                          <a:cs typeface="Times New Roman"/>
                        </a:rPr>
                        <a:t>28.8</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2880">
                <a:tc>
                  <a:txBody>
                    <a:bodyPr/>
                    <a:lstStyle/>
                    <a:p>
                      <a:pPr marL="0" marR="0">
                        <a:lnSpc>
                          <a:spcPct val="115000"/>
                        </a:lnSpc>
                        <a:spcBef>
                          <a:spcPts val="0"/>
                        </a:spcBef>
                        <a:spcAft>
                          <a:spcPts val="0"/>
                        </a:spcAft>
                      </a:pPr>
                      <a:r>
                        <a:rPr lang="en-US" sz="1000" b="1">
                          <a:effectLst/>
                          <a:latin typeface="Calibri"/>
                          <a:ea typeface="Times New Roman"/>
                          <a:cs typeface="Times New Roman"/>
                        </a:rPr>
                        <a:t>55-59</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a:ea typeface="Calibri"/>
                          <a:cs typeface="Times New Roman"/>
                        </a:rPr>
                        <a:t>6.5</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a:ea typeface="Calibri"/>
                          <a:cs typeface="Times New Roman"/>
                        </a:rPr>
                        <a:t>6.4</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a:ea typeface="Calibri"/>
                          <a:cs typeface="Times New Roman"/>
                        </a:rPr>
                        <a:t>6.5</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a:ea typeface="Calibri"/>
                          <a:cs typeface="Times New Roman"/>
                        </a:rPr>
                        <a:t>18.3</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a:ea typeface="Calibri"/>
                          <a:cs typeface="Times New Roman"/>
                        </a:rPr>
                        <a:t>17.7</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a:ea typeface="Calibri"/>
                          <a:cs typeface="Times New Roman"/>
                        </a:rPr>
                        <a:t>19.3</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a:ea typeface="Times New Roman"/>
                          <a:cs typeface="Times New Roman"/>
                        </a:rPr>
                        <a:t>23.1</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a:ea typeface="Times New Roman"/>
                          <a:cs typeface="Times New Roman"/>
                        </a:rPr>
                        <a:t>21.5</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a:ea typeface="Times New Roman"/>
                          <a:cs typeface="Times New Roman"/>
                        </a:rPr>
                        <a:t>24.5</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2880">
                <a:tc>
                  <a:txBody>
                    <a:bodyPr/>
                    <a:lstStyle/>
                    <a:p>
                      <a:pPr marL="0" marR="0">
                        <a:lnSpc>
                          <a:spcPct val="115000"/>
                        </a:lnSpc>
                        <a:spcBef>
                          <a:spcPts val="0"/>
                        </a:spcBef>
                        <a:spcAft>
                          <a:spcPts val="0"/>
                        </a:spcAft>
                      </a:pPr>
                      <a:r>
                        <a:rPr lang="en-US" sz="1000" b="1">
                          <a:effectLst/>
                          <a:latin typeface="Calibri"/>
                          <a:ea typeface="Times New Roman"/>
                          <a:cs typeface="Times New Roman"/>
                        </a:rPr>
                        <a:t>60-64</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a:ea typeface="Calibri"/>
                          <a:cs typeface="Times New Roman"/>
                        </a:rPr>
                        <a:t>5.5</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a:ea typeface="Calibri"/>
                          <a:cs typeface="Times New Roman"/>
                        </a:rPr>
                        <a:t>5.4</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a:ea typeface="Calibri"/>
                          <a:cs typeface="Times New Roman"/>
                        </a:rPr>
                        <a:t>5.6</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a:ea typeface="Calibri"/>
                          <a:cs typeface="Times New Roman"/>
                        </a:rPr>
                        <a:t>15.4</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a:ea typeface="Calibri"/>
                          <a:cs typeface="Times New Roman"/>
                        </a:rPr>
                        <a:t>14.8</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a:ea typeface="Calibri"/>
                          <a:cs typeface="Times New Roman"/>
                        </a:rPr>
                        <a:t>16.4</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a:ea typeface="Times New Roman"/>
                          <a:cs typeface="Times New Roman"/>
                        </a:rPr>
                        <a:t>19.1</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a:ea typeface="Times New Roman"/>
                          <a:cs typeface="Times New Roman"/>
                        </a:rPr>
                        <a:t>17.7</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a:ea typeface="Times New Roman"/>
                          <a:cs typeface="Times New Roman"/>
                        </a:rPr>
                        <a:t>20.3</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2880">
                <a:tc>
                  <a:txBody>
                    <a:bodyPr/>
                    <a:lstStyle/>
                    <a:p>
                      <a:pPr marL="0" marR="0">
                        <a:lnSpc>
                          <a:spcPct val="115000"/>
                        </a:lnSpc>
                        <a:spcBef>
                          <a:spcPts val="0"/>
                        </a:spcBef>
                        <a:spcAft>
                          <a:spcPts val="0"/>
                        </a:spcAft>
                      </a:pPr>
                      <a:r>
                        <a:rPr lang="en-US" sz="1000" b="1">
                          <a:effectLst/>
                          <a:latin typeface="Calibri"/>
                          <a:ea typeface="Times New Roman"/>
                          <a:cs typeface="Times New Roman"/>
                        </a:rPr>
                        <a:t>65-69</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a:ea typeface="Calibri"/>
                          <a:cs typeface="Times New Roman"/>
                        </a:rPr>
                        <a:t>4.6</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a:ea typeface="Calibri"/>
                          <a:cs typeface="Times New Roman"/>
                        </a:rPr>
                        <a:t>4.5</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a:ea typeface="Calibri"/>
                          <a:cs typeface="Times New Roman"/>
                        </a:rPr>
                        <a:t>4.8</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a:ea typeface="Calibri"/>
                          <a:cs typeface="Times New Roman"/>
                        </a:rPr>
                        <a:t>12.9</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a:ea typeface="Calibri"/>
                          <a:cs typeface="Times New Roman"/>
                        </a:rPr>
                        <a:t>12.4</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a:ea typeface="Calibri"/>
                          <a:cs typeface="Times New Roman"/>
                        </a:rPr>
                        <a:t>13.8</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a:ea typeface="Times New Roman"/>
                          <a:cs typeface="Times New Roman"/>
                        </a:rPr>
                        <a:t>15.5</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a:ea typeface="Times New Roman"/>
                          <a:cs typeface="Times New Roman"/>
                        </a:rPr>
                        <a:t>14.2</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a:ea typeface="Times New Roman"/>
                          <a:cs typeface="Times New Roman"/>
                        </a:rPr>
                        <a:t>16.5</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2880">
                <a:tc>
                  <a:txBody>
                    <a:bodyPr/>
                    <a:lstStyle/>
                    <a:p>
                      <a:pPr marL="0" marR="0">
                        <a:lnSpc>
                          <a:spcPct val="115000"/>
                        </a:lnSpc>
                        <a:spcBef>
                          <a:spcPts val="0"/>
                        </a:spcBef>
                        <a:spcAft>
                          <a:spcPts val="0"/>
                        </a:spcAft>
                      </a:pPr>
                      <a:r>
                        <a:rPr lang="en-US" sz="1000" b="1">
                          <a:effectLst/>
                          <a:latin typeface="Calibri"/>
                          <a:ea typeface="Times New Roman"/>
                          <a:cs typeface="Times New Roman"/>
                        </a:rPr>
                        <a:t>70-74</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a:ea typeface="Calibri"/>
                          <a:cs typeface="Times New Roman"/>
                        </a:rPr>
                        <a:t>3.9</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a:ea typeface="Calibri"/>
                          <a:cs typeface="Times New Roman"/>
                        </a:rPr>
                        <a:t>3.8</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a:ea typeface="Calibri"/>
                          <a:cs typeface="Times New Roman"/>
                        </a:rPr>
                        <a:t>4.1</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a:ea typeface="Calibri"/>
                          <a:cs typeface="Times New Roman"/>
                        </a:rPr>
                        <a:t>10.8</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a:ea typeface="Calibri"/>
                          <a:cs typeface="Times New Roman"/>
                        </a:rPr>
                        <a:t>10.4</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a:ea typeface="Calibri"/>
                          <a:cs typeface="Times New Roman"/>
                        </a:rPr>
                        <a:t>11.5</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a:ea typeface="Times New Roman"/>
                          <a:cs typeface="Times New Roman"/>
                        </a:rPr>
                        <a:t>12.1</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a:ea typeface="Times New Roman"/>
                          <a:cs typeface="Times New Roman"/>
                        </a:rPr>
                        <a:t>11.0</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a:ea typeface="Times New Roman"/>
                          <a:cs typeface="Times New Roman"/>
                        </a:rPr>
                        <a:t>12.9</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2880">
                <a:tc>
                  <a:txBody>
                    <a:bodyPr/>
                    <a:lstStyle/>
                    <a:p>
                      <a:pPr marL="0" marR="0">
                        <a:lnSpc>
                          <a:spcPct val="115000"/>
                        </a:lnSpc>
                        <a:spcBef>
                          <a:spcPts val="0"/>
                        </a:spcBef>
                        <a:spcAft>
                          <a:spcPts val="0"/>
                        </a:spcAft>
                      </a:pPr>
                      <a:r>
                        <a:rPr lang="en-US" sz="1000" b="1">
                          <a:effectLst/>
                          <a:latin typeface="Calibri"/>
                          <a:ea typeface="Times New Roman"/>
                          <a:cs typeface="Times New Roman"/>
                        </a:rPr>
                        <a:t>75-79</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a:ea typeface="Calibri"/>
                          <a:cs typeface="Times New Roman"/>
                        </a:rPr>
                        <a:t>3.3</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a:ea typeface="Calibri"/>
                          <a:cs typeface="Times New Roman"/>
                        </a:rPr>
                        <a:t>3.2</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a:ea typeface="Calibri"/>
                          <a:cs typeface="Times New Roman"/>
                        </a:rPr>
                        <a:t>3.5</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a:ea typeface="Calibri"/>
                          <a:cs typeface="Times New Roman"/>
                        </a:rPr>
                        <a:t>9.1</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a:ea typeface="Calibri"/>
                          <a:cs typeface="Times New Roman"/>
                        </a:rPr>
                        <a:t>8.7</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a:ea typeface="Calibri"/>
                          <a:cs typeface="Times New Roman"/>
                        </a:rPr>
                        <a:t>9.7</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a:ea typeface="Times New Roman"/>
                          <a:cs typeface="Times New Roman"/>
                        </a:rPr>
                        <a:t>9.1</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a:ea typeface="Times New Roman"/>
                          <a:cs typeface="Times New Roman"/>
                        </a:rPr>
                        <a:t>8.2</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a:ea typeface="Times New Roman"/>
                          <a:cs typeface="Times New Roman"/>
                        </a:rPr>
                        <a:t>9.7</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2880">
                <a:tc>
                  <a:txBody>
                    <a:bodyPr/>
                    <a:lstStyle/>
                    <a:p>
                      <a:pPr marL="0" marR="0">
                        <a:lnSpc>
                          <a:spcPct val="115000"/>
                        </a:lnSpc>
                        <a:spcBef>
                          <a:spcPts val="0"/>
                        </a:spcBef>
                        <a:spcAft>
                          <a:spcPts val="0"/>
                        </a:spcAft>
                      </a:pPr>
                      <a:r>
                        <a:rPr lang="en-US" sz="1000" b="1">
                          <a:effectLst/>
                          <a:latin typeface="Calibri"/>
                          <a:ea typeface="Times New Roman"/>
                          <a:cs typeface="Times New Roman"/>
                        </a:rPr>
                        <a:t>80-84</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a:ea typeface="Calibri"/>
                          <a:cs typeface="Times New Roman"/>
                        </a:rPr>
                        <a:t>2.7</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a:ea typeface="Calibri"/>
                          <a:cs typeface="Times New Roman"/>
                        </a:rPr>
                        <a:t>2.6</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a:ea typeface="Calibri"/>
                          <a:cs typeface="Times New Roman"/>
                        </a:rPr>
                        <a:t>2.9</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aseline="30000">
                          <a:effectLst/>
                          <a:latin typeface="Calibri"/>
                          <a:ea typeface="Calibri"/>
                          <a:cs typeface="Times New Roman"/>
                        </a:rPr>
                        <a:t>a</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aseline="30000">
                          <a:effectLst/>
                          <a:latin typeface="Calibri"/>
                          <a:ea typeface="Calibri"/>
                          <a:cs typeface="Times New Roman"/>
                        </a:rPr>
                        <a:t>a</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aseline="30000">
                          <a:effectLst/>
                          <a:latin typeface="Calibri"/>
                          <a:ea typeface="Calibri"/>
                          <a:cs typeface="Times New Roman"/>
                        </a:rPr>
                        <a:t>a</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a:ea typeface="Times New Roman"/>
                          <a:cs typeface="Times New Roman"/>
                        </a:rPr>
                        <a:t>6.5</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a:ea typeface="Times New Roman"/>
                          <a:cs typeface="Times New Roman"/>
                        </a:rPr>
                        <a:t>5.8</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a:ea typeface="Times New Roman"/>
                          <a:cs typeface="Times New Roman"/>
                        </a:rPr>
                        <a:t>6.9</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2880">
                <a:tc>
                  <a:txBody>
                    <a:bodyPr/>
                    <a:lstStyle/>
                    <a:p>
                      <a:pPr marL="0" marR="0">
                        <a:lnSpc>
                          <a:spcPct val="115000"/>
                        </a:lnSpc>
                        <a:spcBef>
                          <a:spcPts val="0"/>
                        </a:spcBef>
                        <a:spcAft>
                          <a:spcPts val="0"/>
                        </a:spcAft>
                      </a:pPr>
                      <a:r>
                        <a:rPr lang="en-US" sz="1000" b="1">
                          <a:effectLst/>
                          <a:latin typeface="Calibri"/>
                          <a:ea typeface="Times New Roman"/>
                          <a:cs typeface="Times New Roman"/>
                        </a:rPr>
                        <a:t>85+</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a:ea typeface="Calibri"/>
                          <a:cs typeface="Times New Roman"/>
                        </a:rPr>
                        <a:t>2.2</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a:ea typeface="Calibri"/>
                          <a:cs typeface="Times New Roman"/>
                        </a:rPr>
                        <a:t>2.1</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a:ea typeface="Calibri"/>
                          <a:cs typeface="Times New Roman"/>
                        </a:rPr>
                        <a:t>2.4</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aseline="30000">
                          <a:effectLst/>
                          <a:latin typeface="Calibri"/>
                          <a:ea typeface="Calibri"/>
                          <a:cs typeface="Times New Roman"/>
                        </a:rPr>
                        <a:t>a</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aseline="30000">
                          <a:effectLst/>
                          <a:latin typeface="Calibri"/>
                          <a:ea typeface="Calibri"/>
                          <a:cs typeface="Times New Roman"/>
                        </a:rPr>
                        <a:t>a</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aseline="30000">
                          <a:effectLst/>
                          <a:latin typeface="Calibri"/>
                          <a:ea typeface="Calibri"/>
                          <a:cs typeface="Times New Roman"/>
                        </a:rPr>
                        <a:t>a</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a:ea typeface="Times New Roman"/>
                          <a:cs typeface="Times New Roman"/>
                        </a:rPr>
                        <a:t>3.4</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a:ea typeface="Times New Roman"/>
                          <a:cs typeface="Times New Roman"/>
                        </a:rPr>
                        <a:t>3.0</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a:ea typeface="Times New Roman"/>
                          <a:cs typeface="Times New Roman"/>
                        </a:rPr>
                        <a:t>3.5</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2880">
                <a:tc>
                  <a:txBody>
                    <a:bodyPr/>
                    <a:lstStyle/>
                    <a:p>
                      <a:pPr marL="0" marR="0">
                        <a:lnSpc>
                          <a:spcPct val="115000"/>
                        </a:lnSpc>
                        <a:spcBef>
                          <a:spcPts val="0"/>
                        </a:spcBef>
                        <a:spcAft>
                          <a:spcPts val="0"/>
                        </a:spcAft>
                      </a:pPr>
                      <a:r>
                        <a:rPr lang="en-US" sz="1000" b="1">
                          <a:effectLst/>
                          <a:latin typeface="Calibri"/>
                          <a:ea typeface="Times New Roman"/>
                          <a:cs typeface="Times New Roman"/>
                        </a:rPr>
                        <a:t>Overall</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a:ea typeface="Calibri"/>
                          <a:cs typeface="Times New Roman"/>
                        </a:rPr>
                        <a:t>6.6</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a:ea typeface="Calibri"/>
                          <a:cs typeface="Times New Roman"/>
                        </a:rPr>
                        <a:t>6.6</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a:ea typeface="Calibri"/>
                          <a:cs typeface="Times New Roman"/>
                        </a:rPr>
                        <a:t>6.6</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a:ea typeface="Calibri"/>
                          <a:cs typeface="Times New Roman"/>
                        </a:rPr>
                        <a:t>18.6</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a:ea typeface="Calibri"/>
                          <a:cs typeface="Times New Roman"/>
                        </a:rPr>
                        <a:t>18.0</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a:ea typeface="Calibri"/>
                          <a:cs typeface="Times New Roman"/>
                        </a:rPr>
                        <a:t>19.5</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a:ea typeface="Times New Roman"/>
                          <a:cs typeface="Times New Roman"/>
                        </a:rPr>
                        <a:t>22.2</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Calibri"/>
                          <a:ea typeface="Times New Roman"/>
                          <a:cs typeface="Times New Roman"/>
                        </a:rPr>
                        <a:t>20.7</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effectLst/>
                          <a:latin typeface="Calibri"/>
                          <a:ea typeface="Times New Roman"/>
                          <a:cs typeface="Times New Roman"/>
                        </a:rPr>
                        <a:t>23.4</a:t>
                      </a:r>
                      <a:endParaRPr lang="en-US"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2267823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3F227FC0-035E-484D-AA62-D30602925625}" type="slidenum">
              <a:rPr lang="en-US" smtClean="0"/>
              <a:pPr/>
              <a:t>13</a:t>
            </a:fld>
            <a:endParaRPr lang="en-US" dirty="0"/>
          </a:p>
        </p:txBody>
      </p:sp>
      <p:sp>
        <p:nvSpPr>
          <p:cNvPr id="5" name="Text Placeholder 4"/>
          <p:cNvSpPr>
            <a:spLocks noGrp="1"/>
          </p:cNvSpPr>
          <p:nvPr>
            <p:ph type="body" sz="half" idx="2"/>
          </p:nvPr>
        </p:nvSpPr>
        <p:spPr/>
        <p:txBody>
          <a:bodyPr/>
          <a:lstStyle/>
          <a:p>
            <a:r>
              <a:rPr lang="en-US" dirty="0"/>
              <a:t>Data Source: Special analyses, USRDS ESRD Database and Medicare 5 Percent Sample. Adjusted for sex and race. Medicare data limited to patients with at least one month of Medicare eligibility in 2012. Ref: Medicare patients, 2012. Abbreviation: ESRD, end-stage renal disease.</a:t>
            </a:r>
          </a:p>
        </p:txBody>
      </p:sp>
      <p:sp>
        <p:nvSpPr>
          <p:cNvPr id="6" name="Title 5"/>
          <p:cNvSpPr>
            <a:spLocks noGrp="1"/>
          </p:cNvSpPr>
          <p:nvPr>
            <p:ph type="title"/>
          </p:nvPr>
        </p:nvSpPr>
        <p:spPr/>
        <p:txBody>
          <a:bodyPr/>
          <a:lstStyle/>
          <a:p>
            <a:r>
              <a:rPr lang="en-US" dirty="0" err="1"/>
              <a:t>vol</a:t>
            </a:r>
            <a:r>
              <a:rPr lang="en-US" dirty="0"/>
              <a:t> 2  Figure 5.4 Adjusted all-cause mortality in the ESRD &amp; general populations, by age, 2012</a:t>
            </a:r>
          </a:p>
        </p:txBody>
      </p:sp>
      <p:sp>
        <p:nvSpPr>
          <p:cNvPr id="7" name="Footer Placeholder 6"/>
          <p:cNvSpPr>
            <a:spLocks noGrp="1"/>
          </p:cNvSpPr>
          <p:nvPr>
            <p:ph type="ftr" sz="quarter" idx="10"/>
          </p:nvPr>
        </p:nvSpPr>
        <p:spPr>
          <a:xfrm>
            <a:off x="3581400" y="6477000"/>
            <a:ext cx="1981200" cy="274320"/>
          </a:xfrm>
        </p:spPr>
        <p:txBody>
          <a:bodyPr/>
          <a:lstStyle/>
          <a:p>
            <a:r>
              <a:rPr lang="en-US" dirty="0" err="1" smtClean="0"/>
              <a:t>Vol</a:t>
            </a:r>
            <a:r>
              <a:rPr lang="en-US" dirty="0" smtClean="0"/>
              <a:t> 2, ESRD, </a:t>
            </a:r>
            <a:r>
              <a:rPr lang="en-US" dirty="0" err="1" smtClean="0"/>
              <a:t>Ch</a:t>
            </a:r>
            <a:r>
              <a:rPr lang="en-US" dirty="0" smtClean="0"/>
              <a:t> 5</a:t>
            </a:r>
            <a:endParaRPr lang="en-US" dirty="0"/>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52600" y="563874"/>
            <a:ext cx="6540865" cy="5029200"/>
          </a:xfrm>
          <a:prstGeom prst="rect">
            <a:avLst/>
          </a:prstGeom>
        </p:spPr>
      </p:pic>
    </p:spTree>
    <p:extLst>
      <p:ext uri="{BB962C8B-B14F-4D97-AF65-F5344CB8AC3E}">
        <p14:creationId xmlns:p14="http://schemas.microsoft.com/office/powerpoint/2010/main" val="17397837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3F227FC0-035E-484D-AA62-D30602925625}" type="slidenum">
              <a:rPr lang="en-US" smtClean="0"/>
              <a:pPr/>
              <a:t>14</a:t>
            </a:fld>
            <a:endParaRPr lang="en-US" dirty="0"/>
          </a:p>
        </p:txBody>
      </p:sp>
      <p:graphicFrame>
        <p:nvGraphicFramePr>
          <p:cNvPr id="9" name="Picture Placeholder 8"/>
          <p:cNvGraphicFramePr>
            <a:graphicFrameLocks noGrp="1"/>
          </p:cNvGraphicFramePr>
          <p:nvPr>
            <p:ph type="pic" idx="1"/>
            <p:extLst>
              <p:ext uri="{D42A27DB-BD31-4B8C-83A1-F6EECF244321}">
                <p14:modId xmlns:p14="http://schemas.microsoft.com/office/powerpoint/2010/main" val="2272556946"/>
              </p:ext>
            </p:extLst>
          </p:nvPr>
        </p:nvGraphicFramePr>
        <p:xfrm>
          <a:off x="609598" y="1255644"/>
          <a:ext cx="7924806" cy="3899837"/>
        </p:xfrm>
        <a:graphic>
          <a:graphicData uri="http://schemas.openxmlformats.org/drawingml/2006/table">
            <a:tbl>
              <a:tblPr firstRow="1" firstCol="1" bandRow="1"/>
              <a:tblGrid>
                <a:gridCol w="1101397"/>
                <a:gridCol w="401377"/>
                <a:gridCol w="401377"/>
                <a:gridCol w="401377"/>
                <a:gridCol w="401377"/>
                <a:gridCol w="401377"/>
                <a:gridCol w="401377"/>
                <a:gridCol w="401377"/>
                <a:gridCol w="401377"/>
                <a:gridCol w="401377"/>
                <a:gridCol w="401377"/>
                <a:gridCol w="401377"/>
                <a:gridCol w="401377"/>
                <a:gridCol w="401377"/>
                <a:gridCol w="401377"/>
                <a:gridCol w="401377"/>
                <a:gridCol w="401377"/>
                <a:gridCol w="401377"/>
              </a:tblGrid>
              <a:tr h="206904">
                <a:tc>
                  <a:txBody>
                    <a:bodyPr/>
                    <a:lstStyle/>
                    <a:p>
                      <a:pPr>
                        <a:lnSpc>
                          <a:spcPct val="115000"/>
                        </a:lnSpc>
                      </a:pPr>
                      <a:endParaRPr lang="en-US" sz="1200" dirty="0">
                        <a:effectLst/>
                        <a:latin typeface="Calibri"/>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b="1">
                          <a:effectLst/>
                          <a:latin typeface="Calibri"/>
                          <a:ea typeface="Times New Roman"/>
                          <a:cs typeface="Times New Roman"/>
                        </a:rPr>
                        <a:t>1996</a:t>
                      </a:r>
                      <a:endParaRPr lang="en-US" sz="1200">
                        <a:effectLst/>
                        <a:latin typeface="Calibri"/>
                        <a:ea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effectLst/>
                          <a:latin typeface="Calibri"/>
                          <a:ea typeface="Times New Roman"/>
                          <a:cs typeface="Times New Roman"/>
                        </a:rPr>
                        <a:t>1997</a:t>
                      </a:r>
                      <a:endParaRPr lang="en-US" sz="1200">
                        <a:effectLst/>
                        <a:latin typeface="Calibri"/>
                        <a:ea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effectLst/>
                          <a:latin typeface="Calibri"/>
                          <a:ea typeface="Times New Roman"/>
                          <a:cs typeface="Times New Roman"/>
                        </a:rPr>
                        <a:t>1998</a:t>
                      </a:r>
                      <a:endParaRPr lang="en-US" sz="1200">
                        <a:effectLst/>
                        <a:latin typeface="Calibri"/>
                        <a:ea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effectLst/>
                          <a:latin typeface="Calibri"/>
                          <a:ea typeface="Times New Roman"/>
                          <a:cs typeface="Times New Roman"/>
                        </a:rPr>
                        <a:t>1999</a:t>
                      </a:r>
                      <a:endParaRPr lang="en-US" sz="1200">
                        <a:effectLst/>
                        <a:latin typeface="Calibri"/>
                        <a:ea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effectLst/>
                          <a:latin typeface="Calibri"/>
                          <a:ea typeface="Times New Roman"/>
                          <a:cs typeface="Times New Roman"/>
                        </a:rPr>
                        <a:t>2000</a:t>
                      </a:r>
                      <a:endParaRPr lang="en-US" sz="1200">
                        <a:effectLst/>
                        <a:latin typeface="Calibri"/>
                        <a:ea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effectLst/>
                          <a:latin typeface="Calibri"/>
                          <a:ea typeface="Times New Roman"/>
                          <a:cs typeface="Times New Roman"/>
                        </a:rPr>
                        <a:t>2001</a:t>
                      </a:r>
                      <a:endParaRPr lang="en-US" sz="1200">
                        <a:effectLst/>
                        <a:latin typeface="Calibri"/>
                        <a:ea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effectLst/>
                          <a:latin typeface="Calibri"/>
                          <a:ea typeface="Times New Roman"/>
                          <a:cs typeface="Times New Roman"/>
                        </a:rPr>
                        <a:t>2002</a:t>
                      </a:r>
                      <a:endParaRPr lang="en-US" sz="1200">
                        <a:effectLst/>
                        <a:latin typeface="Calibri"/>
                        <a:ea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effectLst/>
                          <a:latin typeface="Calibri"/>
                          <a:ea typeface="Times New Roman"/>
                          <a:cs typeface="Times New Roman"/>
                        </a:rPr>
                        <a:t>2003</a:t>
                      </a:r>
                      <a:endParaRPr lang="en-US" sz="1200">
                        <a:effectLst/>
                        <a:latin typeface="Calibri"/>
                        <a:ea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effectLst/>
                          <a:latin typeface="Calibri"/>
                          <a:ea typeface="Times New Roman"/>
                          <a:cs typeface="Times New Roman"/>
                        </a:rPr>
                        <a:t>2004</a:t>
                      </a:r>
                      <a:endParaRPr lang="en-US" sz="1200">
                        <a:effectLst/>
                        <a:latin typeface="Calibri"/>
                        <a:ea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effectLst/>
                          <a:latin typeface="Calibri"/>
                          <a:ea typeface="Times New Roman"/>
                          <a:cs typeface="Times New Roman"/>
                        </a:rPr>
                        <a:t>2005</a:t>
                      </a:r>
                      <a:endParaRPr lang="en-US" sz="1200">
                        <a:effectLst/>
                        <a:latin typeface="Calibri"/>
                        <a:ea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effectLst/>
                          <a:latin typeface="Calibri"/>
                          <a:ea typeface="Times New Roman"/>
                          <a:cs typeface="Times New Roman"/>
                        </a:rPr>
                        <a:t>2006</a:t>
                      </a:r>
                      <a:endParaRPr lang="en-US" sz="1200">
                        <a:effectLst/>
                        <a:latin typeface="Calibri"/>
                        <a:ea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effectLst/>
                          <a:latin typeface="Calibri"/>
                          <a:ea typeface="Times New Roman"/>
                          <a:cs typeface="Times New Roman"/>
                        </a:rPr>
                        <a:t>2007</a:t>
                      </a:r>
                      <a:endParaRPr lang="en-US" sz="1200">
                        <a:effectLst/>
                        <a:latin typeface="Calibri"/>
                        <a:ea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effectLst/>
                          <a:latin typeface="Calibri"/>
                          <a:ea typeface="Times New Roman"/>
                          <a:cs typeface="Times New Roman"/>
                        </a:rPr>
                        <a:t>2008</a:t>
                      </a:r>
                      <a:endParaRPr lang="en-US" sz="1200">
                        <a:effectLst/>
                        <a:latin typeface="Calibri"/>
                        <a:ea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effectLst/>
                          <a:latin typeface="Calibri"/>
                          <a:ea typeface="Times New Roman"/>
                          <a:cs typeface="Times New Roman"/>
                        </a:rPr>
                        <a:t>2009</a:t>
                      </a:r>
                      <a:endParaRPr lang="en-US" sz="1200">
                        <a:effectLst/>
                        <a:latin typeface="Calibri"/>
                        <a:ea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effectLst/>
                          <a:latin typeface="Calibri"/>
                          <a:ea typeface="Times New Roman"/>
                          <a:cs typeface="Times New Roman"/>
                        </a:rPr>
                        <a:t>2010</a:t>
                      </a:r>
                      <a:endParaRPr lang="en-US" sz="1200">
                        <a:effectLst/>
                        <a:latin typeface="Calibri"/>
                        <a:ea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effectLst/>
                          <a:latin typeface="Calibri"/>
                          <a:ea typeface="Times New Roman"/>
                          <a:cs typeface="Times New Roman"/>
                        </a:rPr>
                        <a:t>2011</a:t>
                      </a:r>
                      <a:endParaRPr lang="en-US" sz="1200">
                        <a:effectLst/>
                        <a:latin typeface="Calibri"/>
                        <a:ea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effectLst/>
                          <a:latin typeface="Calibri"/>
                          <a:ea typeface="Times New Roman"/>
                          <a:cs typeface="Times New Roman"/>
                        </a:rPr>
                        <a:t>2012</a:t>
                      </a:r>
                      <a:endParaRPr lang="en-US" sz="1200">
                        <a:effectLst/>
                        <a:latin typeface="Calibri"/>
                        <a:ea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r>
              <a:tr h="179917">
                <a:tc>
                  <a:txBody>
                    <a:bodyPr/>
                    <a:lstStyle/>
                    <a:p>
                      <a:pPr marL="0" marR="0">
                        <a:lnSpc>
                          <a:spcPct val="115000"/>
                        </a:lnSpc>
                        <a:spcBef>
                          <a:spcPts val="0"/>
                        </a:spcBef>
                        <a:spcAft>
                          <a:spcPts val="0"/>
                        </a:spcAft>
                      </a:pPr>
                      <a:r>
                        <a:rPr lang="en-US" sz="900" b="1">
                          <a:effectLst/>
                          <a:latin typeface="Calibri"/>
                          <a:ea typeface="Times New Roman"/>
                          <a:cs typeface="Times New Roman"/>
                        </a:rPr>
                        <a:t>Unadjusted</a:t>
                      </a:r>
                      <a:endParaRPr lang="en-US" sz="1200">
                        <a:effectLst/>
                        <a:latin typeface="Calibri"/>
                        <a:ea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 </a:t>
                      </a:r>
                      <a:endParaRPr lang="en-US" sz="12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 </a:t>
                      </a:r>
                      <a:endParaRPr lang="en-US" sz="12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 </a:t>
                      </a:r>
                      <a:endParaRPr lang="en-US" sz="12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 </a:t>
                      </a:r>
                      <a:endParaRPr lang="en-US" sz="12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 </a:t>
                      </a:r>
                      <a:endParaRPr lang="en-US" sz="12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 </a:t>
                      </a:r>
                      <a:endParaRPr lang="en-US" sz="12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 </a:t>
                      </a:r>
                      <a:endParaRPr lang="en-US" sz="12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 </a:t>
                      </a:r>
                      <a:endParaRPr lang="en-US" sz="12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 </a:t>
                      </a:r>
                      <a:endParaRPr lang="en-US" sz="12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 </a:t>
                      </a:r>
                      <a:endParaRPr lang="en-US" sz="12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 </a:t>
                      </a:r>
                      <a:endParaRPr lang="en-US" sz="12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 </a:t>
                      </a:r>
                      <a:endParaRPr lang="en-US" sz="12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 </a:t>
                      </a:r>
                      <a:endParaRPr lang="en-US" sz="12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 </a:t>
                      </a:r>
                      <a:endParaRPr lang="en-US" sz="12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 </a:t>
                      </a:r>
                      <a:endParaRPr lang="en-US" sz="12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 </a:t>
                      </a:r>
                      <a:endParaRPr lang="en-US" sz="12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 </a:t>
                      </a:r>
                      <a:endParaRPr lang="en-US" sz="12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179917">
                <a:tc>
                  <a:txBody>
                    <a:bodyPr/>
                    <a:lstStyle/>
                    <a:p>
                      <a:pPr marL="0" marR="0">
                        <a:lnSpc>
                          <a:spcPct val="115000"/>
                        </a:lnSpc>
                        <a:spcBef>
                          <a:spcPts val="0"/>
                        </a:spcBef>
                        <a:spcAft>
                          <a:spcPts val="0"/>
                        </a:spcAft>
                      </a:pPr>
                      <a:r>
                        <a:rPr lang="en-US" sz="900" b="1">
                          <a:effectLst/>
                          <a:latin typeface="Calibri"/>
                          <a:ea typeface="Times New Roman"/>
                          <a:cs typeface="Times New Roman"/>
                        </a:rPr>
                        <a:t>ESRD</a:t>
                      </a:r>
                      <a:endParaRPr lang="en-US" sz="12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337</a:t>
                      </a:r>
                      <a:endParaRPr lang="en-US" sz="12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329</a:t>
                      </a:r>
                      <a:endParaRPr lang="en-US" sz="12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335</a:t>
                      </a:r>
                      <a:endParaRPr lang="en-US" sz="12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338</a:t>
                      </a:r>
                      <a:endParaRPr lang="en-US" sz="12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324</a:t>
                      </a:r>
                      <a:endParaRPr lang="en-US" sz="12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320</a:t>
                      </a:r>
                      <a:endParaRPr lang="en-US" sz="12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315</a:t>
                      </a:r>
                      <a:endParaRPr lang="en-US" sz="12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307</a:t>
                      </a:r>
                      <a:endParaRPr lang="en-US" sz="12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300</a:t>
                      </a:r>
                      <a:endParaRPr lang="en-US" sz="12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296</a:t>
                      </a:r>
                      <a:endParaRPr lang="en-US" sz="12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286</a:t>
                      </a:r>
                      <a:endParaRPr lang="en-US" sz="12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276</a:t>
                      </a:r>
                      <a:endParaRPr lang="en-US" sz="12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264</a:t>
                      </a:r>
                      <a:endParaRPr lang="en-US" sz="12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257</a:t>
                      </a:r>
                      <a:endParaRPr lang="en-US" sz="12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247</a:t>
                      </a:r>
                      <a:endParaRPr lang="en-US" sz="12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241</a:t>
                      </a:r>
                      <a:endParaRPr lang="en-US" sz="12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223</a:t>
                      </a:r>
                      <a:endParaRPr lang="en-US" sz="12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r>
              <a:tr h="179917">
                <a:tc>
                  <a:txBody>
                    <a:bodyPr/>
                    <a:lstStyle/>
                    <a:p>
                      <a:pPr marL="9525" marR="0">
                        <a:lnSpc>
                          <a:spcPct val="115000"/>
                        </a:lnSpc>
                        <a:spcBef>
                          <a:spcPts val="0"/>
                        </a:spcBef>
                        <a:spcAft>
                          <a:spcPts val="0"/>
                        </a:spcAft>
                      </a:pPr>
                      <a:r>
                        <a:rPr lang="en-US" sz="900" b="1">
                          <a:effectLst/>
                          <a:latin typeface="Calibri"/>
                          <a:ea typeface="Times New Roman"/>
                          <a:cs typeface="Times New Roman"/>
                        </a:rPr>
                        <a:t>Dialysis</a:t>
                      </a:r>
                      <a:endParaRPr lang="en-US" sz="1200">
                        <a:effectLst/>
                        <a:latin typeface="Calibri"/>
                        <a:ea typeface="Calibri"/>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354</a:t>
                      </a:r>
                      <a:endParaRPr lang="en-US" sz="1200">
                        <a:effectLst/>
                        <a:latin typeface="Calibri"/>
                        <a:ea typeface="Calibri"/>
                        <a:cs typeface="Times New Roman"/>
                      </a:endParaRPr>
                    </a:p>
                  </a:txBody>
                  <a:tcPr marL="68580" marR="6858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347</a:t>
                      </a:r>
                      <a:endParaRPr lang="en-US" sz="1200">
                        <a:effectLst/>
                        <a:latin typeface="Calibri"/>
                        <a:ea typeface="Calibri"/>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354</a:t>
                      </a:r>
                      <a:endParaRPr lang="en-US" sz="1200">
                        <a:effectLst/>
                        <a:latin typeface="Calibri"/>
                        <a:ea typeface="Calibri"/>
                        <a:cs typeface="Times New Roman"/>
                      </a:endParaRPr>
                    </a:p>
                  </a:txBody>
                  <a:tcPr marL="68580" marR="6858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359</a:t>
                      </a:r>
                      <a:endParaRPr lang="en-US" sz="1200">
                        <a:effectLst/>
                        <a:latin typeface="Calibri"/>
                        <a:ea typeface="Calibri"/>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344</a:t>
                      </a:r>
                      <a:endParaRPr lang="en-US" sz="1200">
                        <a:effectLst/>
                        <a:latin typeface="Calibri"/>
                        <a:ea typeface="Calibri"/>
                        <a:cs typeface="Times New Roman"/>
                      </a:endParaRPr>
                    </a:p>
                  </a:txBody>
                  <a:tcPr marL="68580" marR="6858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342</a:t>
                      </a:r>
                      <a:endParaRPr lang="en-US" sz="1200">
                        <a:effectLst/>
                        <a:latin typeface="Calibri"/>
                        <a:ea typeface="Calibri"/>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338</a:t>
                      </a:r>
                      <a:endParaRPr lang="en-US" sz="1200">
                        <a:effectLst/>
                        <a:latin typeface="Calibri"/>
                        <a:ea typeface="Calibri"/>
                        <a:cs typeface="Times New Roman"/>
                      </a:endParaRPr>
                    </a:p>
                  </a:txBody>
                  <a:tcPr marL="68580" marR="6858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332</a:t>
                      </a:r>
                      <a:endParaRPr lang="en-US" sz="1200">
                        <a:effectLst/>
                        <a:latin typeface="Calibri"/>
                        <a:ea typeface="Calibri"/>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327</a:t>
                      </a:r>
                      <a:endParaRPr lang="en-US" sz="1200">
                        <a:effectLst/>
                        <a:latin typeface="Calibri"/>
                        <a:ea typeface="Calibri"/>
                        <a:cs typeface="Times New Roman"/>
                      </a:endParaRPr>
                    </a:p>
                  </a:txBody>
                  <a:tcPr marL="68580" marR="6858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326</a:t>
                      </a:r>
                      <a:endParaRPr lang="en-US" sz="1200">
                        <a:effectLst/>
                        <a:latin typeface="Calibri"/>
                        <a:ea typeface="Calibri"/>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317</a:t>
                      </a:r>
                      <a:endParaRPr lang="en-US" sz="1200">
                        <a:effectLst/>
                        <a:latin typeface="Calibri"/>
                        <a:ea typeface="Calibri"/>
                        <a:cs typeface="Times New Roman"/>
                      </a:endParaRPr>
                    </a:p>
                  </a:txBody>
                  <a:tcPr marL="68580" marR="6858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308</a:t>
                      </a:r>
                      <a:endParaRPr lang="en-US" sz="1200">
                        <a:effectLst/>
                        <a:latin typeface="Calibri"/>
                        <a:ea typeface="Calibri"/>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298</a:t>
                      </a:r>
                      <a:endParaRPr lang="en-US" sz="1200">
                        <a:effectLst/>
                        <a:latin typeface="Calibri"/>
                        <a:ea typeface="Calibri"/>
                        <a:cs typeface="Times New Roman"/>
                      </a:endParaRPr>
                    </a:p>
                  </a:txBody>
                  <a:tcPr marL="68580" marR="6858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291</a:t>
                      </a:r>
                      <a:endParaRPr lang="en-US" sz="1200">
                        <a:effectLst/>
                        <a:latin typeface="Calibri"/>
                        <a:ea typeface="Calibri"/>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281</a:t>
                      </a:r>
                      <a:endParaRPr lang="en-US" sz="1200">
                        <a:effectLst/>
                        <a:latin typeface="Calibri"/>
                        <a:ea typeface="Calibri"/>
                        <a:cs typeface="Times New Roman"/>
                      </a:endParaRPr>
                    </a:p>
                  </a:txBody>
                  <a:tcPr marL="68580" marR="6858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277</a:t>
                      </a:r>
                      <a:endParaRPr lang="en-US" sz="1200">
                        <a:effectLst/>
                        <a:latin typeface="Calibri"/>
                        <a:ea typeface="Calibri"/>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258</a:t>
                      </a:r>
                      <a:endParaRPr lang="en-US" sz="1200">
                        <a:effectLst/>
                        <a:latin typeface="Calibri"/>
                        <a:ea typeface="Calibri"/>
                        <a:cs typeface="Times New Roman"/>
                      </a:endParaRPr>
                    </a:p>
                  </a:txBody>
                  <a:tcPr marL="68580" marR="68580" marT="0" marB="0" anchor="ctr">
                    <a:lnL>
                      <a:noFill/>
                    </a:lnL>
                    <a:lnR>
                      <a:noFill/>
                    </a:lnR>
                    <a:lnT>
                      <a:noFill/>
                    </a:lnT>
                    <a:lnB>
                      <a:noFill/>
                    </a:lnB>
                    <a:solidFill>
                      <a:srgbClr val="F2F2F2"/>
                    </a:solidFill>
                  </a:tcPr>
                </a:tc>
              </a:tr>
              <a:tr h="179917">
                <a:tc>
                  <a:txBody>
                    <a:bodyPr/>
                    <a:lstStyle/>
                    <a:p>
                      <a:pPr marL="9525" marR="0">
                        <a:lnSpc>
                          <a:spcPct val="115000"/>
                        </a:lnSpc>
                        <a:spcBef>
                          <a:spcPts val="0"/>
                        </a:spcBef>
                        <a:spcAft>
                          <a:spcPts val="0"/>
                        </a:spcAft>
                      </a:pPr>
                      <a:r>
                        <a:rPr lang="en-US" sz="900" b="1">
                          <a:effectLst/>
                          <a:latin typeface="Calibri"/>
                          <a:ea typeface="Times New Roman"/>
                          <a:cs typeface="Times New Roman"/>
                        </a:rPr>
                        <a:t>Transplant</a:t>
                      </a:r>
                      <a:endParaRPr lang="en-US" sz="1200">
                        <a:effectLst/>
                        <a:latin typeface="Calibri"/>
                        <a:ea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97</a:t>
                      </a:r>
                      <a:endParaRPr lang="en-US" sz="1200">
                        <a:effectLst/>
                        <a:latin typeface="Calibri"/>
                        <a:ea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89</a:t>
                      </a:r>
                      <a:endParaRPr lang="en-US" sz="1200">
                        <a:effectLst/>
                        <a:latin typeface="Calibri"/>
                        <a:ea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97</a:t>
                      </a:r>
                      <a:endParaRPr lang="en-US" sz="1200">
                        <a:effectLst/>
                        <a:latin typeface="Calibri"/>
                        <a:ea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92</a:t>
                      </a:r>
                      <a:endParaRPr lang="en-US" sz="1200">
                        <a:effectLst/>
                        <a:latin typeface="Calibri"/>
                        <a:ea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93</a:t>
                      </a:r>
                      <a:endParaRPr lang="en-US" sz="1200">
                        <a:effectLst/>
                        <a:latin typeface="Calibri"/>
                        <a:ea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91</a:t>
                      </a:r>
                      <a:endParaRPr lang="en-US" sz="1200">
                        <a:effectLst/>
                        <a:latin typeface="Calibri"/>
                        <a:ea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91</a:t>
                      </a:r>
                      <a:endParaRPr lang="en-US" sz="1200">
                        <a:effectLst/>
                        <a:latin typeface="Calibri"/>
                        <a:ea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90</a:t>
                      </a:r>
                      <a:endParaRPr lang="en-US" sz="1200">
                        <a:effectLst/>
                        <a:latin typeface="Calibri"/>
                        <a:ea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83</a:t>
                      </a:r>
                      <a:endParaRPr lang="en-US" sz="1200">
                        <a:effectLst/>
                        <a:latin typeface="Calibri"/>
                        <a:ea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80</a:t>
                      </a:r>
                      <a:endParaRPr lang="en-US" sz="1200">
                        <a:effectLst/>
                        <a:latin typeface="Calibri"/>
                        <a:ea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77</a:t>
                      </a:r>
                      <a:endParaRPr lang="en-US" sz="1200">
                        <a:effectLst/>
                        <a:latin typeface="Calibri"/>
                        <a:ea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79</a:t>
                      </a:r>
                      <a:endParaRPr lang="en-US" sz="1200">
                        <a:effectLst/>
                        <a:latin typeface="Calibri"/>
                        <a:ea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72</a:t>
                      </a:r>
                      <a:endParaRPr lang="en-US" sz="1200">
                        <a:effectLst/>
                        <a:latin typeface="Calibri"/>
                        <a:ea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75</a:t>
                      </a:r>
                      <a:endParaRPr lang="en-US" sz="1200">
                        <a:effectLst/>
                        <a:latin typeface="Calibri"/>
                        <a:ea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74</a:t>
                      </a:r>
                      <a:endParaRPr lang="en-US" sz="1200">
                        <a:effectLst/>
                        <a:latin typeface="Calibri"/>
                        <a:ea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72</a:t>
                      </a:r>
                      <a:endParaRPr lang="en-US" sz="1200">
                        <a:effectLst/>
                        <a:latin typeface="Calibri"/>
                        <a:ea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66</a:t>
                      </a:r>
                      <a:endParaRPr lang="en-US" sz="1200">
                        <a:effectLst/>
                        <a:latin typeface="Calibri"/>
                        <a:ea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r>
              <a:tr h="206904">
                <a:tc>
                  <a:txBody>
                    <a:bodyPr/>
                    <a:lstStyle/>
                    <a:p>
                      <a:pPr marL="0" marR="0">
                        <a:lnSpc>
                          <a:spcPct val="115000"/>
                        </a:lnSpc>
                        <a:spcBef>
                          <a:spcPts val="0"/>
                        </a:spcBef>
                        <a:spcAft>
                          <a:spcPts val="0"/>
                        </a:spcAft>
                      </a:pPr>
                      <a:r>
                        <a:rPr lang="en-US" sz="900" b="1">
                          <a:effectLst/>
                          <a:latin typeface="Calibri"/>
                          <a:ea typeface="Times New Roman"/>
                          <a:cs typeface="Times New Roman"/>
                        </a:rPr>
                        <a:t>General Medicare</a:t>
                      </a:r>
                      <a:endParaRPr lang="en-US" sz="12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effectLst/>
                          <a:latin typeface="Calibri"/>
                          <a:ea typeface="Times New Roman"/>
                          <a:cs typeface="Times New Roman"/>
                        </a:rPr>
                        <a:t> </a:t>
                      </a:r>
                      <a:endParaRPr lang="en-US" sz="12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pPr>
                      <a:endParaRPr lang="en-US" sz="1200">
                        <a:effectLst/>
                        <a:latin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200">
                        <a:effectLst/>
                        <a:latin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pPr>
                      <a:endParaRPr lang="en-US" sz="1200">
                        <a:effectLst/>
                        <a:latin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200">
                        <a:effectLst/>
                        <a:latin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pPr>
                      <a:endParaRPr lang="en-US" sz="1200">
                        <a:effectLst/>
                        <a:latin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200">
                        <a:effectLst/>
                        <a:latin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pPr>
                      <a:endParaRPr lang="en-US" sz="1200">
                        <a:effectLst/>
                        <a:latin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200">
                        <a:effectLst/>
                        <a:latin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pPr>
                      <a:endParaRPr lang="en-US" sz="1200">
                        <a:effectLst/>
                        <a:latin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200">
                        <a:effectLst/>
                        <a:latin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pPr>
                      <a:endParaRPr lang="en-US" sz="1200">
                        <a:effectLst/>
                        <a:latin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200">
                        <a:effectLst/>
                        <a:latin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pPr>
                      <a:endParaRPr lang="en-US" sz="1200">
                        <a:effectLst/>
                        <a:latin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200">
                        <a:effectLst/>
                        <a:latin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pPr>
                      <a:endParaRPr lang="en-US" sz="1200">
                        <a:effectLst/>
                        <a:latin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200">
                        <a:effectLst/>
                        <a:latin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179917">
                <a:tc>
                  <a:txBody>
                    <a:bodyPr/>
                    <a:lstStyle/>
                    <a:p>
                      <a:pPr marL="123825" marR="0">
                        <a:lnSpc>
                          <a:spcPct val="115000"/>
                        </a:lnSpc>
                        <a:spcBef>
                          <a:spcPts val="0"/>
                        </a:spcBef>
                        <a:spcAft>
                          <a:spcPts val="0"/>
                        </a:spcAft>
                      </a:pPr>
                      <a:r>
                        <a:rPr lang="en-US" sz="900" b="1">
                          <a:effectLst/>
                          <a:latin typeface="Calibri"/>
                          <a:ea typeface="Times New Roman"/>
                          <a:cs typeface="Times New Roman"/>
                        </a:rPr>
                        <a:t>Cancer</a:t>
                      </a:r>
                      <a:endParaRPr lang="en-US" sz="12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150</a:t>
                      </a:r>
                      <a:endParaRPr lang="en-US" sz="12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146</a:t>
                      </a:r>
                      <a:endParaRPr lang="en-US" sz="12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142</a:t>
                      </a:r>
                      <a:endParaRPr lang="en-US" sz="12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139</a:t>
                      </a:r>
                      <a:endParaRPr lang="en-US" sz="12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138</a:t>
                      </a:r>
                      <a:endParaRPr lang="en-US" sz="12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132</a:t>
                      </a:r>
                      <a:endParaRPr lang="en-US" sz="12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128</a:t>
                      </a:r>
                      <a:endParaRPr lang="en-US" sz="12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125</a:t>
                      </a:r>
                      <a:endParaRPr lang="en-US" sz="12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121</a:t>
                      </a:r>
                      <a:endParaRPr lang="en-US" sz="12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122</a:t>
                      </a:r>
                      <a:endParaRPr lang="en-US" sz="12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119</a:t>
                      </a:r>
                      <a:endParaRPr lang="en-US" sz="12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117</a:t>
                      </a:r>
                      <a:endParaRPr lang="en-US" sz="12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115</a:t>
                      </a:r>
                      <a:endParaRPr lang="en-US" sz="12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113</a:t>
                      </a:r>
                      <a:endParaRPr lang="en-US" sz="12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111</a:t>
                      </a:r>
                      <a:endParaRPr lang="en-US" sz="12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109</a:t>
                      </a:r>
                      <a:endParaRPr lang="en-US" sz="12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109</a:t>
                      </a:r>
                      <a:endParaRPr lang="en-US" sz="12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r>
              <a:tr h="179917">
                <a:tc>
                  <a:txBody>
                    <a:bodyPr/>
                    <a:lstStyle/>
                    <a:p>
                      <a:pPr marL="123825" marR="0">
                        <a:lnSpc>
                          <a:spcPct val="115000"/>
                        </a:lnSpc>
                        <a:spcBef>
                          <a:spcPts val="0"/>
                        </a:spcBef>
                        <a:spcAft>
                          <a:spcPts val="0"/>
                        </a:spcAft>
                      </a:pPr>
                      <a:r>
                        <a:rPr lang="en-US" sz="900" b="1">
                          <a:effectLst/>
                          <a:latin typeface="Calibri"/>
                          <a:ea typeface="Times New Roman"/>
                          <a:cs typeface="Times New Roman"/>
                        </a:rPr>
                        <a:t>Diabetes</a:t>
                      </a:r>
                      <a:endParaRPr lang="en-US" sz="1200">
                        <a:effectLst/>
                        <a:latin typeface="Calibri"/>
                        <a:ea typeface="Calibri"/>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93</a:t>
                      </a:r>
                      <a:endParaRPr lang="en-US" sz="1200">
                        <a:effectLst/>
                        <a:latin typeface="Calibri"/>
                        <a:ea typeface="Calibri"/>
                        <a:cs typeface="Times New Roman"/>
                      </a:endParaRPr>
                    </a:p>
                  </a:txBody>
                  <a:tcPr marL="68580" marR="6858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93</a:t>
                      </a:r>
                      <a:endParaRPr lang="en-US" sz="1200">
                        <a:effectLst/>
                        <a:latin typeface="Calibri"/>
                        <a:ea typeface="Calibri"/>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94</a:t>
                      </a:r>
                      <a:endParaRPr lang="en-US" sz="1200">
                        <a:effectLst/>
                        <a:latin typeface="Calibri"/>
                        <a:ea typeface="Calibri"/>
                        <a:cs typeface="Times New Roman"/>
                      </a:endParaRPr>
                    </a:p>
                  </a:txBody>
                  <a:tcPr marL="68580" marR="6858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94</a:t>
                      </a:r>
                      <a:endParaRPr lang="en-US" sz="1200">
                        <a:effectLst/>
                        <a:latin typeface="Calibri"/>
                        <a:ea typeface="Calibri"/>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90</a:t>
                      </a:r>
                      <a:endParaRPr lang="en-US" sz="1200">
                        <a:effectLst/>
                        <a:latin typeface="Calibri"/>
                        <a:ea typeface="Calibri"/>
                        <a:cs typeface="Times New Roman"/>
                      </a:endParaRPr>
                    </a:p>
                  </a:txBody>
                  <a:tcPr marL="68580" marR="6858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87</a:t>
                      </a:r>
                      <a:endParaRPr lang="en-US" sz="1200">
                        <a:effectLst/>
                        <a:latin typeface="Calibri"/>
                        <a:ea typeface="Calibri"/>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85</a:t>
                      </a:r>
                      <a:endParaRPr lang="en-US" sz="1200">
                        <a:effectLst/>
                        <a:latin typeface="Calibri"/>
                        <a:ea typeface="Calibri"/>
                        <a:cs typeface="Times New Roman"/>
                      </a:endParaRPr>
                    </a:p>
                  </a:txBody>
                  <a:tcPr marL="68580" marR="6858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82</a:t>
                      </a:r>
                      <a:endParaRPr lang="en-US" sz="1200">
                        <a:effectLst/>
                        <a:latin typeface="Calibri"/>
                        <a:ea typeface="Calibri"/>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77</a:t>
                      </a:r>
                      <a:endParaRPr lang="en-US" sz="1200">
                        <a:effectLst/>
                        <a:latin typeface="Calibri"/>
                        <a:ea typeface="Calibri"/>
                        <a:cs typeface="Times New Roman"/>
                      </a:endParaRPr>
                    </a:p>
                  </a:txBody>
                  <a:tcPr marL="68580" marR="6858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79</a:t>
                      </a:r>
                      <a:endParaRPr lang="en-US" sz="1200">
                        <a:effectLst/>
                        <a:latin typeface="Calibri"/>
                        <a:ea typeface="Calibri"/>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76</a:t>
                      </a:r>
                      <a:endParaRPr lang="en-US" sz="1200">
                        <a:effectLst/>
                        <a:latin typeface="Calibri"/>
                        <a:ea typeface="Calibri"/>
                        <a:cs typeface="Times New Roman"/>
                      </a:endParaRPr>
                    </a:p>
                  </a:txBody>
                  <a:tcPr marL="68580" marR="6858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74</a:t>
                      </a:r>
                      <a:endParaRPr lang="en-US" sz="1200">
                        <a:effectLst/>
                        <a:latin typeface="Calibri"/>
                        <a:ea typeface="Calibri"/>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74</a:t>
                      </a:r>
                      <a:endParaRPr lang="en-US" sz="1200">
                        <a:effectLst/>
                        <a:latin typeface="Calibri"/>
                        <a:ea typeface="Calibri"/>
                        <a:cs typeface="Times New Roman"/>
                      </a:endParaRPr>
                    </a:p>
                  </a:txBody>
                  <a:tcPr marL="68580" marR="6858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71</a:t>
                      </a:r>
                      <a:endParaRPr lang="en-US" sz="1200">
                        <a:effectLst/>
                        <a:latin typeface="Calibri"/>
                        <a:ea typeface="Calibri"/>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71</a:t>
                      </a:r>
                      <a:endParaRPr lang="en-US" sz="1200">
                        <a:effectLst/>
                        <a:latin typeface="Calibri"/>
                        <a:ea typeface="Calibri"/>
                        <a:cs typeface="Times New Roman"/>
                      </a:endParaRPr>
                    </a:p>
                  </a:txBody>
                  <a:tcPr marL="68580" marR="6858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71</a:t>
                      </a:r>
                      <a:endParaRPr lang="en-US" sz="1200">
                        <a:effectLst/>
                        <a:latin typeface="Calibri"/>
                        <a:ea typeface="Calibri"/>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72</a:t>
                      </a:r>
                      <a:endParaRPr lang="en-US" sz="1200">
                        <a:effectLst/>
                        <a:latin typeface="Calibri"/>
                        <a:ea typeface="Calibri"/>
                        <a:cs typeface="Times New Roman"/>
                      </a:endParaRPr>
                    </a:p>
                  </a:txBody>
                  <a:tcPr marL="68580" marR="68580" marT="0" marB="0" anchor="ctr">
                    <a:lnL>
                      <a:noFill/>
                    </a:lnL>
                    <a:lnR>
                      <a:noFill/>
                    </a:lnR>
                    <a:lnT>
                      <a:noFill/>
                    </a:lnT>
                    <a:lnB>
                      <a:noFill/>
                    </a:lnB>
                    <a:solidFill>
                      <a:srgbClr val="F2F2F2"/>
                    </a:solidFill>
                  </a:tcPr>
                </a:tc>
              </a:tr>
              <a:tr h="179917">
                <a:tc>
                  <a:txBody>
                    <a:bodyPr/>
                    <a:lstStyle/>
                    <a:p>
                      <a:pPr marL="123825" marR="0">
                        <a:lnSpc>
                          <a:spcPct val="115000"/>
                        </a:lnSpc>
                        <a:spcBef>
                          <a:spcPts val="0"/>
                        </a:spcBef>
                        <a:spcAft>
                          <a:spcPts val="0"/>
                        </a:spcAft>
                      </a:pPr>
                      <a:r>
                        <a:rPr lang="en-US" sz="900" b="1">
                          <a:effectLst/>
                          <a:latin typeface="Calibri"/>
                          <a:ea typeface="Times New Roman"/>
                          <a:cs typeface="Times New Roman"/>
                        </a:rPr>
                        <a:t>CHF</a:t>
                      </a:r>
                      <a:endParaRPr lang="en-US" sz="1200">
                        <a:effectLst/>
                        <a:latin typeface="Calibri"/>
                        <a:ea typeface="Calibri"/>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205</a:t>
                      </a:r>
                      <a:endParaRPr lang="en-US" sz="1200">
                        <a:effectLst/>
                        <a:latin typeface="Calibri"/>
                        <a:ea typeface="Calibri"/>
                        <a:cs typeface="Times New Roman"/>
                      </a:endParaRPr>
                    </a:p>
                  </a:txBody>
                  <a:tcPr marL="68580" marR="6858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209</a:t>
                      </a:r>
                      <a:endParaRPr lang="en-US" sz="1200">
                        <a:effectLst/>
                        <a:latin typeface="Calibri"/>
                        <a:ea typeface="Calibri"/>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208</a:t>
                      </a:r>
                      <a:endParaRPr lang="en-US" sz="1200">
                        <a:effectLst/>
                        <a:latin typeface="Calibri"/>
                        <a:ea typeface="Calibri"/>
                        <a:cs typeface="Times New Roman"/>
                      </a:endParaRPr>
                    </a:p>
                  </a:txBody>
                  <a:tcPr marL="68580" marR="6858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206</a:t>
                      </a:r>
                      <a:endParaRPr lang="en-US" sz="1200">
                        <a:effectLst/>
                        <a:latin typeface="Calibri"/>
                        <a:ea typeface="Calibri"/>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208</a:t>
                      </a:r>
                      <a:endParaRPr lang="en-US" sz="1200">
                        <a:effectLst/>
                        <a:latin typeface="Calibri"/>
                        <a:ea typeface="Calibri"/>
                        <a:cs typeface="Times New Roman"/>
                      </a:endParaRPr>
                    </a:p>
                  </a:txBody>
                  <a:tcPr marL="68580" marR="6858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202</a:t>
                      </a:r>
                      <a:endParaRPr lang="en-US" sz="1200">
                        <a:effectLst/>
                        <a:latin typeface="Calibri"/>
                        <a:ea typeface="Calibri"/>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197</a:t>
                      </a:r>
                      <a:endParaRPr lang="en-US" sz="1200">
                        <a:effectLst/>
                        <a:latin typeface="Calibri"/>
                        <a:ea typeface="Calibri"/>
                        <a:cs typeface="Times New Roman"/>
                      </a:endParaRPr>
                    </a:p>
                  </a:txBody>
                  <a:tcPr marL="68580" marR="6858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196</a:t>
                      </a:r>
                      <a:endParaRPr lang="en-US" sz="1200">
                        <a:effectLst/>
                        <a:latin typeface="Calibri"/>
                        <a:ea typeface="Calibri"/>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189</a:t>
                      </a:r>
                      <a:endParaRPr lang="en-US" sz="1200">
                        <a:effectLst/>
                        <a:latin typeface="Calibri"/>
                        <a:ea typeface="Calibri"/>
                        <a:cs typeface="Times New Roman"/>
                      </a:endParaRPr>
                    </a:p>
                  </a:txBody>
                  <a:tcPr marL="68580" marR="6858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192</a:t>
                      </a:r>
                      <a:endParaRPr lang="en-US" sz="1200">
                        <a:effectLst/>
                        <a:latin typeface="Calibri"/>
                        <a:ea typeface="Calibri"/>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191</a:t>
                      </a:r>
                      <a:endParaRPr lang="en-US" sz="1200">
                        <a:effectLst/>
                        <a:latin typeface="Calibri"/>
                        <a:ea typeface="Calibri"/>
                        <a:cs typeface="Times New Roman"/>
                      </a:endParaRPr>
                    </a:p>
                  </a:txBody>
                  <a:tcPr marL="68580" marR="6858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190</a:t>
                      </a:r>
                      <a:endParaRPr lang="en-US" sz="1200">
                        <a:effectLst/>
                        <a:latin typeface="Calibri"/>
                        <a:ea typeface="Calibri"/>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196</a:t>
                      </a:r>
                      <a:endParaRPr lang="en-US" sz="1200">
                        <a:effectLst/>
                        <a:latin typeface="Calibri"/>
                        <a:ea typeface="Calibri"/>
                        <a:cs typeface="Times New Roman"/>
                      </a:endParaRPr>
                    </a:p>
                  </a:txBody>
                  <a:tcPr marL="68580" marR="6858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183</a:t>
                      </a:r>
                      <a:endParaRPr lang="en-US" sz="1200">
                        <a:effectLst/>
                        <a:latin typeface="Calibri"/>
                        <a:ea typeface="Calibri"/>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189</a:t>
                      </a:r>
                      <a:endParaRPr lang="en-US" sz="1200">
                        <a:effectLst/>
                        <a:latin typeface="Calibri"/>
                        <a:ea typeface="Calibri"/>
                        <a:cs typeface="Times New Roman"/>
                      </a:endParaRPr>
                    </a:p>
                  </a:txBody>
                  <a:tcPr marL="68580" marR="6858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188</a:t>
                      </a:r>
                      <a:endParaRPr lang="en-US" sz="1200">
                        <a:effectLst/>
                        <a:latin typeface="Calibri"/>
                        <a:ea typeface="Calibri"/>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191</a:t>
                      </a:r>
                      <a:endParaRPr lang="en-US" sz="1200">
                        <a:effectLst/>
                        <a:latin typeface="Calibri"/>
                        <a:ea typeface="Calibri"/>
                        <a:cs typeface="Times New Roman"/>
                      </a:endParaRPr>
                    </a:p>
                  </a:txBody>
                  <a:tcPr marL="68580" marR="68580" marT="0" marB="0" anchor="ctr">
                    <a:lnL>
                      <a:noFill/>
                    </a:lnL>
                    <a:lnR>
                      <a:noFill/>
                    </a:lnR>
                    <a:lnT>
                      <a:noFill/>
                    </a:lnT>
                    <a:lnB>
                      <a:noFill/>
                    </a:lnB>
                    <a:solidFill>
                      <a:srgbClr val="F2F2F2"/>
                    </a:solidFill>
                  </a:tcPr>
                </a:tc>
              </a:tr>
              <a:tr h="179917">
                <a:tc>
                  <a:txBody>
                    <a:bodyPr/>
                    <a:lstStyle/>
                    <a:p>
                      <a:pPr marL="123825" marR="0">
                        <a:lnSpc>
                          <a:spcPct val="115000"/>
                        </a:lnSpc>
                        <a:spcBef>
                          <a:spcPts val="0"/>
                        </a:spcBef>
                        <a:spcAft>
                          <a:spcPts val="0"/>
                        </a:spcAft>
                      </a:pPr>
                      <a:r>
                        <a:rPr lang="en-US" sz="900" b="1">
                          <a:effectLst/>
                          <a:latin typeface="Calibri"/>
                          <a:ea typeface="Times New Roman"/>
                          <a:cs typeface="Times New Roman"/>
                        </a:rPr>
                        <a:t>CVA/TIA</a:t>
                      </a:r>
                      <a:endParaRPr lang="en-US" sz="1200">
                        <a:effectLst/>
                        <a:latin typeface="Calibri"/>
                        <a:ea typeface="Calibri"/>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156</a:t>
                      </a:r>
                      <a:endParaRPr lang="en-US" sz="1200">
                        <a:effectLst/>
                        <a:latin typeface="Calibri"/>
                        <a:ea typeface="Calibri"/>
                        <a:cs typeface="Times New Roman"/>
                      </a:endParaRPr>
                    </a:p>
                  </a:txBody>
                  <a:tcPr marL="68580" marR="6858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156</a:t>
                      </a:r>
                      <a:endParaRPr lang="en-US" sz="1200">
                        <a:effectLst/>
                        <a:latin typeface="Calibri"/>
                        <a:ea typeface="Calibri"/>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158</a:t>
                      </a:r>
                      <a:endParaRPr lang="en-US" sz="1200">
                        <a:effectLst/>
                        <a:latin typeface="Calibri"/>
                        <a:ea typeface="Calibri"/>
                        <a:cs typeface="Times New Roman"/>
                      </a:endParaRPr>
                    </a:p>
                  </a:txBody>
                  <a:tcPr marL="68580" marR="6858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154</a:t>
                      </a:r>
                      <a:endParaRPr lang="en-US" sz="1200">
                        <a:effectLst/>
                        <a:latin typeface="Calibri"/>
                        <a:ea typeface="Calibri"/>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153</a:t>
                      </a:r>
                      <a:endParaRPr lang="en-US" sz="1200">
                        <a:effectLst/>
                        <a:latin typeface="Calibri"/>
                        <a:ea typeface="Calibri"/>
                        <a:cs typeface="Times New Roman"/>
                      </a:endParaRPr>
                    </a:p>
                  </a:txBody>
                  <a:tcPr marL="68580" marR="6858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151</a:t>
                      </a:r>
                      <a:endParaRPr lang="en-US" sz="1200">
                        <a:effectLst/>
                        <a:latin typeface="Calibri"/>
                        <a:ea typeface="Calibri"/>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145</a:t>
                      </a:r>
                      <a:endParaRPr lang="en-US" sz="1200">
                        <a:effectLst/>
                        <a:latin typeface="Calibri"/>
                        <a:ea typeface="Calibri"/>
                        <a:cs typeface="Times New Roman"/>
                      </a:endParaRPr>
                    </a:p>
                  </a:txBody>
                  <a:tcPr marL="68580" marR="6858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143</a:t>
                      </a:r>
                      <a:endParaRPr lang="en-US" sz="1200">
                        <a:effectLst/>
                        <a:latin typeface="Calibri"/>
                        <a:ea typeface="Calibri"/>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134</a:t>
                      </a:r>
                      <a:endParaRPr lang="en-US" sz="1200">
                        <a:effectLst/>
                        <a:latin typeface="Calibri"/>
                        <a:ea typeface="Calibri"/>
                        <a:cs typeface="Times New Roman"/>
                      </a:endParaRPr>
                    </a:p>
                  </a:txBody>
                  <a:tcPr marL="68580" marR="6858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137</a:t>
                      </a:r>
                      <a:endParaRPr lang="en-US" sz="1200">
                        <a:effectLst/>
                        <a:latin typeface="Calibri"/>
                        <a:ea typeface="Calibri"/>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135</a:t>
                      </a:r>
                      <a:endParaRPr lang="en-US" sz="1200">
                        <a:effectLst/>
                        <a:latin typeface="Calibri"/>
                        <a:ea typeface="Calibri"/>
                        <a:cs typeface="Times New Roman"/>
                      </a:endParaRPr>
                    </a:p>
                  </a:txBody>
                  <a:tcPr marL="68580" marR="6858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133</a:t>
                      </a:r>
                      <a:endParaRPr lang="en-US" sz="1200">
                        <a:effectLst/>
                        <a:latin typeface="Calibri"/>
                        <a:ea typeface="Calibri"/>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133</a:t>
                      </a:r>
                      <a:endParaRPr lang="en-US" sz="1200">
                        <a:effectLst/>
                        <a:latin typeface="Calibri"/>
                        <a:ea typeface="Calibri"/>
                        <a:cs typeface="Times New Roman"/>
                      </a:endParaRPr>
                    </a:p>
                  </a:txBody>
                  <a:tcPr marL="68580" marR="6858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125</a:t>
                      </a:r>
                      <a:endParaRPr lang="en-US" sz="1200">
                        <a:effectLst/>
                        <a:latin typeface="Calibri"/>
                        <a:ea typeface="Calibri"/>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129</a:t>
                      </a:r>
                      <a:endParaRPr lang="en-US" sz="1200">
                        <a:effectLst/>
                        <a:latin typeface="Calibri"/>
                        <a:ea typeface="Calibri"/>
                        <a:cs typeface="Times New Roman"/>
                      </a:endParaRPr>
                    </a:p>
                  </a:txBody>
                  <a:tcPr marL="68580" marR="6858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127</a:t>
                      </a:r>
                      <a:endParaRPr lang="en-US" sz="1200">
                        <a:effectLst/>
                        <a:latin typeface="Calibri"/>
                        <a:ea typeface="Calibri"/>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128</a:t>
                      </a:r>
                      <a:endParaRPr lang="en-US" sz="1200">
                        <a:effectLst/>
                        <a:latin typeface="Calibri"/>
                        <a:ea typeface="Calibri"/>
                        <a:cs typeface="Times New Roman"/>
                      </a:endParaRPr>
                    </a:p>
                  </a:txBody>
                  <a:tcPr marL="68580" marR="68580" marT="0" marB="0" anchor="ctr">
                    <a:lnL>
                      <a:noFill/>
                    </a:lnL>
                    <a:lnR>
                      <a:noFill/>
                    </a:lnR>
                    <a:lnT>
                      <a:noFill/>
                    </a:lnT>
                    <a:lnB>
                      <a:noFill/>
                    </a:lnB>
                    <a:solidFill>
                      <a:srgbClr val="F2F2F2"/>
                    </a:solidFill>
                  </a:tcPr>
                </a:tc>
              </a:tr>
              <a:tr h="179917">
                <a:tc>
                  <a:txBody>
                    <a:bodyPr/>
                    <a:lstStyle/>
                    <a:p>
                      <a:pPr marL="123825" marR="0">
                        <a:lnSpc>
                          <a:spcPct val="115000"/>
                        </a:lnSpc>
                        <a:spcBef>
                          <a:spcPts val="0"/>
                        </a:spcBef>
                        <a:spcAft>
                          <a:spcPts val="0"/>
                        </a:spcAft>
                      </a:pPr>
                      <a:r>
                        <a:rPr lang="en-US" sz="900" b="1" dirty="0">
                          <a:effectLst/>
                          <a:latin typeface="Calibri"/>
                          <a:ea typeface="Times New Roman"/>
                          <a:cs typeface="Times New Roman"/>
                        </a:rPr>
                        <a:t>AMI</a:t>
                      </a:r>
                      <a:endParaRPr lang="en-US" sz="1200" dirty="0">
                        <a:effectLst/>
                        <a:latin typeface="Calibri"/>
                        <a:ea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149</a:t>
                      </a:r>
                      <a:endParaRPr lang="en-US" sz="1200">
                        <a:effectLst/>
                        <a:latin typeface="Calibri"/>
                        <a:ea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149</a:t>
                      </a:r>
                      <a:endParaRPr lang="en-US" sz="1200">
                        <a:effectLst/>
                        <a:latin typeface="Calibri"/>
                        <a:ea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155</a:t>
                      </a:r>
                      <a:endParaRPr lang="en-US" sz="1200">
                        <a:effectLst/>
                        <a:latin typeface="Calibri"/>
                        <a:ea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155</a:t>
                      </a:r>
                      <a:endParaRPr lang="en-US" sz="1200">
                        <a:effectLst/>
                        <a:latin typeface="Calibri"/>
                        <a:ea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effectLst/>
                          <a:latin typeface="Calibri"/>
                          <a:ea typeface="Times New Roman"/>
                          <a:cs typeface="Times New Roman"/>
                        </a:rPr>
                        <a:t>157</a:t>
                      </a:r>
                      <a:endParaRPr lang="en-US" sz="1200" dirty="0">
                        <a:effectLst/>
                        <a:latin typeface="Calibri"/>
                        <a:ea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156</a:t>
                      </a:r>
                      <a:endParaRPr lang="en-US" sz="1200">
                        <a:effectLst/>
                        <a:latin typeface="Calibri"/>
                        <a:ea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152</a:t>
                      </a:r>
                      <a:endParaRPr lang="en-US" sz="1200">
                        <a:effectLst/>
                        <a:latin typeface="Calibri"/>
                        <a:ea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153</a:t>
                      </a:r>
                      <a:endParaRPr lang="en-US" sz="1200">
                        <a:effectLst/>
                        <a:latin typeface="Calibri"/>
                        <a:ea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149</a:t>
                      </a:r>
                      <a:endParaRPr lang="en-US" sz="1200">
                        <a:effectLst/>
                        <a:latin typeface="Calibri"/>
                        <a:ea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149</a:t>
                      </a:r>
                      <a:endParaRPr lang="en-US" sz="1200">
                        <a:effectLst/>
                        <a:latin typeface="Calibri"/>
                        <a:ea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148</a:t>
                      </a:r>
                      <a:endParaRPr lang="en-US" sz="1200">
                        <a:effectLst/>
                        <a:latin typeface="Calibri"/>
                        <a:ea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145</a:t>
                      </a:r>
                      <a:endParaRPr lang="en-US" sz="1200">
                        <a:effectLst/>
                        <a:latin typeface="Calibri"/>
                        <a:ea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155</a:t>
                      </a:r>
                      <a:endParaRPr lang="en-US" sz="1200">
                        <a:effectLst/>
                        <a:latin typeface="Calibri"/>
                        <a:ea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146</a:t>
                      </a:r>
                      <a:endParaRPr lang="en-US" sz="1200">
                        <a:effectLst/>
                        <a:latin typeface="Calibri"/>
                        <a:ea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153</a:t>
                      </a:r>
                      <a:endParaRPr lang="en-US" sz="1200">
                        <a:effectLst/>
                        <a:latin typeface="Calibri"/>
                        <a:ea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153</a:t>
                      </a:r>
                      <a:endParaRPr lang="en-US" sz="1200">
                        <a:effectLst/>
                        <a:latin typeface="Calibri"/>
                        <a:ea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163</a:t>
                      </a:r>
                      <a:endParaRPr lang="en-US" sz="1200">
                        <a:effectLst/>
                        <a:latin typeface="Calibri"/>
                        <a:ea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r>
              <a:tr h="206904">
                <a:tc>
                  <a:txBody>
                    <a:bodyPr/>
                    <a:lstStyle/>
                    <a:p>
                      <a:pPr marL="0" marR="0">
                        <a:lnSpc>
                          <a:spcPct val="115000"/>
                        </a:lnSpc>
                        <a:spcBef>
                          <a:spcPts val="0"/>
                        </a:spcBef>
                        <a:spcAft>
                          <a:spcPts val="0"/>
                        </a:spcAft>
                      </a:pPr>
                      <a:r>
                        <a:rPr lang="en-US" sz="900" b="1" dirty="0">
                          <a:effectLst/>
                          <a:latin typeface="Calibri"/>
                          <a:ea typeface="Times New Roman"/>
                          <a:cs typeface="Times New Roman"/>
                        </a:rPr>
                        <a:t>Adjusted</a:t>
                      </a:r>
                      <a:endParaRPr lang="en-US" sz="1200" dirty="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200">
                        <a:effectLst/>
                        <a:latin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pPr>
                      <a:endParaRPr lang="en-US" sz="1200">
                        <a:effectLst/>
                        <a:latin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200">
                        <a:effectLst/>
                        <a:latin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pPr>
                      <a:endParaRPr lang="en-US" sz="1200">
                        <a:effectLst/>
                        <a:latin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200">
                        <a:effectLst/>
                        <a:latin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pPr>
                      <a:endParaRPr lang="en-US" sz="1200">
                        <a:effectLst/>
                        <a:latin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200">
                        <a:effectLst/>
                        <a:latin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pPr>
                      <a:endParaRPr lang="en-US" sz="1200">
                        <a:effectLst/>
                        <a:latin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200">
                        <a:effectLst/>
                        <a:latin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pPr>
                      <a:endParaRPr lang="en-US" sz="1200">
                        <a:effectLst/>
                        <a:latin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200">
                        <a:effectLst/>
                        <a:latin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pPr>
                      <a:endParaRPr lang="en-US" sz="1200">
                        <a:effectLst/>
                        <a:latin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200">
                        <a:effectLst/>
                        <a:latin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pPr>
                      <a:endParaRPr lang="en-US" sz="1200">
                        <a:effectLst/>
                        <a:latin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200">
                        <a:effectLst/>
                        <a:latin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pPr>
                      <a:endParaRPr lang="en-US" sz="1200">
                        <a:effectLst/>
                        <a:latin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200">
                        <a:effectLst/>
                        <a:latin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179917">
                <a:tc>
                  <a:txBody>
                    <a:bodyPr/>
                    <a:lstStyle/>
                    <a:p>
                      <a:pPr marL="0" marR="0">
                        <a:lnSpc>
                          <a:spcPct val="115000"/>
                        </a:lnSpc>
                        <a:spcBef>
                          <a:spcPts val="0"/>
                        </a:spcBef>
                        <a:spcAft>
                          <a:spcPts val="0"/>
                        </a:spcAft>
                      </a:pPr>
                      <a:r>
                        <a:rPr lang="en-US" sz="900" b="1">
                          <a:effectLst/>
                          <a:latin typeface="Calibri"/>
                          <a:ea typeface="Times New Roman"/>
                          <a:cs typeface="Times New Roman"/>
                        </a:rPr>
                        <a:t>ESRD</a:t>
                      </a:r>
                      <a:endParaRPr lang="en-US" sz="12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350</a:t>
                      </a:r>
                      <a:endParaRPr lang="en-US" sz="12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341</a:t>
                      </a:r>
                      <a:endParaRPr lang="en-US" sz="12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346</a:t>
                      </a:r>
                      <a:endParaRPr lang="en-US" sz="12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345</a:t>
                      </a:r>
                      <a:endParaRPr lang="en-US" sz="12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329</a:t>
                      </a:r>
                      <a:endParaRPr lang="en-US" sz="12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324</a:t>
                      </a:r>
                      <a:endParaRPr lang="en-US" sz="12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318</a:t>
                      </a:r>
                      <a:endParaRPr lang="en-US" sz="12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309</a:t>
                      </a:r>
                      <a:endParaRPr lang="en-US" sz="12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300</a:t>
                      </a:r>
                      <a:endParaRPr lang="en-US" sz="12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294</a:t>
                      </a:r>
                      <a:endParaRPr lang="en-US" sz="12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284</a:t>
                      </a:r>
                      <a:endParaRPr lang="en-US" sz="12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274</a:t>
                      </a:r>
                      <a:endParaRPr lang="en-US" sz="12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263</a:t>
                      </a:r>
                      <a:endParaRPr lang="en-US" sz="12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255</a:t>
                      </a:r>
                      <a:endParaRPr lang="en-US" sz="12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246</a:t>
                      </a:r>
                      <a:endParaRPr lang="en-US" sz="12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240</a:t>
                      </a:r>
                      <a:endParaRPr lang="en-US" sz="12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223</a:t>
                      </a:r>
                      <a:endParaRPr lang="en-US" sz="12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r>
              <a:tr h="179917">
                <a:tc>
                  <a:txBody>
                    <a:bodyPr/>
                    <a:lstStyle/>
                    <a:p>
                      <a:pPr marL="0" marR="0">
                        <a:lnSpc>
                          <a:spcPct val="115000"/>
                        </a:lnSpc>
                        <a:spcBef>
                          <a:spcPts val="0"/>
                        </a:spcBef>
                        <a:spcAft>
                          <a:spcPts val="0"/>
                        </a:spcAft>
                      </a:pPr>
                      <a:r>
                        <a:rPr lang="en-US" sz="900" b="1">
                          <a:effectLst/>
                          <a:latin typeface="Calibri"/>
                          <a:ea typeface="Times New Roman"/>
                          <a:cs typeface="Times New Roman"/>
                        </a:rPr>
                        <a:t>Dialysis</a:t>
                      </a:r>
                      <a:endParaRPr lang="en-US" sz="1200">
                        <a:effectLst/>
                        <a:latin typeface="Calibri"/>
                        <a:ea typeface="Calibri"/>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364</a:t>
                      </a:r>
                      <a:endParaRPr lang="en-US" sz="1200">
                        <a:effectLst/>
                        <a:latin typeface="Calibri"/>
                        <a:ea typeface="Calibri"/>
                        <a:cs typeface="Times New Roman"/>
                      </a:endParaRPr>
                    </a:p>
                  </a:txBody>
                  <a:tcPr marL="68580" marR="6858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356</a:t>
                      </a:r>
                      <a:endParaRPr lang="en-US" sz="1200">
                        <a:effectLst/>
                        <a:latin typeface="Calibri"/>
                        <a:ea typeface="Calibri"/>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361</a:t>
                      </a:r>
                      <a:endParaRPr lang="en-US" sz="1200">
                        <a:effectLst/>
                        <a:latin typeface="Calibri"/>
                        <a:ea typeface="Calibri"/>
                        <a:cs typeface="Times New Roman"/>
                      </a:endParaRPr>
                    </a:p>
                  </a:txBody>
                  <a:tcPr marL="68580" marR="6858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363</a:t>
                      </a:r>
                      <a:endParaRPr lang="en-US" sz="1200">
                        <a:effectLst/>
                        <a:latin typeface="Calibri"/>
                        <a:ea typeface="Calibri"/>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346</a:t>
                      </a:r>
                      <a:endParaRPr lang="en-US" sz="1200">
                        <a:effectLst/>
                        <a:latin typeface="Calibri"/>
                        <a:ea typeface="Calibri"/>
                        <a:cs typeface="Times New Roman"/>
                      </a:endParaRPr>
                    </a:p>
                  </a:txBody>
                  <a:tcPr marL="68580" marR="6858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343</a:t>
                      </a:r>
                      <a:endParaRPr lang="en-US" sz="1200">
                        <a:effectLst/>
                        <a:latin typeface="Calibri"/>
                        <a:ea typeface="Calibri"/>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337</a:t>
                      </a:r>
                      <a:endParaRPr lang="en-US" sz="1200">
                        <a:effectLst/>
                        <a:latin typeface="Calibri"/>
                        <a:ea typeface="Calibri"/>
                        <a:cs typeface="Times New Roman"/>
                      </a:endParaRPr>
                    </a:p>
                  </a:txBody>
                  <a:tcPr marL="68580" marR="6858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330</a:t>
                      </a:r>
                      <a:endParaRPr lang="en-US" sz="1200">
                        <a:effectLst/>
                        <a:latin typeface="Calibri"/>
                        <a:ea typeface="Calibri"/>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322</a:t>
                      </a:r>
                      <a:endParaRPr lang="en-US" sz="1200">
                        <a:effectLst/>
                        <a:latin typeface="Calibri"/>
                        <a:ea typeface="Calibri"/>
                        <a:cs typeface="Times New Roman"/>
                      </a:endParaRPr>
                    </a:p>
                  </a:txBody>
                  <a:tcPr marL="68580" marR="6858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319</a:t>
                      </a:r>
                      <a:endParaRPr lang="en-US" sz="1200">
                        <a:effectLst/>
                        <a:latin typeface="Calibri"/>
                        <a:ea typeface="Calibri"/>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310</a:t>
                      </a:r>
                      <a:endParaRPr lang="en-US" sz="1200">
                        <a:effectLst/>
                        <a:latin typeface="Calibri"/>
                        <a:ea typeface="Calibri"/>
                        <a:cs typeface="Times New Roman"/>
                      </a:endParaRPr>
                    </a:p>
                  </a:txBody>
                  <a:tcPr marL="68580" marR="6858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299</a:t>
                      </a:r>
                      <a:endParaRPr lang="en-US" sz="1200">
                        <a:effectLst/>
                        <a:latin typeface="Calibri"/>
                        <a:ea typeface="Calibri"/>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290</a:t>
                      </a:r>
                      <a:endParaRPr lang="en-US" sz="1200">
                        <a:effectLst/>
                        <a:latin typeface="Calibri"/>
                        <a:ea typeface="Calibri"/>
                        <a:cs typeface="Times New Roman"/>
                      </a:endParaRPr>
                    </a:p>
                  </a:txBody>
                  <a:tcPr marL="68580" marR="6858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284</a:t>
                      </a:r>
                      <a:endParaRPr lang="en-US" sz="1200">
                        <a:effectLst/>
                        <a:latin typeface="Calibri"/>
                        <a:ea typeface="Calibri"/>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275</a:t>
                      </a:r>
                      <a:endParaRPr lang="en-US" sz="1200">
                        <a:effectLst/>
                        <a:latin typeface="Calibri"/>
                        <a:ea typeface="Calibri"/>
                        <a:cs typeface="Times New Roman"/>
                      </a:endParaRPr>
                    </a:p>
                  </a:txBody>
                  <a:tcPr marL="68580" marR="6858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270</a:t>
                      </a:r>
                      <a:endParaRPr lang="en-US" sz="1200">
                        <a:effectLst/>
                        <a:latin typeface="Calibri"/>
                        <a:ea typeface="Calibri"/>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252</a:t>
                      </a:r>
                      <a:endParaRPr lang="en-US" sz="1200">
                        <a:effectLst/>
                        <a:latin typeface="Calibri"/>
                        <a:ea typeface="Calibri"/>
                        <a:cs typeface="Times New Roman"/>
                      </a:endParaRPr>
                    </a:p>
                  </a:txBody>
                  <a:tcPr marL="68580" marR="68580" marT="0" marB="0" anchor="ctr">
                    <a:lnL>
                      <a:noFill/>
                    </a:lnL>
                    <a:lnR>
                      <a:noFill/>
                    </a:lnR>
                    <a:lnT>
                      <a:noFill/>
                    </a:lnT>
                    <a:lnB>
                      <a:noFill/>
                    </a:lnB>
                    <a:solidFill>
                      <a:srgbClr val="F2F2F2"/>
                    </a:solidFill>
                  </a:tcPr>
                </a:tc>
              </a:tr>
              <a:tr h="179917">
                <a:tc>
                  <a:txBody>
                    <a:bodyPr/>
                    <a:lstStyle/>
                    <a:p>
                      <a:pPr marL="0" marR="0">
                        <a:lnSpc>
                          <a:spcPct val="115000"/>
                        </a:lnSpc>
                        <a:spcBef>
                          <a:spcPts val="0"/>
                        </a:spcBef>
                        <a:spcAft>
                          <a:spcPts val="0"/>
                        </a:spcAft>
                      </a:pPr>
                      <a:r>
                        <a:rPr lang="en-US" sz="900" b="1">
                          <a:effectLst/>
                          <a:latin typeface="Calibri"/>
                          <a:ea typeface="Times New Roman"/>
                          <a:cs typeface="Times New Roman"/>
                        </a:rPr>
                        <a:t>Transplant</a:t>
                      </a:r>
                      <a:endParaRPr lang="en-US" sz="1200">
                        <a:effectLst/>
                        <a:latin typeface="Calibri"/>
                        <a:ea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133</a:t>
                      </a:r>
                      <a:endParaRPr lang="en-US" sz="1200">
                        <a:effectLst/>
                        <a:latin typeface="Calibri"/>
                        <a:ea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112</a:t>
                      </a:r>
                      <a:endParaRPr lang="en-US" sz="1200">
                        <a:effectLst/>
                        <a:latin typeface="Calibri"/>
                        <a:ea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112</a:t>
                      </a:r>
                      <a:endParaRPr lang="en-US" sz="1200">
                        <a:effectLst/>
                        <a:latin typeface="Calibri"/>
                        <a:ea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106</a:t>
                      </a:r>
                      <a:endParaRPr lang="en-US" sz="1200">
                        <a:effectLst/>
                        <a:latin typeface="Calibri"/>
                        <a:ea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116</a:t>
                      </a:r>
                      <a:endParaRPr lang="en-US" sz="1200">
                        <a:effectLst/>
                        <a:latin typeface="Calibri"/>
                        <a:ea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107</a:t>
                      </a:r>
                      <a:endParaRPr lang="en-US" sz="1200">
                        <a:effectLst/>
                        <a:latin typeface="Calibri"/>
                        <a:ea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108</a:t>
                      </a:r>
                      <a:endParaRPr lang="en-US" sz="1200">
                        <a:effectLst/>
                        <a:latin typeface="Calibri"/>
                        <a:ea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112</a:t>
                      </a:r>
                      <a:endParaRPr lang="en-US" sz="1200">
                        <a:effectLst/>
                        <a:latin typeface="Calibri"/>
                        <a:ea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106</a:t>
                      </a:r>
                      <a:endParaRPr lang="en-US" sz="1200">
                        <a:effectLst/>
                        <a:latin typeface="Calibri"/>
                        <a:ea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99</a:t>
                      </a:r>
                      <a:endParaRPr lang="en-US" sz="1200">
                        <a:effectLst/>
                        <a:latin typeface="Calibri"/>
                        <a:ea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100</a:t>
                      </a:r>
                      <a:endParaRPr lang="en-US" sz="1200">
                        <a:effectLst/>
                        <a:latin typeface="Calibri"/>
                        <a:ea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101</a:t>
                      </a:r>
                      <a:endParaRPr lang="en-US" sz="1200">
                        <a:effectLst/>
                        <a:latin typeface="Calibri"/>
                        <a:ea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94</a:t>
                      </a:r>
                      <a:endParaRPr lang="en-US" sz="1200">
                        <a:effectLst/>
                        <a:latin typeface="Calibri"/>
                        <a:ea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93</a:t>
                      </a:r>
                      <a:endParaRPr lang="en-US" sz="1200">
                        <a:effectLst/>
                        <a:latin typeface="Calibri"/>
                        <a:ea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94</a:t>
                      </a:r>
                      <a:endParaRPr lang="en-US" sz="1200">
                        <a:effectLst/>
                        <a:latin typeface="Calibri"/>
                        <a:ea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89</a:t>
                      </a:r>
                      <a:endParaRPr lang="en-US" sz="1200">
                        <a:effectLst/>
                        <a:latin typeface="Calibri"/>
                        <a:ea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83</a:t>
                      </a:r>
                      <a:endParaRPr lang="en-US" sz="1200">
                        <a:effectLst/>
                        <a:latin typeface="Calibri"/>
                        <a:ea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r>
              <a:tr h="206904">
                <a:tc>
                  <a:txBody>
                    <a:bodyPr/>
                    <a:lstStyle/>
                    <a:p>
                      <a:pPr marL="0" marR="0">
                        <a:lnSpc>
                          <a:spcPct val="115000"/>
                        </a:lnSpc>
                        <a:spcBef>
                          <a:spcPts val="0"/>
                        </a:spcBef>
                        <a:spcAft>
                          <a:spcPts val="0"/>
                        </a:spcAft>
                      </a:pPr>
                      <a:r>
                        <a:rPr lang="en-US" sz="900" b="1">
                          <a:effectLst/>
                          <a:latin typeface="Calibri"/>
                          <a:ea typeface="Times New Roman"/>
                          <a:cs typeface="Times New Roman"/>
                        </a:rPr>
                        <a:t>General Medicare</a:t>
                      </a:r>
                      <a:endParaRPr lang="en-US" sz="12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effectLst/>
                          <a:latin typeface="Calibri"/>
                          <a:ea typeface="Times New Roman"/>
                          <a:cs typeface="Times New Roman"/>
                        </a:rPr>
                        <a:t> </a:t>
                      </a:r>
                      <a:endParaRPr lang="en-US" sz="12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pPr>
                      <a:endParaRPr lang="en-US" sz="1200">
                        <a:effectLst/>
                        <a:latin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200">
                        <a:effectLst/>
                        <a:latin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pPr>
                      <a:endParaRPr lang="en-US" sz="1200">
                        <a:effectLst/>
                        <a:latin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200">
                        <a:effectLst/>
                        <a:latin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pPr>
                      <a:endParaRPr lang="en-US" sz="1200">
                        <a:effectLst/>
                        <a:latin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200">
                        <a:effectLst/>
                        <a:latin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pPr>
                      <a:endParaRPr lang="en-US" sz="1200">
                        <a:effectLst/>
                        <a:latin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200">
                        <a:effectLst/>
                        <a:latin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pPr>
                      <a:endParaRPr lang="en-US" sz="1200">
                        <a:effectLst/>
                        <a:latin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200">
                        <a:effectLst/>
                        <a:latin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pPr>
                      <a:endParaRPr lang="en-US" sz="1200">
                        <a:effectLst/>
                        <a:latin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200">
                        <a:effectLst/>
                        <a:latin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pPr>
                      <a:endParaRPr lang="en-US" sz="1200">
                        <a:effectLst/>
                        <a:latin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200">
                        <a:effectLst/>
                        <a:latin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pPr>
                      <a:endParaRPr lang="en-US" sz="1200">
                        <a:effectLst/>
                        <a:latin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200">
                        <a:effectLst/>
                        <a:latin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179917">
                <a:tc>
                  <a:txBody>
                    <a:bodyPr/>
                    <a:lstStyle/>
                    <a:p>
                      <a:pPr marL="123825" marR="0">
                        <a:lnSpc>
                          <a:spcPct val="115000"/>
                        </a:lnSpc>
                        <a:spcBef>
                          <a:spcPts val="0"/>
                        </a:spcBef>
                        <a:spcAft>
                          <a:spcPts val="0"/>
                        </a:spcAft>
                      </a:pPr>
                      <a:r>
                        <a:rPr lang="en-US" sz="900" b="1">
                          <a:effectLst/>
                          <a:latin typeface="Calibri"/>
                          <a:ea typeface="Times New Roman"/>
                          <a:cs typeface="Times New Roman"/>
                        </a:rPr>
                        <a:t>Cancer</a:t>
                      </a:r>
                      <a:endParaRPr lang="en-US" sz="12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144</a:t>
                      </a:r>
                      <a:endParaRPr lang="en-US" sz="12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141</a:t>
                      </a:r>
                      <a:endParaRPr lang="en-US" sz="12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140</a:t>
                      </a:r>
                      <a:endParaRPr lang="en-US" sz="12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133</a:t>
                      </a:r>
                      <a:endParaRPr lang="en-US" sz="12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129</a:t>
                      </a:r>
                      <a:endParaRPr lang="en-US" sz="12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126</a:t>
                      </a:r>
                      <a:endParaRPr lang="en-US" sz="12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122</a:t>
                      </a:r>
                      <a:endParaRPr lang="en-US" sz="12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118</a:t>
                      </a:r>
                      <a:endParaRPr lang="en-US" sz="12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112</a:t>
                      </a:r>
                      <a:endParaRPr lang="en-US" sz="12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116</a:t>
                      </a:r>
                      <a:endParaRPr lang="en-US" sz="12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113</a:t>
                      </a:r>
                      <a:endParaRPr lang="en-US" sz="12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107</a:t>
                      </a:r>
                      <a:endParaRPr lang="en-US" sz="12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106</a:t>
                      </a:r>
                      <a:endParaRPr lang="en-US" sz="12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105</a:t>
                      </a:r>
                      <a:endParaRPr lang="en-US" sz="12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102</a:t>
                      </a:r>
                      <a:endParaRPr lang="en-US" sz="12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100</a:t>
                      </a:r>
                      <a:endParaRPr lang="en-US" sz="12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99</a:t>
                      </a:r>
                      <a:endParaRPr lang="en-US" sz="12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r>
              <a:tr h="179917">
                <a:tc>
                  <a:txBody>
                    <a:bodyPr/>
                    <a:lstStyle/>
                    <a:p>
                      <a:pPr marL="123825" marR="0">
                        <a:lnSpc>
                          <a:spcPct val="115000"/>
                        </a:lnSpc>
                        <a:spcBef>
                          <a:spcPts val="0"/>
                        </a:spcBef>
                        <a:spcAft>
                          <a:spcPts val="0"/>
                        </a:spcAft>
                      </a:pPr>
                      <a:r>
                        <a:rPr lang="en-US" sz="900" b="1">
                          <a:effectLst/>
                          <a:latin typeface="Calibri"/>
                          <a:ea typeface="Times New Roman"/>
                          <a:cs typeface="Times New Roman"/>
                        </a:rPr>
                        <a:t>Diabetes</a:t>
                      </a:r>
                      <a:endParaRPr lang="en-US" sz="1200">
                        <a:effectLst/>
                        <a:latin typeface="Calibri"/>
                        <a:ea typeface="Calibri"/>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87</a:t>
                      </a:r>
                      <a:endParaRPr lang="en-US" sz="1200">
                        <a:effectLst/>
                        <a:latin typeface="Calibri"/>
                        <a:ea typeface="Calibri"/>
                        <a:cs typeface="Times New Roman"/>
                      </a:endParaRPr>
                    </a:p>
                  </a:txBody>
                  <a:tcPr marL="68580" marR="6858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89</a:t>
                      </a:r>
                      <a:endParaRPr lang="en-US" sz="1200">
                        <a:effectLst/>
                        <a:latin typeface="Calibri"/>
                        <a:ea typeface="Calibri"/>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88</a:t>
                      </a:r>
                      <a:endParaRPr lang="en-US" sz="1200">
                        <a:effectLst/>
                        <a:latin typeface="Calibri"/>
                        <a:ea typeface="Calibri"/>
                        <a:cs typeface="Times New Roman"/>
                      </a:endParaRPr>
                    </a:p>
                  </a:txBody>
                  <a:tcPr marL="68580" marR="6858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86</a:t>
                      </a:r>
                      <a:endParaRPr lang="en-US" sz="1200">
                        <a:effectLst/>
                        <a:latin typeface="Calibri"/>
                        <a:ea typeface="Calibri"/>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82</a:t>
                      </a:r>
                      <a:endParaRPr lang="en-US" sz="1200">
                        <a:effectLst/>
                        <a:latin typeface="Calibri"/>
                        <a:ea typeface="Calibri"/>
                        <a:cs typeface="Times New Roman"/>
                      </a:endParaRPr>
                    </a:p>
                  </a:txBody>
                  <a:tcPr marL="68580" marR="6858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80</a:t>
                      </a:r>
                      <a:endParaRPr lang="en-US" sz="1200">
                        <a:effectLst/>
                        <a:latin typeface="Calibri"/>
                        <a:ea typeface="Calibri"/>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78</a:t>
                      </a:r>
                      <a:endParaRPr lang="en-US" sz="1200">
                        <a:effectLst/>
                        <a:latin typeface="Calibri"/>
                        <a:ea typeface="Calibri"/>
                        <a:cs typeface="Times New Roman"/>
                      </a:endParaRPr>
                    </a:p>
                  </a:txBody>
                  <a:tcPr marL="68580" marR="6858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76</a:t>
                      </a:r>
                      <a:endParaRPr lang="en-US" sz="1200">
                        <a:effectLst/>
                        <a:latin typeface="Calibri"/>
                        <a:ea typeface="Calibri"/>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70</a:t>
                      </a:r>
                      <a:endParaRPr lang="en-US" sz="1200">
                        <a:effectLst/>
                        <a:latin typeface="Calibri"/>
                        <a:ea typeface="Calibri"/>
                        <a:cs typeface="Times New Roman"/>
                      </a:endParaRPr>
                    </a:p>
                  </a:txBody>
                  <a:tcPr marL="68580" marR="6858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72</a:t>
                      </a:r>
                      <a:endParaRPr lang="en-US" sz="1200">
                        <a:effectLst/>
                        <a:latin typeface="Calibri"/>
                        <a:ea typeface="Calibri"/>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69</a:t>
                      </a:r>
                      <a:endParaRPr lang="en-US" sz="1200">
                        <a:effectLst/>
                        <a:latin typeface="Calibri"/>
                        <a:ea typeface="Calibri"/>
                        <a:cs typeface="Times New Roman"/>
                      </a:endParaRPr>
                    </a:p>
                  </a:txBody>
                  <a:tcPr marL="68580" marR="6858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66</a:t>
                      </a:r>
                      <a:endParaRPr lang="en-US" sz="1200">
                        <a:effectLst/>
                        <a:latin typeface="Calibri"/>
                        <a:ea typeface="Calibri"/>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66</a:t>
                      </a:r>
                      <a:endParaRPr lang="en-US" sz="1200">
                        <a:effectLst/>
                        <a:latin typeface="Calibri"/>
                        <a:ea typeface="Calibri"/>
                        <a:cs typeface="Times New Roman"/>
                      </a:endParaRPr>
                    </a:p>
                  </a:txBody>
                  <a:tcPr marL="68580" marR="6858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63</a:t>
                      </a:r>
                      <a:endParaRPr lang="en-US" sz="1200">
                        <a:effectLst/>
                        <a:latin typeface="Calibri"/>
                        <a:ea typeface="Calibri"/>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63</a:t>
                      </a:r>
                      <a:endParaRPr lang="en-US" sz="1200">
                        <a:effectLst/>
                        <a:latin typeface="Calibri"/>
                        <a:ea typeface="Calibri"/>
                        <a:cs typeface="Times New Roman"/>
                      </a:endParaRPr>
                    </a:p>
                  </a:txBody>
                  <a:tcPr marL="68580" marR="6858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62</a:t>
                      </a:r>
                      <a:endParaRPr lang="en-US" sz="1200">
                        <a:effectLst/>
                        <a:latin typeface="Calibri"/>
                        <a:ea typeface="Calibri"/>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64</a:t>
                      </a:r>
                      <a:endParaRPr lang="en-US" sz="1200">
                        <a:effectLst/>
                        <a:latin typeface="Calibri"/>
                        <a:ea typeface="Calibri"/>
                        <a:cs typeface="Times New Roman"/>
                      </a:endParaRPr>
                    </a:p>
                  </a:txBody>
                  <a:tcPr marL="68580" marR="68580" marT="0" marB="0" anchor="ctr">
                    <a:lnL>
                      <a:noFill/>
                    </a:lnL>
                    <a:lnR>
                      <a:noFill/>
                    </a:lnR>
                    <a:lnT>
                      <a:noFill/>
                    </a:lnT>
                    <a:lnB>
                      <a:noFill/>
                    </a:lnB>
                    <a:solidFill>
                      <a:srgbClr val="F2F2F2"/>
                    </a:solidFill>
                  </a:tcPr>
                </a:tc>
              </a:tr>
              <a:tr h="179917">
                <a:tc>
                  <a:txBody>
                    <a:bodyPr/>
                    <a:lstStyle/>
                    <a:p>
                      <a:pPr marL="123825" marR="0">
                        <a:lnSpc>
                          <a:spcPct val="115000"/>
                        </a:lnSpc>
                        <a:spcBef>
                          <a:spcPts val="0"/>
                        </a:spcBef>
                        <a:spcAft>
                          <a:spcPts val="0"/>
                        </a:spcAft>
                      </a:pPr>
                      <a:r>
                        <a:rPr lang="en-US" sz="900" b="1">
                          <a:effectLst/>
                          <a:latin typeface="Calibri"/>
                          <a:ea typeface="Times New Roman"/>
                          <a:cs typeface="Times New Roman"/>
                        </a:rPr>
                        <a:t>CHF</a:t>
                      </a:r>
                      <a:endParaRPr lang="en-US" sz="1200">
                        <a:effectLst/>
                        <a:latin typeface="Calibri"/>
                        <a:ea typeface="Calibri"/>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166</a:t>
                      </a:r>
                      <a:endParaRPr lang="en-US" sz="1200">
                        <a:effectLst/>
                        <a:latin typeface="Calibri"/>
                        <a:ea typeface="Calibri"/>
                        <a:cs typeface="Times New Roman"/>
                      </a:endParaRPr>
                    </a:p>
                  </a:txBody>
                  <a:tcPr marL="68580" marR="6858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170</a:t>
                      </a:r>
                      <a:endParaRPr lang="en-US" sz="1200">
                        <a:effectLst/>
                        <a:latin typeface="Calibri"/>
                        <a:ea typeface="Calibri"/>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167</a:t>
                      </a:r>
                      <a:endParaRPr lang="en-US" sz="1200">
                        <a:effectLst/>
                        <a:latin typeface="Calibri"/>
                        <a:ea typeface="Calibri"/>
                        <a:cs typeface="Times New Roman"/>
                      </a:endParaRPr>
                    </a:p>
                  </a:txBody>
                  <a:tcPr marL="68580" marR="6858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164</a:t>
                      </a:r>
                      <a:endParaRPr lang="en-US" sz="1200">
                        <a:effectLst/>
                        <a:latin typeface="Calibri"/>
                        <a:ea typeface="Calibri"/>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160</a:t>
                      </a:r>
                      <a:endParaRPr lang="en-US" sz="1200">
                        <a:effectLst/>
                        <a:latin typeface="Calibri"/>
                        <a:ea typeface="Calibri"/>
                        <a:cs typeface="Times New Roman"/>
                      </a:endParaRPr>
                    </a:p>
                  </a:txBody>
                  <a:tcPr marL="68580" marR="6858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157</a:t>
                      </a:r>
                      <a:endParaRPr lang="en-US" sz="1200">
                        <a:effectLst/>
                        <a:latin typeface="Calibri"/>
                        <a:ea typeface="Calibri"/>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154</a:t>
                      </a:r>
                      <a:endParaRPr lang="en-US" sz="1200">
                        <a:effectLst/>
                        <a:latin typeface="Calibri"/>
                        <a:ea typeface="Calibri"/>
                        <a:cs typeface="Times New Roman"/>
                      </a:endParaRPr>
                    </a:p>
                  </a:txBody>
                  <a:tcPr marL="68580" marR="6858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153</a:t>
                      </a:r>
                      <a:endParaRPr lang="en-US" sz="1200">
                        <a:effectLst/>
                        <a:latin typeface="Calibri"/>
                        <a:ea typeface="Calibri"/>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145</a:t>
                      </a:r>
                      <a:endParaRPr lang="en-US" sz="1200">
                        <a:effectLst/>
                        <a:latin typeface="Calibri"/>
                        <a:ea typeface="Calibri"/>
                        <a:cs typeface="Times New Roman"/>
                      </a:endParaRPr>
                    </a:p>
                  </a:txBody>
                  <a:tcPr marL="68580" marR="6858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146</a:t>
                      </a:r>
                      <a:endParaRPr lang="en-US" sz="1200">
                        <a:effectLst/>
                        <a:latin typeface="Calibri"/>
                        <a:ea typeface="Calibri"/>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144</a:t>
                      </a:r>
                      <a:endParaRPr lang="en-US" sz="1200">
                        <a:effectLst/>
                        <a:latin typeface="Calibri"/>
                        <a:ea typeface="Calibri"/>
                        <a:cs typeface="Times New Roman"/>
                      </a:endParaRPr>
                    </a:p>
                  </a:txBody>
                  <a:tcPr marL="68580" marR="6858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143</a:t>
                      </a:r>
                      <a:endParaRPr lang="en-US" sz="1200">
                        <a:effectLst/>
                        <a:latin typeface="Calibri"/>
                        <a:ea typeface="Calibri"/>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145</a:t>
                      </a:r>
                      <a:endParaRPr lang="en-US" sz="1200">
                        <a:effectLst/>
                        <a:latin typeface="Calibri"/>
                        <a:ea typeface="Calibri"/>
                        <a:cs typeface="Times New Roman"/>
                      </a:endParaRPr>
                    </a:p>
                  </a:txBody>
                  <a:tcPr marL="68580" marR="6858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137</a:t>
                      </a:r>
                      <a:endParaRPr lang="en-US" sz="1200">
                        <a:effectLst/>
                        <a:latin typeface="Calibri"/>
                        <a:ea typeface="Calibri"/>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138</a:t>
                      </a:r>
                      <a:endParaRPr lang="en-US" sz="1200">
                        <a:effectLst/>
                        <a:latin typeface="Calibri"/>
                        <a:ea typeface="Calibri"/>
                        <a:cs typeface="Times New Roman"/>
                      </a:endParaRPr>
                    </a:p>
                  </a:txBody>
                  <a:tcPr marL="68580" marR="6858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137</a:t>
                      </a:r>
                      <a:endParaRPr lang="en-US" sz="1200">
                        <a:effectLst/>
                        <a:latin typeface="Calibri"/>
                        <a:ea typeface="Calibri"/>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143</a:t>
                      </a:r>
                      <a:endParaRPr lang="en-US" sz="1200">
                        <a:effectLst/>
                        <a:latin typeface="Calibri"/>
                        <a:ea typeface="Calibri"/>
                        <a:cs typeface="Times New Roman"/>
                      </a:endParaRPr>
                    </a:p>
                  </a:txBody>
                  <a:tcPr marL="68580" marR="68580" marT="0" marB="0" anchor="ctr">
                    <a:lnL>
                      <a:noFill/>
                    </a:lnL>
                    <a:lnR>
                      <a:noFill/>
                    </a:lnR>
                    <a:lnT>
                      <a:noFill/>
                    </a:lnT>
                    <a:lnB>
                      <a:noFill/>
                    </a:lnB>
                    <a:solidFill>
                      <a:srgbClr val="F2F2F2"/>
                    </a:solidFill>
                  </a:tcPr>
                </a:tc>
              </a:tr>
              <a:tr h="179917">
                <a:tc>
                  <a:txBody>
                    <a:bodyPr/>
                    <a:lstStyle/>
                    <a:p>
                      <a:pPr marL="123825" marR="0">
                        <a:lnSpc>
                          <a:spcPct val="115000"/>
                        </a:lnSpc>
                        <a:spcBef>
                          <a:spcPts val="0"/>
                        </a:spcBef>
                        <a:spcAft>
                          <a:spcPts val="0"/>
                        </a:spcAft>
                      </a:pPr>
                      <a:r>
                        <a:rPr lang="en-US" sz="900" b="1">
                          <a:effectLst/>
                          <a:latin typeface="Calibri"/>
                          <a:ea typeface="Times New Roman"/>
                          <a:cs typeface="Times New Roman"/>
                        </a:rPr>
                        <a:t>CVA/TIA</a:t>
                      </a:r>
                      <a:endParaRPr lang="en-US" sz="1200">
                        <a:effectLst/>
                        <a:latin typeface="Calibri"/>
                        <a:ea typeface="Calibri"/>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130</a:t>
                      </a:r>
                      <a:endParaRPr lang="en-US" sz="1200">
                        <a:effectLst/>
                        <a:latin typeface="Calibri"/>
                        <a:ea typeface="Calibri"/>
                        <a:cs typeface="Times New Roman"/>
                      </a:endParaRPr>
                    </a:p>
                  </a:txBody>
                  <a:tcPr marL="68580" marR="6858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130</a:t>
                      </a:r>
                      <a:endParaRPr lang="en-US" sz="1200">
                        <a:effectLst/>
                        <a:latin typeface="Calibri"/>
                        <a:ea typeface="Calibri"/>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128</a:t>
                      </a:r>
                      <a:endParaRPr lang="en-US" sz="1200">
                        <a:effectLst/>
                        <a:latin typeface="Calibri"/>
                        <a:ea typeface="Calibri"/>
                        <a:cs typeface="Times New Roman"/>
                      </a:endParaRPr>
                    </a:p>
                  </a:txBody>
                  <a:tcPr marL="68580" marR="6858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124</a:t>
                      </a:r>
                      <a:endParaRPr lang="en-US" sz="1200">
                        <a:effectLst/>
                        <a:latin typeface="Calibri"/>
                        <a:ea typeface="Calibri"/>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122</a:t>
                      </a:r>
                      <a:endParaRPr lang="en-US" sz="1200">
                        <a:effectLst/>
                        <a:latin typeface="Calibri"/>
                        <a:ea typeface="Calibri"/>
                        <a:cs typeface="Times New Roman"/>
                      </a:endParaRPr>
                    </a:p>
                  </a:txBody>
                  <a:tcPr marL="68580" marR="6858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124</a:t>
                      </a:r>
                      <a:endParaRPr lang="en-US" sz="1200">
                        <a:effectLst/>
                        <a:latin typeface="Calibri"/>
                        <a:ea typeface="Calibri"/>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117</a:t>
                      </a:r>
                      <a:endParaRPr lang="en-US" sz="1200">
                        <a:effectLst/>
                        <a:latin typeface="Calibri"/>
                        <a:ea typeface="Calibri"/>
                        <a:cs typeface="Times New Roman"/>
                      </a:endParaRPr>
                    </a:p>
                  </a:txBody>
                  <a:tcPr marL="68580" marR="6858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116</a:t>
                      </a:r>
                      <a:endParaRPr lang="en-US" sz="1200">
                        <a:effectLst/>
                        <a:latin typeface="Calibri"/>
                        <a:ea typeface="Calibri"/>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109</a:t>
                      </a:r>
                      <a:endParaRPr lang="en-US" sz="1200">
                        <a:effectLst/>
                        <a:latin typeface="Calibri"/>
                        <a:ea typeface="Calibri"/>
                        <a:cs typeface="Times New Roman"/>
                      </a:endParaRPr>
                    </a:p>
                  </a:txBody>
                  <a:tcPr marL="68580" marR="6858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111</a:t>
                      </a:r>
                      <a:endParaRPr lang="en-US" sz="1200">
                        <a:effectLst/>
                        <a:latin typeface="Calibri"/>
                        <a:ea typeface="Calibri"/>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108</a:t>
                      </a:r>
                      <a:endParaRPr lang="en-US" sz="1200">
                        <a:effectLst/>
                        <a:latin typeface="Calibri"/>
                        <a:ea typeface="Calibri"/>
                        <a:cs typeface="Times New Roman"/>
                      </a:endParaRPr>
                    </a:p>
                  </a:txBody>
                  <a:tcPr marL="68580" marR="6858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107</a:t>
                      </a:r>
                      <a:endParaRPr lang="en-US" sz="1200">
                        <a:effectLst/>
                        <a:latin typeface="Calibri"/>
                        <a:ea typeface="Calibri"/>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106</a:t>
                      </a:r>
                      <a:endParaRPr lang="en-US" sz="1200">
                        <a:effectLst/>
                        <a:latin typeface="Calibri"/>
                        <a:ea typeface="Calibri"/>
                        <a:cs typeface="Times New Roman"/>
                      </a:endParaRPr>
                    </a:p>
                  </a:txBody>
                  <a:tcPr marL="68580" marR="6858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100</a:t>
                      </a:r>
                      <a:endParaRPr lang="en-US" sz="1200">
                        <a:effectLst/>
                        <a:latin typeface="Calibri"/>
                        <a:ea typeface="Calibri"/>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101</a:t>
                      </a:r>
                      <a:endParaRPr lang="en-US" sz="1200">
                        <a:effectLst/>
                        <a:latin typeface="Calibri"/>
                        <a:ea typeface="Calibri"/>
                        <a:cs typeface="Times New Roman"/>
                      </a:endParaRPr>
                    </a:p>
                  </a:txBody>
                  <a:tcPr marL="68580" marR="6858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100</a:t>
                      </a:r>
                      <a:endParaRPr lang="en-US" sz="1200">
                        <a:effectLst/>
                        <a:latin typeface="Calibri"/>
                        <a:ea typeface="Calibri"/>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103</a:t>
                      </a:r>
                      <a:endParaRPr lang="en-US" sz="1200">
                        <a:effectLst/>
                        <a:latin typeface="Calibri"/>
                        <a:ea typeface="Calibri"/>
                        <a:cs typeface="Times New Roman"/>
                      </a:endParaRPr>
                    </a:p>
                  </a:txBody>
                  <a:tcPr marL="68580" marR="68580" marT="0" marB="0" anchor="ctr">
                    <a:lnL>
                      <a:noFill/>
                    </a:lnL>
                    <a:lnR>
                      <a:noFill/>
                    </a:lnR>
                    <a:lnT>
                      <a:noFill/>
                    </a:lnT>
                    <a:lnB>
                      <a:noFill/>
                    </a:lnB>
                    <a:solidFill>
                      <a:srgbClr val="F2F2F2"/>
                    </a:solidFill>
                  </a:tcPr>
                </a:tc>
              </a:tr>
              <a:tr h="179917">
                <a:tc>
                  <a:txBody>
                    <a:bodyPr/>
                    <a:lstStyle/>
                    <a:p>
                      <a:pPr marL="123825" marR="0">
                        <a:lnSpc>
                          <a:spcPct val="115000"/>
                        </a:lnSpc>
                        <a:spcBef>
                          <a:spcPts val="0"/>
                        </a:spcBef>
                        <a:spcAft>
                          <a:spcPts val="0"/>
                        </a:spcAft>
                      </a:pPr>
                      <a:r>
                        <a:rPr lang="en-US" sz="900" b="1">
                          <a:effectLst/>
                          <a:latin typeface="Calibri"/>
                          <a:ea typeface="Times New Roman"/>
                          <a:cs typeface="Times New Roman"/>
                        </a:rPr>
                        <a:t>AMI</a:t>
                      </a:r>
                      <a:endParaRPr lang="en-US" sz="1200">
                        <a:effectLst/>
                        <a:latin typeface="Calibri"/>
                        <a:ea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131</a:t>
                      </a:r>
                      <a:endParaRPr lang="en-US" sz="1200">
                        <a:effectLst/>
                        <a:latin typeface="Calibri"/>
                        <a:ea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131</a:t>
                      </a:r>
                      <a:endParaRPr lang="en-US" sz="1200">
                        <a:effectLst/>
                        <a:latin typeface="Calibri"/>
                        <a:ea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136</a:t>
                      </a:r>
                      <a:endParaRPr lang="en-US" sz="1200">
                        <a:effectLst/>
                        <a:latin typeface="Calibri"/>
                        <a:ea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138</a:t>
                      </a:r>
                      <a:endParaRPr lang="en-US" sz="1200">
                        <a:effectLst/>
                        <a:latin typeface="Calibri"/>
                        <a:ea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133</a:t>
                      </a:r>
                      <a:endParaRPr lang="en-US" sz="1200">
                        <a:effectLst/>
                        <a:latin typeface="Calibri"/>
                        <a:ea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135</a:t>
                      </a:r>
                      <a:endParaRPr lang="en-US" sz="1200">
                        <a:effectLst/>
                        <a:latin typeface="Calibri"/>
                        <a:ea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133</a:t>
                      </a:r>
                      <a:endParaRPr lang="en-US" sz="1200">
                        <a:effectLst/>
                        <a:latin typeface="Calibri"/>
                        <a:ea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133</a:t>
                      </a:r>
                      <a:endParaRPr lang="en-US" sz="1200">
                        <a:effectLst/>
                        <a:latin typeface="Calibri"/>
                        <a:ea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124</a:t>
                      </a:r>
                      <a:endParaRPr lang="en-US" sz="1200">
                        <a:effectLst/>
                        <a:latin typeface="Calibri"/>
                        <a:ea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126</a:t>
                      </a:r>
                      <a:endParaRPr lang="en-US" sz="1200">
                        <a:effectLst/>
                        <a:latin typeface="Calibri"/>
                        <a:ea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128</a:t>
                      </a:r>
                      <a:endParaRPr lang="en-US" sz="1200">
                        <a:effectLst/>
                        <a:latin typeface="Calibri"/>
                        <a:ea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125</a:t>
                      </a:r>
                      <a:endParaRPr lang="en-US" sz="1200">
                        <a:effectLst/>
                        <a:latin typeface="Calibri"/>
                        <a:ea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131</a:t>
                      </a:r>
                      <a:endParaRPr lang="en-US" sz="1200">
                        <a:effectLst/>
                        <a:latin typeface="Calibri"/>
                        <a:ea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122</a:t>
                      </a:r>
                      <a:endParaRPr lang="en-US" sz="1200">
                        <a:effectLst/>
                        <a:latin typeface="Calibri"/>
                        <a:ea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127</a:t>
                      </a:r>
                      <a:endParaRPr lang="en-US" sz="1200">
                        <a:effectLst/>
                        <a:latin typeface="Calibri"/>
                        <a:ea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125</a:t>
                      </a:r>
                      <a:endParaRPr lang="en-US" sz="1200">
                        <a:effectLst/>
                        <a:latin typeface="Calibri"/>
                        <a:ea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effectLst/>
                          <a:latin typeface="Calibri"/>
                          <a:ea typeface="Times New Roman"/>
                          <a:cs typeface="Times New Roman"/>
                        </a:rPr>
                        <a:t>137</a:t>
                      </a:r>
                      <a:endParaRPr lang="en-US" sz="1200" dirty="0">
                        <a:effectLst/>
                        <a:latin typeface="Calibri"/>
                        <a:ea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r>
            </a:tbl>
          </a:graphicData>
        </a:graphic>
      </p:graphicFrame>
      <p:sp>
        <p:nvSpPr>
          <p:cNvPr id="5" name="Text Placeholder 4"/>
          <p:cNvSpPr>
            <a:spLocks noGrp="1"/>
          </p:cNvSpPr>
          <p:nvPr>
            <p:ph type="body" sz="half" idx="2"/>
          </p:nvPr>
        </p:nvSpPr>
        <p:spPr>
          <a:xfrm>
            <a:off x="381000" y="5257800"/>
            <a:ext cx="8305800" cy="533400"/>
          </a:xfrm>
        </p:spPr>
        <p:txBody>
          <a:bodyPr/>
          <a:lstStyle/>
          <a:p>
            <a:r>
              <a:rPr lang="en-US" dirty="0"/>
              <a:t>Data Source: Special analyses, USRDS ESRD Database and Medicare 5 percent sample. Unadjusted and adjusted (sex and race) mortality rates starting with January 1 point prevalent sample in the ESRD and general populations, age 65 and older (per 1,000 patient years at risk). Abbreviations: AMI, acute myocardial infarction; CHF, congestive heart failure; CVA/TIA, cerebrovascular accident/transient ischemic attack; ESRD, end-stage renal disease.</a:t>
            </a:r>
          </a:p>
        </p:txBody>
      </p:sp>
      <p:sp>
        <p:nvSpPr>
          <p:cNvPr id="6" name="Title 5"/>
          <p:cNvSpPr>
            <a:spLocks noGrp="1"/>
          </p:cNvSpPr>
          <p:nvPr>
            <p:ph type="title"/>
          </p:nvPr>
        </p:nvSpPr>
        <p:spPr/>
        <p:txBody>
          <a:bodyPr/>
          <a:lstStyle/>
          <a:p>
            <a:r>
              <a:rPr lang="en-US" dirty="0" err="1"/>
              <a:t>vol</a:t>
            </a:r>
            <a:r>
              <a:rPr lang="en-US" dirty="0"/>
              <a:t> 2  Table 5.3 Unadjusted &amp; adjusted mortality rates in the ESRD &amp; comorbidity-specific Medicare populations, age 65 &amp; older (per 1,000 patient years), by calendar year</a:t>
            </a:r>
          </a:p>
        </p:txBody>
      </p:sp>
      <p:sp>
        <p:nvSpPr>
          <p:cNvPr id="7" name="Footer Placeholder 6"/>
          <p:cNvSpPr>
            <a:spLocks noGrp="1"/>
          </p:cNvSpPr>
          <p:nvPr>
            <p:ph type="ftr" sz="quarter" idx="10"/>
          </p:nvPr>
        </p:nvSpPr>
        <p:spPr>
          <a:xfrm>
            <a:off x="3581400" y="6477000"/>
            <a:ext cx="1981200" cy="274320"/>
          </a:xfrm>
        </p:spPr>
        <p:txBody>
          <a:bodyPr/>
          <a:lstStyle/>
          <a:p>
            <a:r>
              <a:rPr lang="en-US" dirty="0" err="1" smtClean="0"/>
              <a:t>Vol</a:t>
            </a:r>
            <a:r>
              <a:rPr lang="en-US" dirty="0" smtClean="0"/>
              <a:t> 2, ESRD, </a:t>
            </a:r>
            <a:r>
              <a:rPr lang="en-US" dirty="0" err="1" smtClean="0"/>
              <a:t>Ch</a:t>
            </a:r>
            <a:r>
              <a:rPr lang="en-US" dirty="0" smtClean="0"/>
              <a:t> 5</a:t>
            </a:r>
            <a:endParaRPr lang="en-US" dirty="0"/>
          </a:p>
        </p:txBody>
      </p:sp>
    </p:spTree>
    <p:extLst>
      <p:ext uri="{BB962C8B-B14F-4D97-AF65-F5344CB8AC3E}">
        <p14:creationId xmlns:p14="http://schemas.microsoft.com/office/powerpoint/2010/main" val="26713095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smtClean="0"/>
              <a:t>Vol 2, ESRD, Ch 5</a:t>
            </a:r>
            <a:endParaRPr lang="en-US" dirty="0"/>
          </a:p>
        </p:txBody>
      </p:sp>
      <p:sp>
        <p:nvSpPr>
          <p:cNvPr id="3" name="Slide Number Placeholder 2"/>
          <p:cNvSpPr>
            <a:spLocks noGrp="1"/>
          </p:cNvSpPr>
          <p:nvPr>
            <p:ph type="sldNum" sz="quarter" idx="11"/>
          </p:nvPr>
        </p:nvSpPr>
        <p:spPr/>
        <p:txBody>
          <a:bodyPr/>
          <a:lstStyle/>
          <a:p>
            <a:fld id="{3F227FC0-035E-484D-AA62-D30602925625}" type="slidenum">
              <a:rPr lang="en-US" smtClean="0"/>
              <a:pPr/>
              <a:t>15</a:t>
            </a:fld>
            <a:endParaRPr lang="en-US" dirty="0"/>
          </a:p>
        </p:txBody>
      </p:sp>
      <p:pic>
        <p:nvPicPr>
          <p:cNvPr id="7" name="Picture Placeholder 6"/>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499" r="499"/>
          <a:stretch>
            <a:fillRect/>
          </a:stretch>
        </p:blipFill>
        <p:spPr>
          <a:xfrm>
            <a:off x="381000" y="1143000"/>
            <a:ext cx="8305800" cy="4191000"/>
          </a:xfrm>
        </p:spPr>
      </p:pic>
      <p:sp>
        <p:nvSpPr>
          <p:cNvPr id="5" name="Text Placeholder 4"/>
          <p:cNvSpPr>
            <a:spLocks noGrp="1"/>
          </p:cNvSpPr>
          <p:nvPr>
            <p:ph type="body" sz="half" idx="2"/>
          </p:nvPr>
        </p:nvSpPr>
        <p:spPr>
          <a:xfrm>
            <a:off x="381000" y="5257800"/>
            <a:ext cx="8305800" cy="533400"/>
          </a:xfrm>
        </p:spPr>
        <p:txBody>
          <a:bodyPr/>
          <a:lstStyle/>
          <a:p>
            <a:r>
              <a:rPr lang="en-US" dirty="0"/>
              <a:t>Data Source: Special analyses, USRDS ESRD Database and Medicare 5 percent sample, 2012. All-cause mortality in the ESRD and Medicare populations with specific comorbid conditions identified in the preceding year, by age and sex, point prevalent sample on January 1, 2012, adjusted for race. Ref: ESRD patients, 2012. Abbreviations: AMI, acute myocardial infarction; CHF, congestive heart failure; CVA/TIA, cerebrovascular accident/transient ischemic attack; ESRD, end-stage renal disease.</a:t>
            </a:r>
          </a:p>
        </p:txBody>
      </p:sp>
      <p:sp>
        <p:nvSpPr>
          <p:cNvPr id="6" name="Title 5"/>
          <p:cNvSpPr>
            <a:spLocks noGrp="1"/>
          </p:cNvSpPr>
          <p:nvPr>
            <p:ph type="title"/>
          </p:nvPr>
        </p:nvSpPr>
        <p:spPr/>
        <p:txBody>
          <a:bodyPr/>
          <a:lstStyle/>
          <a:p>
            <a:r>
              <a:rPr lang="en-US" dirty="0" err="1" smtClean="0"/>
              <a:t>vol</a:t>
            </a:r>
            <a:r>
              <a:rPr lang="en-US" dirty="0" smtClean="0"/>
              <a:t> 2  Figure 5.5 Adjusted all-cause mortality in the ESRD, dialysis, transplant, and comorbidity-specific Medicare population, by sex, in 2012</a:t>
            </a:r>
            <a:br>
              <a:rPr lang="en-US" dirty="0" smtClean="0"/>
            </a:br>
            <a:r>
              <a:rPr lang="en-US" dirty="0" smtClean="0"/>
              <a:t>(a</a:t>
            </a:r>
            <a:r>
              <a:rPr lang="en-US" dirty="0"/>
              <a:t>) Ages 65-69 </a:t>
            </a:r>
            <a:r>
              <a:rPr lang="en-US" b="0" dirty="0"/>
              <a:t/>
            </a:r>
            <a:br>
              <a:rPr lang="en-US" b="0" dirty="0"/>
            </a:br>
            <a:endParaRPr lang="en-US" dirty="0"/>
          </a:p>
        </p:txBody>
      </p:sp>
    </p:spTree>
    <p:extLst>
      <p:ext uri="{BB962C8B-B14F-4D97-AF65-F5344CB8AC3E}">
        <p14:creationId xmlns:p14="http://schemas.microsoft.com/office/powerpoint/2010/main" val="15351879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smtClean="0"/>
              <a:t>Vol 2, ESRD, Ch 5</a:t>
            </a:r>
            <a:endParaRPr lang="en-US" dirty="0"/>
          </a:p>
        </p:txBody>
      </p:sp>
      <p:sp>
        <p:nvSpPr>
          <p:cNvPr id="3" name="Slide Number Placeholder 2"/>
          <p:cNvSpPr>
            <a:spLocks noGrp="1"/>
          </p:cNvSpPr>
          <p:nvPr>
            <p:ph type="sldNum" sz="quarter" idx="11"/>
          </p:nvPr>
        </p:nvSpPr>
        <p:spPr/>
        <p:txBody>
          <a:bodyPr/>
          <a:lstStyle/>
          <a:p>
            <a:fld id="{3F227FC0-035E-484D-AA62-D30602925625}" type="slidenum">
              <a:rPr lang="en-US" smtClean="0"/>
              <a:pPr/>
              <a:t>16</a:t>
            </a:fld>
            <a:endParaRPr lang="en-US" dirty="0"/>
          </a:p>
        </p:txBody>
      </p:sp>
      <p:pic>
        <p:nvPicPr>
          <p:cNvPr id="7" name="Picture Placeholder 6"/>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499" r="499"/>
          <a:stretch>
            <a:fillRect/>
          </a:stretch>
        </p:blipFill>
        <p:spPr/>
      </p:pic>
      <p:sp>
        <p:nvSpPr>
          <p:cNvPr id="6" name="Title 5"/>
          <p:cNvSpPr>
            <a:spLocks noGrp="1"/>
          </p:cNvSpPr>
          <p:nvPr>
            <p:ph type="title"/>
          </p:nvPr>
        </p:nvSpPr>
        <p:spPr/>
        <p:txBody>
          <a:bodyPr/>
          <a:lstStyle/>
          <a:p>
            <a:r>
              <a:rPr lang="en-US" dirty="0" err="1" smtClean="0"/>
              <a:t>vol</a:t>
            </a:r>
            <a:r>
              <a:rPr lang="en-US" dirty="0" smtClean="0"/>
              <a:t> 2  Figure 5.5 Adjusted all-cause mortality in the ESRD, dialysis, transplant, and comorbidity-specific Medicare population, by sex, in 2012</a:t>
            </a:r>
            <a:br>
              <a:rPr lang="en-US" dirty="0" smtClean="0"/>
            </a:br>
            <a:r>
              <a:rPr lang="en-US" dirty="0" smtClean="0"/>
              <a:t>(</a:t>
            </a:r>
            <a:r>
              <a:rPr lang="en-US" dirty="0"/>
              <a:t>b) Ages 70-79 </a:t>
            </a:r>
            <a:r>
              <a:rPr lang="en-US" b="0" dirty="0"/>
              <a:t/>
            </a:r>
            <a:br>
              <a:rPr lang="en-US" b="0" dirty="0"/>
            </a:br>
            <a:r>
              <a:rPr lang="en-US" b="0" dirty="0"/>
              <a:t/>
            </a:r>
            <a:br>
              <a:rPr lang="en-US" b="0" dirty="0"/>
            </a:br>
            <a:endParaRPr lang="en-US" dirty="0"/>
          </a:p>
        </p:txBody>
      </p:sp>
      <p:sp>
        <p:nvSpPr>
          <p:cNvPr id="8" name="Text Placeholder 4"/>
          <p:cNvSpPr>
            <a:spLocks noGrp="1"/>
          </p:cNvSpPr>
          <p:nvPr>
            <p:ph type="body" sz="half" idx="2"/>
          </p:nvPr>
        </p:nvSpPr>
        <p:spPr>
          <a:xfrm>
            <a:off x="381000" y="5257800"/>
            <a:ext cx="8305800" cy="533400"/>
          </a:xfrm>
        </p:spPr>
        <p:txBody>
          <a:bodyPr/>
          <a:lstStyle/>
          <a:p>
            <a:r>
              <a:rPr lang="en-US" dirty="0"/>
              <a:t>Data Source: Special analyses, USRDS ESRD Database and Medicare 5 percent sample, 2012. All-cause mortality in the ESRD and Medicare populations with specific comorbid conditions identified in the preceding year, by age and sex, point prevalent sample on January 1, 2012, adjusted for race. Ref: ESRD patients, 2012. Abbreviations: AMI, acute myocardial infarction; CHF, congestive heart failure; CVA/TIA, cerebrovascular accident/transient ischemic attack; ESRD, end-stage renal disease.</a:t>
            </a:r>
          </a:p>
        </p:txBody>
      </p:sp>
    </p:spTree>
    <p:extLst>
      <p:ext uri="{BB962C8B-B14F-4D97-AF65-F5344CB8AC3E}">
        <p14:creationId xmlns:p14="http://schemas.microsoft.com/office/powerpoint/2010/main" val="30087252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smtClean="0"/>
              <a:t>Vol 2, ESRD, Ch 5</a:t>
            </a:r>
            <a:endParaRPr lang="en-US" dirty="0"/>
          </a:p>
        </p:txBody>
      </p:sp>
      <p:sp>
        <p:nvSpPr>
          <p:cNvPr id="3" name="Slide Number Placeholder 2"/>
          <p:cNvSpPr>
            <a:spLocks noGrp="1"/>
          </p:cNvSpPr>
          <p:nvPr>
            <p:ph type="sldNum" sz="quarter" idx="11"/>
          </p:nvPr>
        </p:nvSpPr>
        <p:spPr/>
        <p:txBody>
          <a:bodyPr/>
          <a:lstStyle/>
          <a:p>
            <a:fld id="{3F227FC0-035E-484D-AA62-D30602925625}" type="slidenum">
              <a:rPr lang="en-US" smtClean="0"/>
              <a:pPr/>
              <a:t>17</a:t>
            </a:fld>
            <a:endParaRPr lang="en-US" dirty="0"/>
          </a:p>
        </p:txBody>
      </p:sp>
      <p:pic>
        <p:nvPicPr>
          <p:cNvPr id="7" name="Picture Placeholder 6"/>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499" r="499"/>
          <a:stretch>
            <a:fillRect/>
          </a:stretch>
        </p:blipFill>
        <p:spPr/>
      </p:pic>
      <p:sp>
        <p:nvSpPr>
          <p:cNvPr id="6" name="Title 5"/>
          <p:cNvSpPr>
            <a:spLocks noGrp="1"/>
          </p:cNvSpPr>
          <p:nvPr>
            <p:ph type="title"/>
          </p:nvPr>
        </p:nvSpPr>
        <p:spPr/>
        <p:txBody>
          <a:bodyPr/>
          <a:lstStyle/>
          <a:p>
            <a:r>
              <a:rPr lang="en-US" dirty="0" err="1" smtClean="0"/>
              <a:t>vol</a:t>
            </a:r>
            <a:r>
              <a:rPr lang="en-US" dirty="0" smtClean="0"/>
              <a:t> 2  Figure 5.5 Adjusted all-cause mortality in the ESRD, dialysis, transplant, and comorbidity-specific Medicare population, by sex, in 2012</a:t>
            </a:r>
            <a:br>
              <a:rPr lang="en-US" dirty="0" smtClean="0"/>
            </a:br>
            <a:r>
              <a:rPr lang="en-US" dirty="0" smtClean="0"/>
              <a:t>(</a:t>
            </a:r>
            <a:r>
              <a:rPr lang="en-US" dirty="0"/>
              <a:t>c) Age 80+ </a:t>
            </a:r>
            <a:r>
              <a:rPr lang="en-US" b="0" dirty="0"/>
              <a:t/>
            </a:r>
            <a:br>
              <a:rPr lang="en-US" b="0" dirty="0"/>
            </a:br>
            <a:r>
              <a:rPr lang="en-US" b="0" dirty="0"/>
              <a:t/>
            </a:r>
            <a:br>
              <a:rPr lang="en-US" b="0" dirty="0"/>
            </a:br>
            <a:endParaRPr lang="en-US" dirty="0"/>
          </a:p>
        </p:txBody>
      </p:sp>
      <p:sp>
        <p:nvSpPr>
          <p:cNvPr id="8" name="Text Placeholder 4"/>
          <p:cNvSpPr>
            <a:spLocks noGrp="1"/>
          </p:cNvSpPr>
          <p:nvPr>
            <p:ph type="body" sz="half" idx="2"/>
          </p:nvPr>
        </p:nvSpPr>
        <p:spPr>
          <a:xfrm>
            <a:off x="381000" y="5257800"/>
            <a:ext cx="8305800" cy="533400"/>
          </a:xfrm>
        </p:spPr>
        <p:txBody>
          <a:bodyPr/>
          <a:lstStyle/>
          <a:p>
            <a:r>
              <a:rPr lang="en-US" dirty="0"/>
              <a:t>Data Source: Special analyses, USRDS ESRD Database and Medicare 5 percent sample, 2012. All-cause mortality in the ESRD and Medicare populations with specific comorbid conditions identified in the preceding year, by age and sex, point prevalent sample on January 1, 2012, adjusted for race. Ref: ESRD patients, 2012. Abbreviations: AMI, acute myocardial infarction; CHF, congestive heart failure; CVA/TIA, cerebrovascular accident/transient ischemic attack; ESRD, end-stage renal disease.</a:t>
            </a:r>
          </a:p>
        </p:txBody>
      </p:sp>
    </p:spTree>
    <p:extLst>
      <p:ext uri="{BB962C8B-B14F-4D97-AF65-F5344CB8AC3E}">
        <p14:creationId xmlns:p14="http://schemas.microsoft.com/office/powerpoint/2010/main" val="30087252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smtClean="0"/>
              <a:t>Vol 2, ESRD, Ch 5</a:t>
            </a:r>
            <a:endParaRPr lang="en-US" dirty="0"/>
          </a:p>
        </p:txBody>
      </p:sp>
      <p:sp>
        <p:nvSpPr>
          <p:cNvPr id="3" name="Slide Number Placeholder 2"/>
          <p:cNvSpPr>
            <a:spLocks noGrp="1"/>
          </p:cNvSpPr>
          <p:nvPr>
            <p:ph type="sldNum" sz="quarter" idx="11"/>
          </p:nvPr>
        </p:nvSpPr>
        <p:spPr/>
        <p:txBody>
          <a:bodyPr/>
          <a:lstStyle/>
          <a:p>
            <a:fld id="{3F227FC0-035E-484D-AA62-D30602925625}" type="slidenum">
              <a:rPr lang="en-US" smtClean="0"/>
              <a:pPr/>
              <a:t>18</a:t>
            </a:fld>
            <a:endParaRPr lang="en-US" dirty="0"/>
          </a:p>
        </p:txBody>
      </p:sp>
      <p:pic>
        <p:nvPicPr>
          <p:cNvPr id="7" name="Picture Placeholder 6"/>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499" r="499"/>
          <a:stretch>
            <a:fillRect/>
          </a:stretch>
        </p:blipFill>
        <p:spPr>
          <a:xfrm>
            <a:off x="762000" y="1219200"/>
            <a:ext cx="7622773" cy="3846353"/>
          </a:xfrm>
        </p:spPr>
      </p:pic>
      <p:sp>
        <p:nvSpPr>
          <p:cNvPr id="6" name="Title 5"/>
          <p:cNvSpPr>
            <a:spLocks noGrp="1"/>
          </p:cNvSpPr>
          <p:nvPr>
            <p:ph type="title"/>
          </p:nvPr>
        </p:nvSpPr>
        <p:spPr/>
        <p:txBody>
          <a:bodyPr/>
          <a:lstStyle/>
          <a:p>
            <a:r>
              <a:rPr lang="en-US" dirty="0" err="1"/>
              <a:t>vol</a:t>
            </a:r>
            <a:r>
              <a:rPr lang="en-US" dirty="0"/>
              <a:t> 2 Figure 5.6 Adjusted all-cause mortality in the ESRD, dialysis, transplant, and comorbidity-specific Medicare population, by sex, in 2012</a:t>
            </a:r>
            <a:br>
              <a:rPr lang="en-US" dirty="0"/>
            </a:br>
            <a:r>
              <a:rPr lang="en-US" dirty="0"/>
              <a:t>(a) White</a:t>
            </a:r>
            <a:r>
              <a:rPr lang="en-US" b="0" dirty="0" smtClean="0"/>
              <a:t/>
            </a:r>
            <a:br>
              <a:rPr lang="en-US" b="0" dirty="0" smtClean="0"/>
            </a:br>
            <a:endParaRPr lang="en-US" dirty="0"/>
          </a:p>
        </p:txBody>
      </p:sp>
      <p:sp>
        <p:nvSpPr>
          <p:cNvPr id="8" name="Text Placeholder 4"/>
          <p:cNvSpPr>
            <a:spLocks noGrp="1"/>
          </p:cNvSpPr>
          <p:nvPr>
            <p:ph type="body" sz="half" idx="2"/>
          </p:nvPr>
        </p:nvSpPr>
        <p:spPr>
          <a:xfrm>
            <a:off x="381000" y="5029200"/>
            <a:ext cx="8305800" cy="533400"/>
          </a:xfrm>
        </p:spPr>
        <p:txBody>
          <a:bodyPr/>
          <a:lstStyle/>
          <a:p>
            <a:r>
              <a:rPr lang="en-US" dirty="0"/>
              <a:t>Data Source: Special analyses, USRDS ESRD Database and Medicare 5 percent sample, 2012. All-cause mortality in the ESRD and Medicare populations with specific comorbid conditions identified in the preceding year, by race and sex, point prevalent sample on January 1, 2012, adjusted for age group. ~ Estimates shown are imprecise due to small sample size and may be unstable over time. Abbreviations: AMI, acute myocardial infarction; CHF, congestive heart failure; CVA/TIA, cerebrovascular accident/transient ischemic attack; ESRD, end-stage renal disease.</a:t>
            </a:r>
          </a:p>
        </p:txBody>
      </p:sp>
    </p:spTree>
    <p:extLst>
      <p:ext uri="{BB962C8B-B14F-4D97-AF65-F5344CB8AC3E}">
        <p14:creationId xmlns:p14="http://schemas.microsoft.com/office/powerpoint/2010/main" val="30087252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smtClean="0"/>
              <a:t>Vol 2, ESRD, Ch 5</a:t>
            </a:r>
            <a:endParaRPr lang="en-US" dirty="0"/>
          </a:p>
        </p:txBody>
      </p:sp>
      <p:sp>
        <p:nvSpPr>
          <p:cNvPr id="3" name="Slide Number Placeholder 2"/>
          <p:cNvSpPr>
            <a:spLocks noGrp="1"/>
          </p:cNvSpPr>
          <p:nvPr>
            <p:ph type="sldNum" sz="quarter" idx="11"/>
          </p:nvPr>
        </p:nvSpPr>
        <p:spPr/>
        <p:txBody>
          <a:bodyPr/>
          <a:lstStyle/>
          <a:p>
            <a:fld id="{3F227FC0-035E-484D-AA62-D30602925625}" type="slidenum">
              <a:rPr lang="en-US" smtClean="0"/>
              <a:pPr/>
              <a:t>19</a:t>
            </a:fld>
            <a:endParaRPr lang="en-US" dirty="0"/>
          </a:p>
        </p:txBody>
      </p:sp>
      <p:pic>
        <p:nvPicPr>
          <p:cNvPr id="7" name="Picture Placeholder 6"/>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499" r="499"/>
          <a:stretch>
            <a:fillRect/>
          </a:stretch>
        </p:blipFill>
        <p:spPr>
          <a:xfrm>
            <a:off x="838200" y="1219200"/>
            <a:ext cx="7550727" cy="3810000"/>
          </a:xfrm>
        </p:spPr>
      </p:pic>
      <p:sp>
        <p:nvSpPr>
          <p:cNvPr id="6" name="Title 5"/>
          <p:cNvSpPr>
            <a:spLocks noGrp="1"/>
          </p:cNvSpPr>
          <p:nvPr>
            <p:ph type="title"/>
          </p:nvPr>
        </p:nvSpPr>
        <p:spPr/>
        <p:txBody>
          <a:bodyPr/>
          <a:lstStyle/>
          <a:p>
            <a:r>
              <a:rPr lang="en-US" dirty="0" err="1"/>
              <a:t>vol</a:t>
            </a:r>
            <a:r>
              <a:rPr lang="en-US" dirty="0"/>
              <a:t> 2 Figure 5.6 Adjusted all-cause mortality in the ESRD, dialysis, transplant, and comorbidity-specific Medicare population, by sex, in 2012</a:t>
            </a:r>
            <a:br>
              <a:rPr lang="en-US" dirty="0"/>
            </a:br>
            <a:r>
              <a:rPr lang="en-US" dirty="0"/>
              <a:t>(b) Black/African American</a:t>
            </a:r>
            <a:r>
              <a:rPr lang="en-US" b="0" dirty="0" smtClean="0"/>
              <a:t/>
            </a:r>
            <a:br>
              <a:rPr lang="en-US" b="0" dirty="0" smtClean="0"/>
            </a:br>
            <a:endParaRPr lang="en-US" dirty="0"/>
          </a:p>
        </p:txBody>
      </p:sp>
      <p:sp>
        <p:nvSpPr>
          <p:cNvPr id="8" name="Text Placeholder 4"/>
          <p:cNvSpPr>
            <a:spLocks noGrp="1"/>
          </p:cNvSpPr>
          <p:nvPr>
            <p:ph type="body" sz="half" idx="2"/>
          </p:nvPr>
        </p:nvSpPr>
        <p:spPr>
          <a:xfrm>
            <a:off x="381000" y="5029200"/>
            <a:ext cx="8305800" cy="533400"/>
          </a:xfrm>
        </p:spPr>
        <p:txBody>
          <a:bodyPr/>
          <a:lstStyle/>
          <a:p>
            <a:r>
              <a:rPr lang="en-US" dirty="0"/>
              <a:t>Data Source: Special analyses, USRDS ESRD Database and Medicare 5 percent sample, 2012. All-cause mortality in the ESRD and Medicare populations with specific comorbid conditions identified in the preceding year, by race and sex, point prevalent sample on January 1, 2012, adjusted for age group. ~ Estimates shown are imprecise due to small sample size and may be unstable over time. Abbreviations: AMI, acute myocardial infarction; CHF, congestive heart failure; CVA/TIA, cerebrovascular accident/transient ischemic attack; ESRD, end-stage renal disease.</a:t>
            </a:r>
          </a:p>
        </p:txBody>
      </p:sp>
    </p:spTree>
    <p:extLst>
      <p:ext uri="{BB962C8B-B14F-4D97-AF65-F5344CB8AC3E}">
        <p14:creationId xmlns:p14="http://schemas.microsoft.com/office/powerpoint/2010/main" val="5364122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a:xfrm>
            <a:off x="7772400" y="6477000"/>
            <a:ext cx="914400" cy="274320"/>
          </a:xfrm>
        </p:spPr>
        <p:txBody>
          <a:bodyPr/>
          <a:lstStyle/>
          <a:p>
            <a:fld id="{3F227FC0-035E-484D-AA62-D30602925625}" type="slidenum">
              <a:rPr lang="en-US" smtClean="0"/>
              <a:pPr/>
              <a:t>2</a:t>
            </a:fld>
            <a:endParaRPr lang="en-US" dirty="0"/>
          </a:p>
        </p:txBody>
      </p:sp>
      <p:sp>
        <p:nvSpPr>
          <p:cNvPr id="5" name="Text Placeholder 4"/>
          <p:cNvSpPr>
            <a:spLocks noGrp="1"/>
          </p:cNvSpPr>
          <p:nvPr>
            <p:ph type="body" sz="half" idx="2"/>
          </p:nvPr>
        </p:nvSpPr>
        <p:spPr/>
        <p:txBody>
          <a:bodyPr/>
          <a:lstStyle/>
          <a:p>
            <a:r>
              <a:rPr lang="en-US" dirty="0"/>
              <a:t>Data Source: Reference Tables H.2, H.8, H.9, and H.10, and special analyses, USRDS ESRD Database. Adjusted for age, sex, race, and primary diagnosis. Ref: 2011 patients. Abbreviations: HD, hemodialysis; PD, peritoneal dialysis.</a:t>
            </a:r>
          </a:p>
        </p:txBody>
      </p:sp>
      <p:sp>
        <p:nvSpPr>
          <p:cNvPr id="6" name="Title 5"/>
          <p:cNvSpPr>
            <a:spLocks noGrp="1"/>
          </p:cNvSpPr>
          <p:nvPr>
            <p:ph type="title"/>
          </p:nvPr>
        </p:nvSpPr>
        <p:spPr/>
        <p:txBody>
          <a:bodyPr/>
          <a:lstStyle/>
          <a:p>
            <a:r>
              <a:rPr lang="en-US" dirty="0" err="1"/>
              <a:t>vol</a:t>
            </a:r>
            <a:r>
              <a:rPr lang="en-US" dirty="0"/>
              <a:t> 2  Figure 5.1 Adjusted all-cause mortality rates, overall and by modality</a:t>
            </a:r>
          </a:p>
        </p:txBody>
      </p:sp>
      <p:sp>
        <p:nvSpPr>
          <p:cNvPr id="7" name="Footer Placeholder 6"/>
          <p:cNvSpPr>
            <a:spLocks noGrp="1"/>
          </p:cNvSpPr>
          <p:nvPr>
            <p:ph type="ftr" sz="quarter" idx="10"/>
          </p:nvPr>
        </p:nvSpPr>
        <p:spPr>
          <a:xfrm>
            <a:off x="3581400" y="6477000"/>
            <a:ext cx="1981200" cy="274320"/>
          </a:xfrm>
        </p:spPr>
        <p:txBody>
          <a:bodyPr/>
          <a:lstStyle/>
          <a:p>
            <a:r>
              <a:rPr lang="en-US" dirty="0" err="1" smtClean="0"/>
              <a:t>Vol</a:t>
            </a:r>
            <a:r>
              <a:rPr lang="en-US" dirty="0" smtClean="0"/>
              <a:t> 2, ESRD, </a:t>
            </a:r>
            <a:r>
              <a:rPr lang="en-US" dirty="0" err="1" smtClean="0"/>
              <a:t>Ch</a:t>
            </a:r>
            <a:r>
              <a:rPr lang="en-US" dirty="0" smtClean="0"/>
              <a:t> 5</a:t>
            </a:r>
            <a:endParaRPr lang="en-US" dirty="0"/>
          </a:p>
        </p:txBody>
      </p:sp>
      <p:pic>
        <p:nvPicPr>
          <p:cNvPr id="1026" name="Picture 2" descr="R:\ADR\2014\Volume 2\5 - Mortality\2014\Powerpoint\Powerpoint 300ppi\V2CH5F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2993" y="1371596"/>
            <a:ext cx="6858014" cy="4114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11624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smtClean="0"/>
              <a:t>Vol 2, ESRD, Ch 5</a:t>
            </a:r>
            <a:endParaRPr lang="en-US" dirty="0"/>
          </a:p>
        </p:txBody>
      </p:sp>
      <p:sp>
        <p:nvSpPr>
          <p:cNvPr id="3" name="Slide Number Placeholder 2"/>
          <p:cNvSpPr>
            <a:spLocks noGrp="1"/>
          </p:cNvSpPr>
          <p:nvPr>
            <p:ph type="sldNum" sz="quarter" idx="11"/>
          </p:nvPr>
        </p:nvSpPr>
        <p:spPr/>
        <p:txBody>
          <a:bodyPr/>
          <a:lstStyle/>
          <a:p>
            <a:fld id="{3F227FC0-035E-484D-AA62-D30602925625}" type="slidenum">
              <a:rPr lang="en-US" smtClean="0"/>
              <a:pPr/>
              <a:t>20</a:t>
            </a:fld>
            <a:endParaRPr lang="en-US" dirty="0"/>
          </a:p>
        </p:txBody>
      </p:sp>
      <p:pic>
        <p:nvPicPr>
          <p:cNvPr id="7" name="Picture Placeholder 6"/>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499" r="499"/>
          <a:stretch>
            <a:fillRect/>
          </a:stretch>
        </p:blipFill>
        <p:spPr>
          <a:xfrm>
            <a:off x="838200" y="1219200"/>
            <a:ext cx="7547956" cy="3808602"/>
          </a:xfrm>
        </p:spPr>
      </p:pic>
      <p:sp>
        <p:nvSpPr>
          <p:cNvPr id="6" name="Title 5"/>
          <p:cNvSpPr>
            <a:spLocks noGrp="1"/>
          </p:cNvSpPr>
          <p:nvPr>
            <p:ph type="title"/>
          </p:nvPr>
        </p:nvSpPr>
        <p:spPr/>
        <p:txBody>
          <a:bodyPr/>
          <a:lstStyle/>
          <a:p>
            <a:r>
              <a:rPr lang="en-US" dirty="0" err="1"/>
              <a:t>vol</a:t>
            </a:r>
            <a:r>
              <a:rPr lang="en-US" dirty="0"/>
              <a:t> 2 Figure 5.6 Adjusted all-cause mortality in the ESRD, dialysis, transplant, and comorbidity-specific Medicare population, by sex, in 2012</a:t>
            </a:r>
            <a:br>
              <a:rPr lang="en-US" dirty="0"/>
            </a:br>
            <a:r>
              <a:rPr lang="en-US" dirty="0"/>
              <a:t>(c) Native American</a:t>
            </a:r>
            <a:r>
              <a:rPr lang="en-US" b="0" dirty="0" smtClean="0"/>
              <a:t/>
            </a:r>
            <a:br>
              <a:rPr lang="en-US" b="0" dirty="0" smtClean="0"/>
            </a:br>
            <a:endParaRPr lang="en-US" dirty="0"/>
          </a:p>
        </p:txBody>
      </p:sp>
      <p:sp>
        <p:nvSpPr>
          <p:cNvPr id="8" name="Text Placeholder 4"/>
          <p:cNvSpPr>
            <a:spLocks noGrp="1"/>
          </p:cNvSpPr>
          <p:nvPr>
            <p:ph type="body" sz="half" idx="2"/>
          </p:nvPr>
        </p:nvSpPr>
        <p:spPr>
          <a:xfrm>
            <a:off x="381000" y="5029200"/>
            <a:ext cx="8305800" cy="533400"/>
          </a:xfrm>
        </p:spPr>
        <p:txBody>
          <a:bodyPr/>
          <a:lstStyle/>
          <a:p>
            <a:r>
              <a:rPr lang="en-US" dirty="0"/>
              <a:t>Data Source: Special analyses, USRDS ESRD Database and Medicare 5 percent sample, 2012. All-cause mortality in the ESRD and Medicare populations with specific comorbid conditions identified in the preceding year, by race and sex, point prevalent sample on January 1, 2012, adjusted for age group. ~ Estimates shown are imprecise due to small sample size and may be unstable over time. Abbreviations: AMI, acute myocardial infarction; CHF, congestive heart failure; CVA/TIA, cerebrovascular accident/transient ischemic attack; ESRD, end-stage renal disease.</a:t>
            </a:r>
          </a:p>
        </p:txBody>
      </p:sp>
    </p:spTree>
    <p:extLst>
      <p:ext uri="{BB962C8B-B14F-4D97-AF65-F5344CB8AC3E}">
        <p14:creationId xmlns:p14="http://schemas.microsoft.com/office/powerpoint/2010/main" val="5364122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smtClean="0"/>
              <a:t>Vol 2, ESRD, Ch 5</a:t>
            </a:r>
            <a:endParaRPr lang="en-US" dirty="0"/>
          </a:p>
        </p:txBody>
      </p:sp>
      <p:sp>
        <p:nvSpPr>
          <p:cNvPr id="3" name="Slide Number Placeholder 2"/>
          <p:cNvSpPr>
            <a:spLocks noGrp="1"/>
          </p:cNvSpPr>
          <p:nvPr>
            <p:ph type="sldNum" sz="quarter" idx="11"/>
          </p:nvPr>
        </p:nvSpPr>
        <p:spPr/>
        <p:txBody>
          <a:bodyPr/>
          <a:lstStyle/>
          <a:p>
            <a:fld id="{3F227FC0-035E-484D-AA62-D30602925625}" type="slidenum">
              <a:rPr lang="en-US" smtClean="0"/>
              <a:pPr/>
              <a:t>21</a:t>
            </a:fld>
            <a:endParaRPr lang="en-US" dirty="0"/>
          </a:p>
        </p:txBody>
      </p:sp>
      <p:pic>
        <p:nvPicPr>
          <p:cNvPr id="7" name="Picture Placeholder 6"/>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499" r="499"/>
          <a:stretch>
            <a:fillRect/>
          </a:stretch>
        </p:blipFill>
        <p:spPr>
          <a:xfrm>
            <a:off x="831272" y="1219201"/>
            <a:ext cx="7550728" cy="3810000"/>
          </a:xfrm>
        </p:spPr>
      </p:pic>
      <p:sp>
        <p:nvSpPr>
          <p:cNvPr id="6" name="Title 5"/>
          <p:cNvSpPr>
            <a:spLocks noGrp="1"/>
          </p:cNvSpPr>
          <p:nvPr>
            <p:ph type="title"/>
          </p:nvPr>
        </p:nvSpPr>
        <p:spPr/>
        <p:txBody>
          <a:bodyPr/>
          <a:lstStyle/>
          <a:p>
            <a:r>
              <a:rPr lang="en-US" dirty="0" err="1" smtClean="0"/>
              <a:t>vol</a:t>
            </a:r>
            <a:r>
              <a:rPr lang="en-US" dirty="0" smtClean="0"/>
              <a:t> 2 Figure 5.6 Adjusted all-cause mortality in the ESRD, dialysis, transplant, and comorbidity-specific Medicare population, by sex, in 2012</a:t>
            </a:r>
            <a:br>
              <a:rPr lang="en-US" dirty="0" smtClean="0"/>
            </a:br>
            <a:r>
              <a:rPr lang="en-US" dirty="0" smtClean="0"/>
              <a:t>(d) Asian</a:t>
            </a:r>
            <a:r>
              <a:rPr lang="en-US" b="0" dirty="0" smtClean="0"/>
              <a:t/>
            </a:r>
            <a:br>
              <a:rPr lang="en-US" b="0" dirty="0" smtClean="0"/>
            </a:br>
            <a:endParaRPr lang="en-US" dirty="0"/>
          </a:p>
        </p:txBody>
      </p:sp>
      <p:sp>
        <p:nvSpPr>
          <p:cNvPr id="8" name="Text Placeholder 4"/>
          <p:cNvSpPr>
            <a:spLocks noGrp="1"/>
          </p:cNvSpPr>
          <p:nvPr>
            <p:ph type="body" sz="half" idx="2"/>
          </p:nvPr>
        </p:nvSpPr>
        <p:spPr>
          <a:xfrm>
            <a:off x="381000" y="5029200"/>
            <a:ext cx="8305800" cy="533400"/>
          </a:xfrm>
        </p:spPr>
        <p:txBody>
          <a:bodyPr/>
          <a:lstStyle/>
          <a:p>
            <a:r>
              <a:rPr lang="en-US" dirty="0"/>
              <a:t>Data Source: Special analyses, USRDS ESRD Database and Medicare 5 percent sample, 2012. All-cause mortality in the ESRD and Medicare populations with specific comorbid conditions identified in the preceding year, by race and sex, point prevalent sample on January 1, 2012, adjusted for age group. ~ Estimates shown are imprecise due to small sample size and may be unstable over time. Abbreviations: AMI, acute myocardial infarction; CHF, congestive heart failure; CVA/TIA, cerebrovascular accident/transient ischemic attack; ESRD, end-stage renal disease.</a:t>
            </a:r>
          </a:p>
        </p:txBody>
      </p:sp>
    </p:spTree>
    <p:extLst>
      <p:ext uri="{BB962C8B-B14F-4D97-AF65-F5344CB8AC3E}">
        <p14:creationId xmlns:p14="http://schemas.microsoft.com/office/powerpoint/2010/main" val="5364122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smtClean="0"/>
              <a:t>Vol 2, ESRD, Ch 5</a:t>
            </a:r>
            <a:endParaRPr lang="en-US" dirty="0"/>
          </a:p>
        </p:txBody>
      </p:sp>
      <p:sp>
        <p:nvSpPr>
          <p:cNvPr id="3" name="Slide Number Placeholder 2"/>
          <p:cNvSpPr>
            <a:spLocks noGrp="1"/>
          </p:cNvSpPr>
          <p:nvPr>
            <p:ph type="sldNum" sz="quarter" idx="11"/>
          </p:nvPr>
        </p:nvSpPr>
        <p:spPr/>
        <p:txBody>
          <a:bodyPr/>
          <a:lstStyle/>
          <a:p>
            <a:fld id="{3F227FC0-035E-484D-AA62-D30602925625}" type="slidenum">
              <a:rPr lang="en-US" smtClean="0"/>
              <a:pPr/>
              <a:t>22</a:t>
            </a:fld>
            <a:endParaRPr lang="en-US" dirty="0"/>
          </a:p>
        </p:txBody>
      </p:sp>
      <p:pic>
        <p:nvPicPr>
          <p:cNvPr id="7" name="Picture Placeholder 6"/>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499" r="499"/>
          <a:stretch>
            <a:fillRect/>
          </a:stretch>
        </p:blipFill>
        <p:spPr>
          <a:xfrm>
            <a:off x="756458" y="1143001"/>
            <a:ext cx="7399715" cy="3886200"/>
          </a:xfrm>
        </p:spPr>
      </p:pic>
      <p:sp>
        <p:nvSpPr>
          <p:cNvPr id="6" name="Title 5"/>
          <p:cNvSpPr>
            <a:spLocks noGrp="1"/>
          </p:cNvSpPr>
          <p:nvPr>
            <p:ph type="title"/>
          </p:nvPr>
        </p:nvSpPr>
        <p:spPr/>
        <p:txBody>
          <a:bodyPr/>
          <a:lstStyle/>
          <a:p>
            <a:r>
              <a:rPr lang="en-US" dirty="0" err="1"/>
              <a:t>vol</a:t>
            </a:r>
            <a:r>
              <a:rPr lang="en-US" dirty="0"/>
              <a:t> 2 Figure 5.6 Adjusted all-cause mortality in the ESRD, dialysis, transplant, and comorbidity-specific Medicare population, by sex, in 2012</a:t>
            </a:r>
            <a:br>
              <a:rPr lang="en-US" dirty="0"/>
            </a:br>
            <a:r>
              <a:rPr lang="en-US" dirty="0"/>
              <a:t>(e) Other</a:t>
            </a:r>
            <a:r>
              <a:rPr lang="en-US" b="0" dirty="0" smtClean="0"/>
              <a:t/>
            </a:r>
            <a:br>
              <a:rPr lang="en-US" b="0" dirty="0" smtClean="0"/>
            </a:br>
            <a:endParaRPr lang="en-US" dirty="0"/>
          </a:p>
        </p:txBody>
      </p:sp>
      <p:sp>
        <p:nvSpPr>
          <p:cNvPr id="8" name="Text Placeholder 4"/>
          <p:cNvSpPr>
            <a:spLocks noGrp="1"/>
          </p:cNvSpPr>
          <p:nvPr>
            <p:ph type="body" sz="half" idx="2"/>
          </p:nvPr>
        </p:nvSpPr>
        <p:spPr>
          <a:xfrm>
            <a:off x="381000" y="5029200"/>
            <a:ext cx="8305800" cy="533400"/>
          </a:xfrm>
        </p:spPr>
        <p:txBody>
          <a:bodyPr/>
          <a:lstStyle/>
          <a:p>
            <a:r>
              <a:rPr lang="en-US" dirty="0"/>
              <a:t>Data Source: Special analyses, USRDS ESRD Database and Medicare 5 percent sample, 2012. All-cause mortality in the ESRD and Medicare populations with specific comorbid conditions identified in the preceding year, by race and sex, point prevalent sample on January 1, 2012, adjusted for age group. ~ Estimates shown are imprecise due to small sample size and may be unstable over time. Abbreviations: AMI, acute myocardial infarction; CHF, congestive heart failure; CVA/TIA, cerebrovascular accident/transient ischemic attack; ESRD, end-stage renal disease.</a:t>
            </a:r>
          </a:p>
        </p:txBody>
      </p:sp>
    </p:spTree>
    <p:extLst>
      <p:ext uri="{BB962C8B-B14F-4D97-AF65-F5344CB8AC3E}">
        <p14:creationId xmlns:p14="http://schemas.microsoft.com/office/powerpoint/2010/main" val="37522480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3F227FC0-035E-484D-AA62-D30602925625}" type="slidenum">
              <a:rPr lang="en-US" smtClean="0"/>
              <a:pPr/>
              <a:t>3</a:t>
            </a:fld>
            <a:endParaRPr lang="en-US" dirty="0"/>
          </a:p>
        </p:txBody>
      </p:sp>
      <p:sp>
        <p:nvSpPr>
          <p:cNvPr id="5" name="Text Placeholder 4"/>
          <p:cNvSpPr>
            <a:spLocks noGrp="1"/>
          </p:cNvSpPr>
          <p:nvPr>
            <p:ph type="body" sz="half" idx="2"/>
          </p:nvPr>
        </p:nvSpPr>
        <p:spPr/>
        <p:txBody>
          <a:bodyPr/>
          <a:lstStyle/>
          <a:p>
            <a:r>
              <a:rPr lang="en-US" dirty="0"/>
              <a:t>Data Source: Reference Tables H.4, H.8, H.9, and H.10, and special analyses, USRDS ESRD Database. Adjusted for age, sex, race, and primary diagnosis. Ref: 2011 patients. Abbreviation: ESRD, end-stage renal disease.</a:t>
            </a:r>
          </a:p>
        </p:txBody>
      </p:sp>
      <p:sp>
        <p:nvSpPr>
          <p:cNvPr id="6" name="Title 5"/>
          <p:cNvSpPr>
            <a:spLocks noGrp="1"/>
          </p:cNvSpPr>
          <p:nvPr>
            <p:ph type="title"/>
          </p:nvPr>
        </p:nvSpPr>
        <p:spPr/>
        <p:txBody>
          <a:bodyPr/>
          <a:lstStyle/>
          <a:p>
            <a:r>
              <a:rPr lang="en-US" dirty="0" err="1"/>
              <a:t>vol</a:t>
            </a:r>
            <a:r>
              <a:rPr lang="en-US" dirty="0"/>
              <a:t> 2  Figure 5.2 Adjusted all-cause mortality rates, by ESRD vintage</a:t>
            </a:r>
            <a:br>
              <a:rPr lang="en-US" dirty="0"/>
            </a:br>
            <a:r>
              <a:rPr lang="en-US" dirty="0"/>
              <a:t>(a) Transplant</a:t>
            </a:r>
          </a:p>
        </p:txBody>
      </p:sp>
      <p:sp>
        <p:nvSpPr>
          <p:cNvPr id="7" name="Footer Placeholder 6"/>
          <p:cNvSpPr>
            <a:spLocks noGrp="1"/>
          </p:cNvSpPr>
          <p:nvPr>
            <p:ph type="ftr" sz="quarter" idx="10"/>
          </p:nvPr>
        </p:nvSpPr>
        <p:spPr>
          <a:xfrm>
            <a:off x="3581400" y="6477000"/>
            <a:ext cx="1981200" cy="274320"/>
          </a:xfrm>
        </p:spPr>
        <p:txBody>
          <a:bodyPr/>
          <a:lstStyle/>
          <a:p>
            <a:r>
              <a:rPr lang="en-US" dirty="0" err="1" smtClean="0"/>
              <a:t>Vol</a:t>
            </a:r>
            <a:r>
              <a:rPr lang="en-US" dirty="0" smtClean="0"/>
              <a:t> 2, ESRD, </a:t>
            </a:r>
            <a:r>
              <a:rPr lang="en-US" dirty="0" err="1" smtClean="0"/>
              <a:t>Ch</a:t>
            </a:r>
            <a:r>
              <a:rPr lang="en-US" dirty="0" smtClean="0"/>
              <a:t> 5</a:t>
            </a:r>
            <a:endParaRPr lang="en-US" dirty="0"/>
          </a:p>
        </p:txBody>
      </p:sp>
      <p:pic>
        <p:nvPicPr>
          <p:cNvPr id="2051" name="Picture 3" descr="R:\ADR\2014\Volume 2\5 - Mortality\2014\Powerpoint\Powerpoint 300ppi\V2CH5F2_Transplan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2993" y="1371596"/>
            <a:ext cx="6858014" cy="4114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26498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smtClean="0"/>
              <a:t>Vol 2, ESRD, Ch 5</a:t>
            </a:r>
            <a:endParaRPr lang="en-US" dirty="0"/>
          </a:p>
        </p:txBody>
      </p:sp>
      <p:sp>
        <p:nvSpPr>
          <p:cNvPr id="3" name="Slide Number Placeholder 2"/>
          <p:cNvSpPr>
            <a:spLocks noGrp="1"/>
          </p:cNvSpPr>
          <p:nvPr>
            <p:ph type="sldNum" sz="quarter" idx="11"/>
          </p:nvPr>
        </p:nvSpPr>
        <p:spPr/>
        <p:txBody>
          <a:bodyPr/>
          <a:lstStyle/>
          <a:p>
            <a:fld id="{3F227FC0-035E-484D-AA62-D30602925625}" type="slidenum">
              <a:rPr lang="en-US" smtClean="0"/>
              <a:pPr/>
              <a:t>4</a:t>
            </a:fld>
            <a:endParaRPr lang="en-US" dirty="0"/>
          </a:p>
        </p:txBody>
      </p:sp>
      <p:sp>
        <p:nvSpPr>
          <p:cNvPr id="5" name="Text Placeholder 4"/>
          <p:cNvSpPr>
            <a:spLocks noGrp="1"/>
          </p:cNvSpPr>
          <p:nvPr>
            <p:ph type="body" sz="half" idx="2"/>
          </p:nvPr>
        </p:nvSpPr>
        <p:spPr/>
        <p:txBody>
          <a:bodyPr/>
          <a:lstStyle/>
          <a:p>
            <a:r>
              <a:rPr lang="en-US" dirty="0"/>
              <a:t>Data Source: Reference Tables H.4, H.8, H.9, and H.10, and special analyses, USRDS ESRD Database. Adjusted for age, sex, race, and primary diagnosis. Ref: 2011 patients. Abbreviation: ESRD, end-stage renal disease.</a:t>
            </a:r>
          </a:p>
        </p:txBody>
      </p:sp>
      <p:sp>
        <p:nvSpPr>
          <p:cNvPr id="6" name="Title 5"/>
          <p:cNvSpPr>
            <a:spLocks noGrp="1"/>
          </p:cNvSpPr>
          <p:nvPr>
            <p:ph type="title"/>
          </p:nvPr>
        </p:nvSpPr>
        <p:spPr/>
        <p:txBody>
          <a:bodyPr/>
          <a:lstStyle/>
          <a:p>
            <a:r>
              <a:rPr lang="en-US" dirty="0" err="1"/>
              <a:t>vol</a:t>
            </a:r>
            <a:r>
              <a:rPr lang="en-US" dirty="0"/>
              <a:t> 2  Figure 5.2 Adjusted all-cause mortality rates, by ESRD vintage</a:t>
            </a:r>
            <a:br>
              <a:rPr lang="en-US" dirty="0"/>
            </a:br>
            <a:r>
              <a:rPr lang="en-US" dirty="0"/>
              <a:t>(b) Hemodialysis</a:t>
            </a:r>
          </a:p>
        </p:txBody>
      </p:sp>
      <p:pic>
        <p:nvPicPr>
          <p:cNvPr id="3074" name="Picture 2" descr="R:\ADR\2014\Volume 2\5 - Mortality\2014\Powerpoint\Powerpoint 300ppi\V2CH5F2_H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2993" y="1371596"/>
            <a:ext cx="6858014" cy="4114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5392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smtClean="0"/>
              <a:t>Vol 2, ESRD, Ch 5</a:t>
            </a:r>
            <a:endParaRPr lang="en-US" dirty="0"/>
          </a:p>
        </p:txBody>
      </p:sp>
      <p:sp>
        <p:nvSpPr>
          <p:cNvPr id="3" name="Slide Number Placeholder 2"/>
          <p:cNvSpPr>
            <a:spLocks noGrp="1"/>
          </p:cNvSpPr>
          <p:nvPr>
            <p:ph type="sldNum" sz="quarter" idx="11"/>
          </p:nvPr>
        </p:nvSpPr>
        <p:spPr/>
        <p:txBody>
          <a:bodyPr/>
          <a:lstStyle/>
          <a:p>
            <a:fld id="{3F227FC0-035E-484D-AA62-D30602925625}" type="slidenum">
              <a:rPr lang="en-US" smtClean="0"/>
              <a:pPr/>
              <a:t>5</a:t>
            </a:fld>
            <a:endParaRPr lang="en-US" dirty="0"/>
          </a:p>
        </p:txBody>
      </p:sp>
      <p:sp>
        <p:nvSpPr>
          <p:cNvPr id="5" name="Text Placeholder 4"/>
          <p:cNvSpPr>
            <a:spLocks noGrp="1"/>
          </p:cNvSpPr>
          <p:nvPr>
            <p:ph type="body" sz="half" idx="2"/>
          </p:nvPr>
        </p:nvSpPr>
        <p:spPr/>
        <p:txBody>
          <a:bodyPr/>
          <a:lstStyle/>
          <a:p>
            <a:r>
              <a:rPr lang="en-US" dirty="0"/>
              <a:t>Data Source: Reference Tables H.4, H.8, H.9, and H.10, and special analyses, USRDS ESRD Database. Adjusted for age, sex, race, and primary diagnosis. Ref: 2011 patients. Abbreviation: ESRD, end-stage renal disease.</a:t>
            </a:r>
          </a:p>
        </p:txBody>
      </p:sp>
      <p:sp>
        <p:nvSpPr>
          <p:cNvPr id="6" name="Title 5"/>
          <p:cNvSpPr>
            <a:spLocks noGrp="1"/>
          </p:cNvSpPr>
          <p:nvPr>
            <p:ph type="title"/>
          </p:nvPr>
        </p:nvSpPr>
        <p:spPr/>
        <p:txBody>
          <a:bodyPr/>
          <a:lstStyle/>
          <a:p>
            <a:r>
              <a:rPr lang="en-US" dirty="0" err="1"/>
              <a:t>vol</a:t>
            </a:r>
            <a:r>
              <a:rPr lang="en-US" dirty="0"/>
              <a:t> 2  Figure 5.2 Adjusted all-cause mortality rates, by ESRD vintage</a:t>
            </a:r>
            <a:br>
              <a:rPr lang="en-US" dirty="0"/>
            </a:br>
            <a:r>
              <a:rPr lang="en-US" dirty="0"/>
              <a:t>(c) Peritoneal dialysis</a:t>
            </a:r>
          </a:p>
        </p:txBody>
      </p:sp>
      <p:pic>
        <p:nvPicPr>
          <p:cNvPr id="4098" name="Picture 2" descr="R:\ADR\2014\Volume 2\5 - Mortality\2014\Powerpoint\Powerpoint 300ppi\V2CH5F2_P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2993" y="1371596"/>
            <a:ext cx="6858014" cy="4114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23026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3F227FC0-035E-484D-AA62-D30602925625}" type="slidenum">
              <a:rPr lang="en-US" smtClean="0"/>
              <a:pPr/>
              <a:t>6</a:t>
            </a:fld>
            <a:endParaRPr lang="en-US" dirty="0"/>
          </a:p>
        </p:txBody>
      </p:sp>
      <p:sp>
        <p:nvSpPr>
          <p:cNvPr id="5" name="Text Placeholder 4"/>
          <p:cNvSpPr>
            <a:spLocks noGrp="1"/>
          </p:cNvSpPr>
          <p:nvPr>
            <p:ph type="body" sz="half" idx="2"/>
          </p:nvPr>
        </p:nvSpPr>
        <p:spPr/>
        <p:txBody>
          <a:bodyPr/>
          <a:lstStyle/>
          <a:p>
            <a:r>
              <a:rPr lang="en-US" dirty="0"/>
              <a:t>Data Source: Special analyses, USRDS ESRD Database. Adjusted (age, race, sex, ethnicity, and primary diagnosis) all-cause and cause-specific mortality in the first year of hemodialysis. Ref: incident hemodialysis patients, 2011.</a:t>
            </a:r>
          </a:p>
        </p:txBody>
      </p:sp>
      <p:sp>
        <p:nvSpPr>
          <p:cNvPr id="6" name="Title 5"/>
          <p:cNvSpPr>
            <a:spLocks noGrp="1"/>
          </p:cNvSpPr>
          <p:nvPr>
            <p:ph type="title"/>
          </p:nvPr>
        </p:nvSpPr>
        <p:spPr/>
        <p:txBody>
          <a:bodyPr/>
          <a:lstStyle/>
          <a:p>
            <a:r>
              <a:rPr lang="en-US" dirty="0" err="1"/>
              <a:t>vol</a:t>
            </a:r>
            <a:r>
              <a:rPr lang="en-US" dirty="0"/>
              <a:t> 2  Figure 5.3 Adjusted mortality in the first year of hemodialysis, by year of initiation of dialysis</a:t>
            </a:r>
            <a:br>
              <a:rPr lang="en-US" dirty="0"/>
            </a:br>
            <a:r>
              <a:rPr lang="en-US" dirty="0"/>
              <a:t>(a) All-cause mortality</a:t>
            </a:r>
          </a:p>
        </p:txBody>
      </p:sp>
      <p:sp>
        <p:nvSpPr>
          <p:cNvPr id="7" name="Footer Placeholder 6"/>
          <p:cNvSpPr>
            <a:spLocks noGrp="1"/>
          </p:cNvSpPr>
          <p:nvPr>
            <p:ph type="ftr" sz="quarter" idx="10"/>
          </p:nvPr>
        </p:nvSpPr>
        <p:spPr>
          <a:xfrm>
            <a:off x="3581400" y="6477000"/>
            <a:ext cx="1981200" cy="274320"/>
          </a:xfrm>
        </p:spPr>
        <p:txBody>
          <a:bodyPr/>
          <a:lstStyle/>
          <a:p>
            <a:r>
              <a:rPr lang="en-US" dirty="0" err="1" smtClean="0"/>
              <a:t>Vol</a:t>
            </a:r>
            <a:r>
              <a:rPr lang="en-US" dirty="0" smtClean="0"/>
              <a:t> 2, ESRD, </a:t>
            </a:r>
            <a:r>
              <a:rPr lang="en-US" dirty="0" err="1" smtClean="0"/>
              <a:t>Ch</a:t>
            </a:r>
            <a:r>
              <a:rPr lang="en-US" dirty="0" smtClean="0"/>
              <a:t> 5</a:t>
            </a:r>
            <a:endParaRPr lang="en-US" dirty="0"/>
          </a:p>
        </p:txBody>
      </p:sp>
      <p:pic>
        <p:nvPicPr>
          <p:cNvPr id="5122" name="Picture 2" descr="R:\ADR\2014\Volume 2\5 - Mortality\2014\Powerpoint\Powerpoint 300ppi\V2CH5F3_Al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2993" y="1371596"/>
            <a:ext cx="6858014" cy="4114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66577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3F227FC0-035E-484D-AA62-D30602925625}" type="slidenum">
              <a:rPr lang="en-US" smtClean="0"/>
              <a:pPr/>
              <a:t>7</a:t>
            </a:fld>
            <a:endParaRPr lang="en-US" dirty="0"/>
          </a:p>
        </p:txBody>
      </p:sp>
      <p:sp>
        <p:nvSpPr>
          <p:cNvPr id="5" name="Text Placeholder 4"/>
          <p:cNvSpPr>
            <a:spLocks noGrp="1"/>
          </p:cNvSpPr>
          <p:nvPr>
            <p:ph type="body" sz="half" idx="2"/>
          </p:nvPr>
        </p:nvSpPr>
        <p:spPr/>
        <p:txBody>
          <a:bodyPr/>
          <a:lstStyle/>
          <a:p>
            <a:r>
              <a:rPr lang="en-US" dirty="0"/>
              <a:t>Data Source: Special analyses, USRDS ESRD Database. Adjusted (age, race, sex, ethnicity, and primary diagnosis) all-cause and cause-specific mortality in the first year of hemodialysis. Ref: incident hemodialysis patients, 2011.</a:t>
            </a:r>
          </a:p>
        </p:txBody>
      </p:sp>
      <p:sp>
        <p:nvSpPr>
          <p:cNvPr id="6" name="Title 5"/>
          <p:cNvSpPr>
            <a:spLocks noGrp="1"/>
          </p:cNvSpPr>
          <p:nvPr>
            <p:ph type="title"/>
          </p:nvPr>
        </p:nvSpPr>
        <p:spPr/>
        <p:txBody>
          <a:bodyPr/>
          <a:lstStyle/>
          <a:p>
            <a:r>
              <a:rPr lang="en-US" dirty="0" err="1"/>
              <a:t>vol</a:t>
            </a:r>
            <a:r>
              <a:rPr lang="en-US" dirty="0"/>
              <a:t> 2  Figure 5.3 Adjusted mortality in the first year of hemodialysis, by year of initiation of dialysis</a:t>
            </a:r>
            <a:br>
              <a:rPr lang="en-US" dirty="0"/>
            </a:br>
            <a:r>
              <a:rPr lang="en-US" dirty="0"/>
              <a:t>(b) Cardiovascular mortality</a:t>
            </a:r>
          </a:p>
        </p:txBody>
      </p:sp>
      <p:sp>
        <p:nvSpPr>
          <p:cNvPr id="7" name="Footer Placeholder 6"/>
          <p:cNvSpPr>
            <a:spLocks noGrp="1"/>
          </p:cNvSpPr>
          <p:nvPr>
            <p:ph type="ftr" sz="quarter" idx="10"/>
          </p:nvPr>
        </p:nvSpPr>
        <p:spPr>
          <a:xfrm>
            <a:off x="3581400" y="6477000"/>
            <a:ext cx="1981200" cy="274320"/>
          </a:xfrm>
        </p:spPr>
        <p:txBody>
          <a:bodyPr/>
          <a:lstStyle/>
          <a:p>
            <a:r>
              <a:rPr lang="en-US" dirty="0" err="1" smtClean="0"/>
              <a:t>Vol</a:t>
            </a:r>
            <a:r>
              <a:rPr lang="en-US" dirty="0" smtClean="0"/>
              <a:t> 2, ESRD, </a:t>
            </a:r>
            <a:r>
              <a:rPr lang="en-US" dirty="0" err="1" smtClean="0"/>
              <a:t>Ch</a:t>
            </a:r>
            <a:r>
              <a:rPr lang="en-US" dirty="0" smtClean="0"/>
              <a:t> 5</a:t>
            </a:r>
            <a:endParaRPr lang="en-US" dirty="0"/>
          </a:p>
        </p:txBody>
      </p:sp>
      <p:pic>
        <p:nvPicPr>
          <p:cNvPr id="6146" name="Picture 2" descr="R:\ADR\2014\Volume 2\5 - Mortality\2014\Powerpoint\Powerpoint 300ppi\V2CH5F3_CV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2993" y="1371596"/>
            <a:ext cx="6858014" cy="4114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36624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3F227FC0-035E-484D-AA62-D30602925625}" type="slidenum">
              <a:rPr lang="en-US" smtClean="0"/>
              <a:pPr/>
              <a:t>8</a:t>
            </a:fld>
            <a:endParaRPr lang="en-US" dirty="0"/>
          </a:p>
        </p:txBody>
      </p:sp>
      <p:sp>
        <p:nvSpPr>
          <p:cNvPr id="5" name="Text Placeholder 4"/>
          <p:cNvSpPr>
            <a:spLocks noGrp="1"/>
          </p:cNvSpPr>
          <p:nvPr>
            <p:ph type="body" sz="half" idx="2"/>
          </p:nvPr>
        </p:nvSpPr>
        <p:spPr/>
        <p:txBody>
          <a:bodyPr/>
          <a:lstStyle/>
          <a:p>
            <a:r>
              <a:rPr lang="en-US" dirty="0"/>
              <a:t>Data Source: Special analyses, USRDS ESRD Database. Adjusted (age, race, sex, ethnicity, and primary diagnosis) all-cause and cause-specific mortality in the first year of hemodialysis. Ref: incident hemodialysis patients, 2011.</a:t>
            </a:r>
          </a:p>
        </p:txBody>
      </p:sp>
      <p:sp>
        <p:nvSpPr>
          <p:cNvPr id="6" name="Title 5"/>
          <p:cNvSpPr>
            <a:spLocks noGrp="1"/>
          </p:cNvSpPr>
          <p:nvPr>
            <p:ph type="title"/>
          </p:nvPr>
        </p:nvSpPr>
        <p:spPr/>
        <p:txBody>
          <a:bodyPr/>
          <a:lstStyle/>
          <a:p>
            <a:r>
              <a:rPr lang="en-US" dirty="0" err="1"/>
              <a:t>vol</a:t>
            </a:r>
            <a:r>
              <a:rPr lang="en-US" dirty="0"/>
              <a:t> 2  Figure 5.3 Adjusted mortality in the first year of hemodialysis, by year of initiation of dialysis</a:t>
            </a:r>
            <a:br>
              <a:rPr lang="en-US" dirty="0"/>
            </a:br>
            <a:r>
              <a:rPr lang="en-US" dirty="0"/>
              <a:t>(c) Infection mortality</a:t>
            </a:r>
          </a:p>
        </p:txBody>
      </p:sp>
      <p:sp>
        <p:nvSpPr>
          <p:cNvPr id="7" name="Footer Placeholder 6"/>
          <p:cNvSpPr>
            <a:spLocks noGrp="1"/>
          </p:cNvSpPr>
          <p:nvPr>
            <p:ph type="ftr" sz="quarter" idx="10"/>
          </p:nvPr>
        </p:nvSpPr>
        <p:spPr>
          <a:xfrm>
            <a:off x="3581400" y="6477000"/>
            <a:ext cx="1981200" cy="274320"/>
          </a:xfrm>
        </p:spPr>
        <p:txBody>
          <a:bodyPr/>
          <a:lstStyle/>
          <a:p>
            <a:r>
              <a:rPr lang="en-US" dirty="0" err="1" smtClean="0"/>
              <a:t>Vol</a:t>
            </a:r>
            <a:r>
              <a:rPr lang="en-US" dirty="0" smtClean="0"/>
              <a:t> 2, ESRD, </a:t>
            </a:r>
            <a:r>
              <a:rPr lang="en-US" dirty="0" err="1" smtClean="0"/>
              <a:t>Ch</a:t>
            </a:r>
            <a:r>
              <a:rPr lang="en-US" dirty="0" smtClean="0"/>
              <a:t> 5</a:t>
            </a:r>
            <a:endParaRPr lang="en-US" dirty="0"/>
          </a:p>
        </p:txBody>
      </p:sp>
      <p:pic>
        <p:nvPicPr>
          <p:cNvPr id="7170" name="Picture 2" descr="R:\ADR\2014\Volume 2\5 - Mortality\2014\Powerpoint\Powerpoint 300ppi\V2CH5F3_Infectio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2993" y="1371596"/>
            <a:ext cx="6858014" cy="4114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36624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3F227FC0-035E-484D-AA62-D30602925625}" type="slidenum">
              <a:rPr lang="en-US" smtClean="0"/>
              <a:pPr/>
              <a:t>9</a:t>
            </a:fld>
            <a:endParaRPr lang="en-US" dirty="0"/>
          </a:p>
        </p:txBody>
      </p:sp>
      <p:sp>
        <p:nvSpPr>
          <p:cNvPr id="5" name="Text Placeholder 4"/>
          <p:cNvSpPr>
            <a:spLocks noGrp="1"/>
          </p:cNvSpPr>
          <p:nvPr>
            <p:ph type="body" sz="half" idx="2"/>
          </p:nvPr>
        </p:nvSpPr>
        <p:spPr/>
        <p:txBody>
          <a:bodyPr/>
          <a:lstStyle/>
          <a:p>
            <a:r>
              <a:rPr lang="en-US" dirty="0"/>
              <a:t>Data Source: Special analyses, USRDS ESRD Database. Adjusted (age, race, sex, ethnicity, and primary diagnosis) all-cause and cause-specific mortality in the first year of hemodialysis. Ref: incident hemodialysis patients, 2011.</a:t>
            </a:r>
          </a:p>
        </p:txBody>
      </p:sp>
      <p:sp>
        <p:nvSpPr>
          <p:cNvPr id="6" name="Title 5"/>
          <p:cNvSpPr>
            <a:spLocks noGrp="1"/>
          </p:cNvSpPr>
          <p:nvPr>
            <p:ph type="title"/>
          </p:nvPr>
        </p:nvSpPr>
        <p:spPr/>
        <p:txBody>
          <a:bodyPr/>
          <a:lstStyle/>
          <a:p>
            <a:r>
              <a:rPr lang="en-US" dirty="0" err="1"/>
              <a:t>vol</a:t>
            </a:r>
            <a:r>
              <a:rPr lang="en-US" dirty="0"/>
              <a:t> 2  Figure 5.3 Adjusted mortality in the first year of hemodialysis, by year of initiation of dialysis</a:t>
            </a:r>
            <a:br>
              <a:rPr lang="en-US" dirty="0"/>
            </a:br>
            <a:r>
              <a:rPr lang="en-US" dirty="0"/>
              <a:t>(d) Other mortality</a:t>
            </a:r>
          </a:p>
        </p:txBody>
      </p:sp>
      <p:sp>
        <p:nvSpPr>
          <p:cNvPr id="7" name="Footer Placeholder 6"/>
          <p:cNvSpPr>
            <a:spLocks noGrp="1"/>
          </p:cNvSpPr>
          <p:nvPr>
            <p:ph type="ftr" sz="quarter" idx="10"/>
          </p:nvPr>
        </p:nvSpPr>
        <p:spPr>
          <a:xfrm>
            <a:off x="3581400" y="6477000"/>
            <a:ext cx="1981200" cy="274320"/>
          </a:xfrm>
        </p:spPr>
        <p:txBody>
          <a:bodyPr/>
          <a:lstStyle/>
          <a:p>
            <a:r>
              <a:rPr lang="en-US" dirty="0" err="1" smtClean="0"/>
              <a:t>Vol</a:t>
            </a:r>
            <a:r>
              <a:rPr lang="en-US" dirty="0" smtClean="0"/>
              <a:t> 2, ESRD, </a:t>
            </a:r>
            <a:r>
              <a:rPr lang="en-US" dirty="0" err="1" smtClean="0"/>
              <a:t>Ch</a:t>
            </a:r>
            <a:r>
              <a:rPr lang="en-US" dirty="0" smtClean="0"/>
              <a:t> 5</a:t>
            </a:r>
            <a:endParaRPr lang="en-US" dirty="0"/>
          </a:p>
        </p:txBody>
      </p:sp>
      <p:pic>
        <p:nvPicPr>
          <p:cNvPr id="8194" name="Picture 2" descr="R:\ADR\2014\Volume 2\5 - Mortality\2014\Powerpoint\Powerpoint 300ppi\V2CH5F3_Oth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2993" y="1371596"/>
            <a:ext cx="6858014" cy="4114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3662400"/>
      </p:ext>
    </p:extLst>
  </p:cSld>
  <p:clrMapOvr>
    <a:masterClrMapping/>
  </p:clrMapOvr>
  <p:timing>
    <p:tnLst>
      <p:par>
        <p:cTn id="1" dur="indefinite" restart="never" nodeType="tmRoot"/>
      </p:par>
    </p:tnLst>
  </p:timing>
</p:sld>
</file>

<file path=ppt/theme/theme1.xml><?xml version="1.0" encoding="utf-8"?>
<a:theme xmlns:a="http://schemas.openxmlformats.org/drawingml/2006/main" name="ADR_PPT_Template-ESRD">
  <a:themeElements>
    <a:clrScheme name="USRDS ADR Color Palette">
      <a:dk1>
        <a:sysClr val="windowText" lastClr="000000"/>
      </a:dk1>
      <a:lt1>
        <a:sysClr val="window" lastClr="FFFFFF"/>
      </a:lt1>
      <a:dk2>
        <a:srgbClr val="48070E"/>
      </a:dk2>
      <a:lt2>
        <a:srgbClr val="FFFFFF"/>
      </a:lt2>
      <a:accent1>
        <a:srgbClr val="7A2F36"/>
      </a:accent1>
      <a:accent2>
        <a:srgbClr val="AC6168"/>
      </a:accent2>
      <a:accent3>
        <a:srgbClr val="002966"/>
      </a:accent3>
      <a:accent4>
        <a:srgbClr val="0E5480"/>
      </a:accent4>
      <a:accent5>
        <a:srgbClr val="367CA8"/>
      </a:accent5>
      <a:accent6>
        <a:srgbClr val="FFC76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ADR_PPT_Template-ESRD</Template>
  <TotalTime>135</TotalTime>
  <Words>2884</Words>
  <Application>Microsoft Office PowerPoint</Application>
  <PresentationFormat>On-screen Show (4:3)</PresentationFormat>
  <Paragraphs>917</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ADR_PPT_Template-ESRD</vt:lpstr>
      <vt:lpstr>PowerPoint Presentation</vt:lpstr>
      <vt:lpstr>vol 2  Figure 5.1 Adjusted all-cause mortality rates, overall and by modality</vt:lpstr>
      <vt:lpstr>vol 2  Figure 5.2 Adjusted all-cause mortality rates, by ESRD vintage (a) Transplant</vt:lpstr>
      <vt:lpstr>vol 2  Figure 5.2 Adjusted all-cause mortality rates, by ESRD vintage (b) Hemodialysis</vt:lpstr>
      <vt:lpstr>vol 2  Figure 5.2 Adjusted all-cause mortality rates, by ESRD vintage (c) Peritoneal dialysis</vt:lpstr>
      <vt:lpstr>vol 2  Figure 5.3 Adjusted mortality in the first year of hemodialysis, by year of initiation of dialysis (a) All-cause mortality</vt:lpstr>
      <vt:lpstr>vol 2  Figure 5.3 Adjusted mortality in the first year of hemodialysis, by year of initiation of dialysis (b) Cardiovascular mortality</vt:lpstr>
      <vt:lpstr>vol 2  Figure 5.3 Adjusted mortality in the first year of hemodialysis, by year of initiation of dialysis (c) Infection mortality</vt:lpstr>
      <vt:lpstr>vol 2  Figure 5.3 Adjusted mortality in the first year of hemodialysis, by year of initiation of dialysis (d) Other mortality</vt:lpstr>
      <vt:lpstr>vol 2  Table 5.1 Adjusted survival probabilities among ESRD patients, by months after initiation of treatment  5.1.a  By modality and year of initiation of treatment</vt:lpstr>
      <vt:lpstr>vol 2  Table 5.1 Adjusted survival probabilities among ESRD patients, by months after initiation of treatment  5.1.b  By modality and age, sex, race, and primary cause of ESRD, for patients initiating ESRD treatment in 2007</vt:lpstr>
      <vt:lpstr>vol 2  Table 5.2 Expected remaining lifetime (years) of the general U.S. population, prevalent dialysis patients and transplant patients, by sex and age</vt:lpstr>
      <vt:lpstr>vol 2  Figure 5.4 Adjusted all-cause mortality in the ESRD &amp; general populations, by age, 2012</vt:lpstr>
      <vt:lpstr>vol 2  Table 5.3 Unadjusted &amp; adjusted mortality rates in the ESRD &amp; comorbidity-specific Medicare populations, age 65 &amp; older (per 1,000 patient years), by calendar year</vt:lpstr>
      <vt:lpstr>vol 2  Figure 5.5 Adjusted all-cause mortality in the ESRD, dialysis, transplant, and comorbidity-specific Medicare population, by sex, in 2012 (a) Ages 65-69  </vt:lpstr>
      <vt:lpstr>vol 2  Figure 5.5 Adjusted all-cause mortality in the ESRD, dialysis, transplant, and comorbidity-specific Medicare population, by sex, in 2012 (b) Ages 70-79   </vt:lpstr>
      <vt:lpstr>vol 2  Figure 5.5 Adjusted all-cause mortality in the ESRD, dialysis, transplant, and comorbidity-specific Medicare population, by sex, in 2012 (c) Age 80+   </vt:lpstr>
      <vt:lpstr>vol 2 Figure 5.6 Adjusted all-cause mortality in the ESRD, dialysis, transplant, and comorbidity-specific Medicare population, by sex, in 2012 (a) White </vt:lpstr>
      <vt:lpstr>vol 2 Figure 5.6 Adjusted all-cause mortality in the ESRD, dialysis, transplant, and comorbidity-specific Medicare population, by sex, in 2012 (b) Black/African American </vt:lpstr>
      <vt:lpstr>vol 2 Figure 5.6 Adjusted all-cause mortality in the ESRD, dialysis, transplant, and comorbidity-specific Medicare population, by sex, in 2012 (c) Native American </vt:lpstr>
      <vt:lpstr>vol 2 Figure 5.6 Adjusted all-cause mortality in the ESRD, dialysis, transplant, and comorbidity-specific Medicare population, by sex, in 2012 (d) Asian </vt:lpstr>
      <vt:lpstr>vol 2 Figure 5.6 Adjusted all-cause mortality in the ESRD, dialysis, transplant, and comorbidity-specific Medicare population, by sex, in 2012 (e) Other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Ruth Shamraj</dc:creator>
  <cp:lastModifiedBy>Ruth Shamraj</cp:lastModifiedBy>
  <cp:revision>43</cp:revision>
  <cp:lastPrinted>2014-11-19T23:04:00Z</cp:lastPrinted>
  <dcterms:created xsi:type="dcterms:W3CDTF">2014-11-10T16:35:43Z</dcterms:created>
  <dcterms:modified xsi:type="dcterms:W3CDTF">2015-03-04T19:01:58Z</dcterms:modified>
</cp:coreProperties>
</file>