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95" r:id="rId8"/>
    <p:sldId id="296" r:id="rId9"/>
    <p:sldId id="297" r:id="rId10"/>
    <p:sldId id="298" r:id="rId11"/>
    <p:sldId id="299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9" r:id="rId35"/>
    <p:sldId id="350" r:id="rId36"/>
    <p:sldId id="351" r:id="rId37"/>
    <p:sldId id="35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66"/>
    <a:srgbClr val="48070E"/>
    <a:srgbClr val="7A2F36"/>
    <a:srgbClr val="AC6168"/>
    <a:srgbClr val="0E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87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8" d="100"/>
          <a:sy n="78" d="100"/>
        </p:scale>
        <p:origin x="-19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685800"/>
            <a:ext cx="3200400" cy="125559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95300" y="2514600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Candara" panose="020E0502030303020204" pitchFamily="34" charset="0"/>
              </a:rPr>
              <a:t>Chapter 6: </a:t>
            </a:r>
          </a:p>
          <a:p>
            <a:pPr algn="ctr"/>
            <a:r>
              <a:rPr lang="en-US" sz="3400" b="1" dirty="0" smtClean="0">
                <a:latin typeface="Candara" panose="020E0502030303020204" pitchFamily="34" charset="0"/>
              </a:rPr>
              <a:t>Transplantation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90600" y="483509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2014</a:t>
            </a:r>
            <a:r>
              <a:rPr lang="en-US" sz="2400" b="1" cap="small" baseline="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Annual Data Report</a:t>
            </a:r>
          </a:p>
          <a:p>
            <a:pPr algn="ctr"/>
            <a:r>
              <a:rPr lang="en-US" sz="2400" b="1" cap="small" baseline="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Volume 2: End-Stage Renal Disease</a:t>
            </a:r>
            <a:endParaRPr lang="en-US" sz="2400" b="1" cap="small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480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19812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10327"/>
            <a:ext cx="1165358" cy="4571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57200" y="381000"/>
            <a:ext cx="79248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6.4  Deceased donor transplant counts and trends, by recipient age, sex, race, &amp; primary diagnosis </a:t>
            </a:r>
          </a:p>
          <a:p>
            <a:r>
              <a:rPr lang="en-US" sz="1600" b="1" dirty="0" smtClean="0"/>
              <a:t>(c) </a:t>
            </a:r>
            <a:r>
              <a:rPr lang="en-US" sz="1600" b="1" dirty="0"/>
              <a:t>Race</a:t>
            </a:r>
          </a:p>
          <a:p>
            <a:endParaRPr lang="en-US" sz="1600" b="1" dirty="0"/>
          </a:p>
        </p:txBody>
      </p:sp>
      <p:pic>
        <p:nvPicPr>
          <p:cNvPr id="5122" name="Picture 2" descr="X:\ADR\2014\Volume 2\7 - Transplantation\2014 work\Powerpoint\Powerpoint 300ppi\Fig712C_60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7150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 E8(2). Deceased donor kidney transplant counts by recipient </a:t>
            </a:r>
            <a:r>
              <a:rPr lang="en-US" i="1" dirty="0" smtClean="0"/>
              <a:t>race. Abbreviations: </a:t>
            </a:r>
            <a:r>
              <a:rPr lang="en-US" i="1" dirty="0" err="1" smtClean="0"/>
              <a:t>Blk</a:t>
            </a:r>
            <a:r>
              <a:rPr lang="en-US" i="1" dirty="0" smtClean="0"/>
              <a:t>/</a:t>
            </a:r>
            <a:r>
              <a:rPr lang="en-US" i="1" dirty="0" err="1" smtClean="0"/>
              <a:t>Af</a:t>
            </a:r>
            <a:r>
              <a:rPr lang="en-US" i="1" dirty="0" smtClean="0"/>
              <a:t> Am, Black/African American; </a:t>
            </a:r>
            <a:r>
              <a:rPr lang="en-US" i="1" dirty="0"/>
              <a:t>Native Am, Native American.  </a:t>
            </a:r>
          </a:p>
        </p:txBody>
      </p:sp>
    </p:spTree>
    <p:extLst>
      <p:ext uri="{BB962C8B-B14F-4D97-AF65-F5344CB8AC3E}">
        <p14:creationId xmlns:p14="http://schemas.microsoft.com/office/powerpoint/2010/main" val="10850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57200" y="381000"/>
            <a:ext cx="79248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6.4  Deceased donor transplant counts and trends, by recipient age, sex, race, &amp; primary diagnosis </a:t>
            </a:r>
          </a:p>
          <a:p>
            <a:r>
              <a:rPr lang="en-US" sz="1600" b="1" dirty="0" smtClean="0"/>
              <a:t>(d) Primary </a:t>
            </a:r>
            <a:r>
              <a:rPr lang="en-US" sz="1600" b="1" dirty="0"/>
              <a:t>diagnosis </a:t>
            </a:r>
          </a:p>
        </p:txBody>
      </p:sp>
      <p:pic>
        <p:nvPicPr>
          <p:cNvPr id="6146" name="Picture 2" descr="X:\ADR\2014\Volume 2\7 - Transplantation\2014 work\Powerpoint\Powerpoint 300ppi\Fig712D_604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 E8(2). Deceased donor kidney transplant counts by recipient </a:t>
            </a:r>
            <a:r>
              <a:rPr lang="en-US" i="1" dirty="0" smtClean="0"/>
              <a:t>primary diagnosis. Abbreviations: DM, Diabetes Mellitus; GN, glomerulonephritis; HTN, hypertension.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850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867400"/>
            <a:ext cx="8305800" cy="381000"/>
          </a:xfrm>
        </p:spPr>
        <p:txBody>
          <a:bodyPr/>
          <a:lstStyle/>
          <a:p>
            <a:r>
              <a:rPr lang="en-US" i="1" dirty="0"/>
              <a:t>Data Source: Reference Table </a:t>
            </a:r>
            <a:r>
              <a:rPr lang="en-US" i="1" dirty="0" smtClean="0"/>
              <a:t>E9(2</a:t>
            </a:r>
            <a:r>
              <a:rPr lang="en-US" i="1" dirty="0"/>
              <a:t>). Unadjusted </a:t>
            </a:r>
            <a:r>
              <a:rPr lang="en-US" i="1" dirty="0" smtClean="0"/>
              <a:t>deceased </a:t>
            </a:r>
            <a:r>
              <a:rPr lang="en-US" i="1" dirty="0"/>
              <a:t>donor kidney transplant rates </a:t>
            </a:r>
            <a:r>
              <a:rPr lang="en-US" i="1" dirty="0" smtClean="0"/>
              <a:t>by recipient age.</a:t>
            </a:r>
            <a:endParaRPr lang="en-US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381000"/>
            <a:ext cx="76962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6.5  Unadjusted transplant rates among deceased donors, by age, sex, race, &amp; primary diagnosis</a:t>
            </a:r>
          </a:p>
          <a:p>
            <a:r>
              <a:rPr lang="en-US" sz="1600" b="1" dirty="0" smtClean="0"/>
              <a:t>(a) Age</a:t>
            </a:r>
          </a:p>
          <a:p>
            <a:endParaRPr lang="en-US" sz="1800" b="1" dirty="0"/>
          </a:p>
          <a:p>
            <a:endParaRPr lang="en-US" dirty="0"/>
          </a:p>
        </p:txBody>
      </p:sp>
      <p:pic>
        <p:nvPicPr>
          <p:cNvPr id="7170" name="Picture 2" descr="X:\ADR\2014\Volume 2\7 - Transplantation\2014 work\Powerpoint\Powerpoint 300ppi\Fig713A_605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9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381000"/>
            <a:ext cx="76962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6.5  Unadjusted transplant rates among deceased donors, by age, sex, race, &amp; primary diagnosis</a:t>
            </a:r>
            <a:endParaRPr lang="en-US" sz="1800" b="1" dirty="0" smtClean="0"/>
          </a:p>
          <a:p>
            <a:r>
              <a:rPr lang="en-US" sz="1600" b="1" dirty="0" smtClean="0"/>
              <a:t>(b)  Sex</a:t>
            </a:r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867400"/>
            <a:ext cx="8305800" cy="304800"/>
          </a:xfrm>
        </p:spPr>
        <p:txBody>
          <a:bodyPr/>
          <a:lstStyle/>
          <a:p>
            <a:r>
              <a:rPr lang="en-US" i="1" dirty="0"/>
              <a:t>Data Source: Reference Table E9(2). Unadjusted deceased donor kidney transplant rates </a:t>
            </a:r>
            <a:r>
              <a:rPr lang="en-US" i="1" dirty="0" smtClean="0"/>
              <a:t>by </a:t>
            </a:r>
            <a:r>
              <a:rPr lang="en-US" i="1" dirty="0"/>
              <a:t>recipient </a:t>
            </a:r>
            <a:r>
              <a:rPr lang="en-US" i="1" dirty="0" smtClean="0"/>
              <a:t>sex. </a:t>
            </a:r>
            <a:endParaRPr lang="en-US" i="1" dirty="0"/>
          </a:p>
        </p:txBody>
      </p:sp>
      <p:pic>
        <p:nvPicPr>
          <p:cNvPr id="8194" name="Picture 2" descr="X:\ADR\2014\Volume 2\7 - Transplantation\2014 work\Powerpoint\Powerpoint 300ppi\Fig713B_605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57200" y="381000"/>
            <a:ext cx="76962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6.5  Unadjusted transplant rates among deceased donors, by age, sex, race, &amp; primary diagnosis</a:t>
            </a:r>
          </a:p>
          <a:p>
            <a:r>
              <a:rPr lang="en-US" sz="1600" b="1" dirty="0" smtClean="0"/>
              <a:t>(c) </a:t>
            </a:r>
            <a:r>
              <a:rPr lang="en-US" sz="1600" b="1" dirty="0"/>
              <a:t>Race</a:t>
            </a:r>
          </a:p>
          <a:p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7150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 E9(2). Unadjusted deceased donor kidney transplant rates</a:t>
            </a:r>
            <a:r>
              <a:rPr lang="en-US" i="1" dirty="0" smtClean="0"/>
              <a:t> </a:t>
            </a:r>
            <a:r>
              <a:rPr lang="en-US" i="1" dirty="0"/>
              <a:t>by recipient </a:t>
            </a:r>
            <a:r>
              <a:rPr lang="en-US" i="1" dirty="0" smtClean="0"/>
              <a:t>race. Abbreviations: </a:t>
            </a:r>
            <a:r>
              <a:rPr lang="en-US" i="1" dirty="0" err="1" smtClean="0"/>
              <a:t>Blk</a:t>
            </a:r>
            <a:r>
              <a:rPr lang="en-US" i="1" dirty="0" smtClean="0"/>
              <a:t>/</a:t>
            </a:r>
            <a:r>
              <a:rPr lang="en-US" i="1" dirty="0" err="1" smtClean="0"/>
              <a:t>Af</a:t>
            </a:r>
            <a:r>
              <a:rPr lang="en-US" i="1" dirty="0" smtClean="0"/>
              <a:t> Am, Black/African American; </a:t>
            </a:r>
            <a:r>
              <a:rPr lang="en-US" i="1" dirty="0"/>
              <a:t>Native Am, Native American.  </a:t>
            </a:r>
          </a:p>
        </p:txBody>
      </p:sp>
      <p:pic>
        <p:nvPicPr>
          <p:cNvPr id="9218" name="Picture 2" descr="X:\ADR\2014\Volume 2\7 - Transplantation\2014 work\Powerpoint\Powerpoint 300ppi\Fig713C_605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57200" y="381000"/>
            <a:ext cx="7543807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6.5  Unadjusted transplant rates among deceased donors, by age, sex, race, &amp; primary diagnosis</a:t>
            </a:r>
          </a:p>
          <a:p>
            <a:r>
              <a:rPr lang="en-US" sz="1600" b="1" dirty="0" smtClean="0"/>
              <a:t>(d) Primary </a:t>
            </a:r>
            <a:r>
              <a:rPr lang="en-US" sz="1600" b="1" dirty="0"/>
              <a:t>diagnosis 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 E9(2). Unadjusted deceased donor kidney transplant </a:t>
            </a:r>
            <a:r>
              <a:rPr lang="en-US" i="1" dirty="0" smtClean="0"/>
              <a:t>rates by recipient primary diagnosis. Abbreviations: DM, Diabetes Mellitus; GN, glomerulonephritis; HTN, hypertension.</a:t>
            </a:r>
            <a:endParaRPr lang="en-US" i="1" dirty="0"/>
          </a:p>
        </p:txBody>
      </p:sp>
      <p:pic>
        <p:nvPicPr>
          <p:cNvPr id="10242" name="Picture 2" descr="X:\ADR\2014\Volume 2\7 - Transplantation\2014 work\Powerpoint\Powerpoint 300ppi\Fig713D_605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3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867400"/>
            <a:ext cx="8305800" cy="381000"/>
          </a:xfrm>
        </p:spPr>
        <p:txBody>
          <a:bodyPr/>
          <a:lstStyle/>
          <a:p>
            <a:r>
              <a:rPr lang="en-US" i="1" dirty="0"/>
              <a:t>Data Source: Reference Table E8(3). </a:t>
            </a:r>
            <a:r>
              <a:rPr lang="en-US" i="1" dirty="0" smtClean="0"/>
              <a:t>Live donor </a:t>
            </a:r>
            <a:r>
              <a:rPr lang="en-US" i="1" dirty="0"/>
              <a:t>kidney transplant counts by recipient </a:t>
            </a:r>
            <a:r>
              <a:rPr lang="en-US" i="1" dirty="0" smtClean="0"/>
              <a:t>age.</a:t>
            </a:r>
            <a:endParaRPr lang="en-US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381000"/>
            <a:ext cx="76962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6.6  Living donor transplant counts and trends by recipient age, sex, race, &amp; primary diagnosis </a:t>
            </a:r>
            <a:endParaRPr lang="en-US" sz="1800" b="1" dirty="0" smtClean="0"/>
          </a:p>
          <a:p>
            <a:r>
              <a:rPr lang="en-US" sz="1600" b="1" dirty="0" smtClean="0"/>
              <a:t>(a) Age</a:t>
            </a:r>
          </a:p>
          <a:p>
            <a:endParaRPr lang="en-US" sz="1800" b="1" dirty="0"/>
          </a:p>
          <a:p>
            <a:endParaRPr lang="en-US" dirty="0"/>
          </a:p>
        </p:txBody>
      </p:sp>
      <p:pic>
        <p:nvPicPr>
          <p:cNvPr id="11266" name="Picture 2" descr="X:\ADR\2014\Volume 2\7 - Transplantation\2014 work\Powerpoint\Powerpoint 300ppi\Fig714A_606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381000"/>
            <a:ext cx="80010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6.6  Living donor transplant counts and trends by recipient age, sex, race, &amp; primary diagnosis </a:t>
            </a:r>
            <a:endParaRPr lang="en-US" sz="1800" b="1" dirty="0" smtClean="0"/>
          </a:p>
          <a:p>
            <a:r>
              <a:rPr lang="en-US" sz="1600" b="1" dirty="0" smtClean="0"/>
              <a:t>(b)  Sex</a:t>
            </a:r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867400"/>
            <a:ext cx="8305800" cy="304800"/>
          </a:xfrm>
        </p:spPr>
        <p:txBody>
          <a:bodyPr/>
          <a:lstStyle/>
          <a:p>
            <a:r>
              <a:rPr lang="en-US" i="1" dirty="0"/>
              <a:t>Data Source: Reference Table E8(3). Live </a:t>
            </a:r>
            <a:r>
              <a:rPr lang="en-US" i="1" dirty="0" smtClean="0"/>
              <a:t>donor </a:t>
            </a:r>
            <a:r>
              <a:rPr lang="en-US" i="1" dirty="0"/>
              <a:t>kidney transplant counts by recipient </a:t>
            </a:r>
            <a:r>
              <a:rPr lang="en-US" i="1" dirty="0" smtClean="0"/>
              <a:t>sex. </a:t>
            </a:r>
            <a:endParaRPr lang="en-US" i="1" dirty="0"/>
          </a:p>
        </p:txBody>
      </p:sp>
      <p:pic>
        <p:nvPicPr>
          <p:cNvPr id="12290" name="Picture 2" descr="X:\ADR\2014\Volume 2\7 - Transplantation\2014 work\Powerpoint\Powerpoint 300ppi\Fig714B_606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57200" y="381000"/>
            <a:ext cx="80010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6.6  Living donor transplant counts and trends by recipient age, sex, race, &amp; primary </a:t>
            </a:r>
            <a:r>
              <a:rPr lang="en-US" sz="1800" b="1" dirty="0" smtClean="0"/>
              <a:t>diagnosis</a:t>
            </a:r>
            <a:endParaRPr lang="en-US" sz="1800" b="1" dirty="0"/>
          </a:p>
          <a:p>
            <a:r>
              <a:rPr lang="en-US" sz="1600" b="1" dirty="0" smtClean="0"/>
              <a:t>(c) </a:t>
            </a:r>
            <a:r>
              <a:rPr lang="en-US" sz="1600" b="1" dirty="0"/>
              <a:t>Race</a:t>
            </a:r>
          </a:p>
          <a:p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7150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 E8(3). Live </a:t>
            </a:r>
            <a:r>
              <a:rPr lang="en-US" i="1" dirty="0" smtClean="0"/>
              <a:t>donor </a:t>
            </a:r>
            <a:r>
              <a:rPr lang="en-US" i="1" dirty="0"/>
              <a:t>kidney transplant counts by recipient </a:t>
            </a:r>
            <a:r>
              <a:rPr lang="en-US" i="1" dirty="0" smtClean="0"/>
              <a:t>race. Abbreviations: </a:t>
            </a:r>
            <a:r>
              <a:rPr lang="en-US" i="1" dirty="0" err="1" smtClean="0"/>
              <a:t>Blk</a:t>
            </a:r>
            <a:r>
              <a:rPr lang="en-US" i="1" dirty="0" smtClean="0"/>
              <a:t>/</a:t>
            </a:r>
            <a:r>
              <a:rPr lang="en-US" i="1" dirty="0" err="1" smtClean="0"/>
              <a:t>Af</a:t>
            </a:r>
            <a:r>
              <a:rPr lang="en-US" i="1" dirty="0" smtClean="0"/>
              <a:t> Am, Black/African American; </a:t>
            </a:r>
            <a:r>
              <a:rPr lang="en-US" i="1" dirty="0"/>
              <a:t>Native Am, Native American.  </a:t>
            </a:r>
          </a:p>
        </p:txBody>
      </p:sp>
      <p:pic>
        <p:nvPicPr>
          <p:cNvPr id="13314" name="Picture 2" descr="X:\ADR\2014\Volume 2\7 - Transplantation\2014 work\Powerpoint\Powerpoint 300ppi\Fig714C_606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5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57200" y="381000"/>
            <a:ext cx="80010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</a:t>
            </a:r>
            <a:r>
              <a:rPr lang="en-US" sz="1800" b="1" dirty="0" smtClean="0"/>
              <a:t>Figure 6.6  </a:t>
            </a:r>
            <a:r>
              <a:rPr lang="en-US" sz="1800" b="1" dirty="0"/>
              <a:t>Living donor transplant counts and trends by recipient age, sex, race, &amp; primary diagnosis</a:t>
            </a:r>
            <a:r>
              <a:rPr lang="en-US" sz="1800" b="1" dirty="0" smtClean="0"/>
              <a:t> </a:t>
            </a:r>
            <a:endParaRPr lang="en-US" sz="1800" b="1" dirty="0"/>
          </a:p>
          <a:p>
            <a:r>
              <a:rPr lang="en-US" sz="1600" b="1" dirty="0" smtClean="0"/>
              <a:t>(d) Primary </a:t>
            </a:r>
            <a:r>
              <a:rPr lang="en-US" sz="1600" b="1" dirty="0"/>
              <a:t>diagnosis 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 E8(3). Live </a:t>
            </a:r>
            <a:r>
              <a:rPr lang="en-US" i="1" dirty="0" smtClean="0"/>
              <a:t>donor </a:t>
            </a:r>
            <a:r>
              <a:rPr lang="en-US" i="1" dirty="0"/>
              <a:t>kidney transplant counts by recipient </a:t>
            </a:r>
            <a:r>
              <a:rPr lang="en-US" i="1" dirty="0" smtClean="0"/>
              <a:t>primary diagnosis. Abbreviations: DM, Diabetes Mellitus; GN, glomerulonephritis; HTN, hypertension.  </a:t>
            </a:r>
            <a:endParaRPr lang="en-US" i="1" dirty="0"/>
          </a:p>
        </p:txBody>
      </p:sp>
      <p:pic>
        <p:nvPicPr>
          <p:cNvPr id="14338" name="Picture 2" descr="X:\ADR\2014\Volume 2\7 - Transplantation\2014 work\Powerpoint\Powerpoint 300ppi\Fig714D_606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 Figure 6.1  Trends in transplantation: unadjusted rates, waiting list counts, waiting time, counts of transplants per year, &amp; total functioning transplants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(a)  </a:t>
            </a:r>
            <a:r>
              <a:rPr lang="en-US" sz="1600" dirty="0" smtClean="0"/>
              <a:t>Percent </a:t>
            </a:r>
            <a:r>
              <a:rPr lang="en-US" sz="1600" dirty="0"/>
              <a:t>of dialysis patients wait-listed and unadjusted and transplant rates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pic>
        <p:nvPicPr>
          <p:cNvPr id="1026" name="Picture 2" descr="X:\ADR\2014\Volume 2\7 - Transplantation\2014 work\Powerpoint\Powerpoint 300ppi\Fig701A_601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626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Tables E4, </a:t>
            </a:r>
            <a:r>
              <a:rPr lang="en-US" i="1" dirty="0" smtClean="0"/>
              <a:t>E9. </a:t>
            </a:r>
            <a:r>
              <a:rPr lang="en-US" i="1" dirty="0"/>
              <a:t>Percent of dialysis patients on the kidney waiting list is for all dialysis patients. Unadjusted transplant rates are for all dialysis patients.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867400"/>
            <a:ext cx="8305800" cy="381000"/>
          </a:xfrm>
        </p:spPr>
        <p:txBody>
          <a:bodyPr/>
          <a:lstStyle/>
          <a:p>
            <a:r>
              <a:rPr lang="en-US" i="1" dirty="0"/>
              <a:t>Data Source: Reference Table E9(3). Unadjusted </a:t>
            </a:r>
            <a:r>
              <a:rPr lang="en-US" i="1" dirty="0" smtClean="0"/>
              <a:t>live donor </a:t>
            </a:r>
            <a:r>
              <a:rPr lang="en-US" i="1" dirty="0"/>
              <a:t>kidney transplant rates </a:t>
            </a:r>
            <a:r>
              <a:rPr lang="en-US" i="1" dirty="0" smtClean="0"/>
              <a:t>by recipient age.</a:t>
            </a:r>
            <a:endParaRPr lang="en-US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381000"/>
            <a:ext cx="78486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6.7  Unadjusted transplant rates among living donors, by age, sex, race, &amp; primary diagnosis</a:t>
            </a:r>
          </a:p>
          <a:p>
            <a:r>
              <a:rPr lang="en-US" sz="1600" b="1" dirty="0" smtClean="0"/>
              <a:t>(a) Age</a:t>
            </a:r>
          </a:p>
          <a:p>
            <a:endParaRPr lang="en-US" sz="1800" b="1" dirty="0"/>
          </a:p>
          <a:p>
            <a:endParaRPr lang="en-US" dirty="0"/>
          </a:p>
        </p:txBody>
      </p:sp>
      <p:pic>
        <p:nvPicPr>
          <p:cNvPr id="15362" name="Picture 2" descr="X:\ADR\2014\Volume 2\7 - Transplantation\2014 work\Powerpoint\Powerpoint 300ppi\Fig715A_607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381000"/>
            <a:ext cx="78486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6.7  Unadjusted transplant rates among living donors, by age, sex, race, &amp; primary diagnosis</a:t>
            </a:r>
            <a:endParaRPr lang="en-US" sz="1800" b="1" dirty="0" smtClean="0"/>
          </a:p>
          <a:p>
            <a:r>
              <a:rPr lang="en-US" sz="1600" b="1" dirty="0" smtClean="0"/>
              <a:t>(b)  Sex</a:t>
            </a:r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867400"/>
            <a:ext cx="8305800" cy="304800"/>
          </a:xfrm>
        </p:spPr>
        <p:txBody>
          <a:bodyPr/>
          <a:lstStyle/>
          <a:p>
            <a:r>
              <a:rPr lang="en-US" i="1" dirty="0"/>
              <a:t>Data Source: Reference Table E9(3). Unadjusted live </a:t>
            </a:r>
            <a:r>
              <a:rPr lang="en-US" i="1" dirty="0" smtClean="0"/>
              <a:t>donor </a:t>
            </a:r>
            <a:r>
              <a:rPr lang="en-US" i="1" dirty="0"/>
              <a:t>kidney transplant rates </a:t>
            </a:r>
            <a:r>
              <a:rPr lang="en-US" i="1" dirty="0" smtClean="0"/>
              <a:t>by </a:t>
            </a:r>
            <a:r>
              <a:rPr lang="en-US" i="1" dirty="0"/>
              <a:t>recipient </a:t>
            </a:r>
            <a:r>
              <a:rPr lang="en-US" i="1" dirty="0" smtClean="0"/>
              <a:t>sex. </a:t>
            </a:r>
            <a:endParaRPr lang="en-US" i="1" dirty="0"/>
          </a:p>
        </p:txBody>
      </p:sp>
      <p:pic>
        <p:nvPicPr>
          <p:cNvPr id="16386" name="Picture 2" descr="X:\ADR\2014\Volume 2\7 - Transplantation\2014 work\Powerpoint\Powerpoint 300ppi\Fig715B_607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57200" y="381000"/>
            <a:ext cx="77724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6.7  Unadjusted transplant rates among living donors, by age, sex, race, &amp; primary diagnosis</a:t>
            </a:r>
          </a:p>
          <a:p>
            <a:r>
              <a:rPr lang="en-US" sz="1600" b="1" dirty="0" smtClean="0"/>
              <a:t>(c) </a:t>
            </a:r>
            <a:r>
              <a:rPr lang="en-US" sz="1600" b="1" dirty="0"/>
              <a:t>Race</a:t>
            </a:r>
          </a:p>
          <a:p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7150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 E9(3). Unadjusted live </a:t>
            </a:r>
            <a:r>
              <a:rPr lang="en-US" i="1" dirty="0" smtClean="0"/>
              <a:t>donor </a:t>
            </a:r>
            <a:r>
              <a:rPr lang="en-US" i="1" dirty="0"/>
              <a:t>kidney transplant rates</a:t>
            </a:r>
            <a:r>
              <a:rPr lang="en-US" i="1" dirty="0" smtClean="0"/>
              <a:t> </a:t>
            </a:r>
            <a:r>
              <a:rPr lang="en-US" i="1" dirty="0"/>
              <a:t>by recipient </a:t>
            </a:r>
            <a:r>
              <a:rPr lang="en-US" i="1" dirty="0" smtClean="0"/>
              <a:t>race. Abbreviations: </a:t>
            </a:r>
            <a:r>
              <a:rPr lang="en-US" i="1" dirty="0" err="1" smtClean="0"/>
              <a:t>Blk</a:t>
            </a:r>
            <a:r>
              <a:rPr lang="en-US" i="1" dirty="0" smtClean="0"/>
              <a:t>/</a:t>
            </a:r>
            <a:r>
              <a:rPr lang="en-US" i="1" dirty="0" err="1" smtClean="0"/>
              <a:t>Af</a:t>
            </a:r>
            <a:r>
              <a:rPr lang="en-US" i="1" dirty="0" smtClean="0"/>
              <a:t> Am, Black/African American; </a:t>
            </a:r>
            <a:r>
              <a:rPr lang="en-US" i="1" dirty="0"/>
              <a:t>Native Am, Native American.  </a:t>
            </a:r>
          </a:p>
        </p:txBody>
      </p:sp>
      <p:pic>
        <p:nvPicPr>
          <p:cNvPr id="17410" name="Picture 2" descr="X:\ADR\2014\Volume 2\7 - Transplantation\2014 work\Powerpoint\Powerpoint 300ppi\Fig715C_607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57200" y="381000"/>
            <a:ext cx="78486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</a:t>
            </a:r>
            <a:r>
              <a:rPr lang="en-US" sz="1800" b="1" dirty="0" smtClean="0"/>
              <a:t>Figure 6.7  </a:t>
            </a:r>
            <a:r>
              <a:rPr lang="en-US" sz="1800" b="1" dirty="0"/>
              <a:t>Unadjusted transplant rates among living donors, by age, sex, </a:t>
            </a:r>
            <a:r>
              <a:rPr lang="en-US" sz="1800" b="1" dirty="0" smtClean="0"/>
              <a:t>race</a:t>
            </a:r>
            <a:r>
              <a:rPr lang="en-US" sz="1800" b="1" dirty="0"/>
              <a:t>, &amp; primary </a:t>
            </a:r>
            <a:r>
              <a:rPr lang="en-US" sz="1800" b="1" dirty="0" smtClean="0"/>
              <a:t>diagnosis</a:t>
            </a:r>
          </a:p>
          <a:p>
            <a:r>
              <a:rPr lang="en-US" sz="1600" b="1" dirty="0" smtClean="0"/>
              <a:t>(d) Primary </a:t>
            </a:r>
            <a:r>
              <a:rPr lang="en-US" sz="1600" b="1" dirty="0"/>
              <a:t>diagnosis 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 E9(3). Unadjusted live </a:t>
            </a:r>
            <a:r>
              <a:rPr lang="en-US" i="1" dirty="0" smtClean="0"/>
              <a:t>donor </a:t>
            </a:r>
            <a:r>
              <a:rPr lang="en-US" i="1" dirty="0"/>
              <a:t>kidney transplant </a:t>
            </a:r>
            <a:r>
              <a:rPr lang="en-US" i="1" dirty="0" smtClean="0"/>
              <a:t>rates by recipient primary diagnosis. Abbreviations: DM, Diabetes Mellitus; GN, glomerulonephritis; HTN, hypertension.</a:t>
            </a:r>
            <a:endParaRPr lang="en-US" i="1" dirty="0"/>
          </a:p>
        </p:txBody>
      </p:sp>
      <p:pic>
        <p:nvPicPr>
          <p:cNvPr id="18434" name="Picture 2" descr="X:\ADR\2014\Volume 2\7 - Transplantation\2014 work\Powerpoint\Powerpoint 300ppi\Fig715D_607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4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5715000" cy="685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</a:t>
            </a:r>
            <a:r>
              <a:rPr lang="en-US" sz="1800" b="1" dirty="0" smtClean="0"/>
              <a:t>6.8  </a:t>
            </a:r>
            <a:r>
              <a:rPr lang="en-US" sz="1800" b="1" dirty="0"/>
              <a:t>Outcomes: deceased donor transplants </a:t>
            </a:r>
            <a:endParaRPr lang="en-US" sz="1800" b="1" dirty="0" smtClean="0"/>
          </a:p>
          <a:p>
            <a:pPr lvl="0"/>
            <a:r>
              <a:rPr lang="en-US" sz="1600" b="1" dirty="0" smtClean="0"/>
              <a:t>(a) One-year</a:t>
            </a:r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Tables F2, F14, </a:t>
            </a:r>
            <a:r>
              <a:rPr lang="en-US" i="1" dirty="0" smtClean="0"/>
              <a:t>I26. </a:t>
            </a:r>
            <a:r>
              <a:rPr lang="en-US" i="1" dirty="0"/>
              <a:t>Outcomes among recipients of a first-time deceased donor kidney transplant; unadjusted. </a:t>
            </a:r>
          </a:p>
        </p:txBody>
      </p:sp>
      <p:pic>
        <p:nvPicPr>
          <p:cNvPr id="19458" name="Picture 2" descr="X:\ADR\2014\Volume 2\7 - Transplantation\2014 work\Powerpoint\Powerpoint 300ppi\Fig717A_608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9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5486400" cy="685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</a:t>
            </a:r>
            <a:r>
              <a:rPr lang="en-US" sz="1800" b="1" dirty="0" smtClean="0"/>
              <a:t>6.8  </a:t>
            </a:r>
            <a:r>
              <a:rPr lang="en-US" sz="1800" b="1" dirty="0"/>
              <a:t>Outcomes: deceased donor transplants </a:t>
            </a:r>
            <a:endParaRPr lang="en-US" sz="1800" b="1" dirty="0" smtClean="0"/>
          </a:p>
          <a:p>
            <a:pPr lvl="0"/>
            <a:r>
              <a:rPr lang="en-US" sz="1600" b="1" dirty="0" smtClean="0"/>
              <a:t>(b) Five-year</a:t>
            </a:r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Tables F5, F17, I29</a:t>
            </a:r>
            <a:r>
              <a:rPr lang="en-US" i="1" dirty="0" smtClean="0"/>
              <a:t>. </a:t>
            </a:r>
            <a:r>
              <a:rPr lang="en-US" i="1" dirty="0"/>
              <a:t>Outcomes among recipients of a first-time deceased donor kidney transplant; unadjusted. </a:t>
            </a:r>
          </a:p>
        </p:txBody>
      </p:sp>
      <p:pic>
        <p:nvPicPr>
          <p:cNvPr id="20482" name="Picture 2" descr="X:\ADR\2014\Volume 2\7 - Transplantation\2014 work\Powerpoint\Powerpoint 300ppi\Fig717B_608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5638800" cy="685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</a:t>
            </a:r>
            <a:r>
              <a:rPr lang="en-US" sz="1800" b="1" dirty="0" smtClean="0"/>
              <a:t>6.8  </a:t>
            </a:r>
            <a:r>
              <a:rPr lang="en-US" sz="1800" b="1" dirty="0"/>
              <a:t>Outcomes: deceased donor transplants </a:t>
            </a:r>
            <a:endParaRPr lang="en-US" sz="1800" b="1" dirty="0" smtClean="0"/>
          </a:p>
          <a:p>
            <a:pPr lvl="0"/>
            <a:r>
              <a:rPr lang="en-US" sz="1600" b="1" dirty="0" smtClean="0"/>
              <a:t>(c) Ten-year</a:t>
            </a:r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Tables F6, F18, I30</a:t>
            </a:r>
            <a:r>
              <a:rPr lang="en-US" i="1" dirty="0" smtClean="0"/>
              <a:t>. </a:t>
            </a:r>
            <a:r>
              <a:rPr lang="en-US" i="1" dirty="0"/>
              <a:t>Outcomes among recipients of a first-time deceased donor kidney transplant; unadjusted. </a:t>
            </a:r>
          </a:p>
        </p:txBody>
      </p:sp>
      <p:pic>
        <p:nvPicPr>
          <p:cNvPr id="21506" name="Picture 2" descr="X:\ADR\2014\Volume 2\7 - Transplantation\2014 work\Powerpoint\Powerpoint 300ppi\Fig717C_60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5715000" cy="685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</a:t>
            </a:r>
            <a:r>
              <a:rPr lang="en-US" sz="1800" b="1" dirty="0" smtClean="0"/>
              <a:t>6.9  Outcomes</a:t>
            </a:r>
            <a:r>
              <a:rPr lang="en-US" sz="1800" b="1" dirty="0"/>
              <a:t>: l</a:t>
            </a:r>
            <a:r>
              <a:rPr lang="en-US" sz="1800" b="1" dirty="0" smtClean="0"/>
              <a:t>iving donor </a:t>
            </a:r>
            <a:r>
              <a:rPr lang="en-US" sz="1800" b="1" dirty="0"/>
              <a:t>transplants </a:t>
            </a:r>
            <a:endParaRPr lang="en-US" sz="1800" b="1" dirty="0" smtClean="0"/>
          </a:p>
          <a:p>
            <a:pPr lvl="0"/>
            <a:r>
              <a:rPr lang="en-US" sz="1600" b="1" dirty="0" smtClean="0"/>
              <a:t>(a) One-year</a:t>
            </a:r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Tables F8, F20, I32</a:t>
            </a:r>
            <a:r>
              <a:rPr lang="en-US" i="1" dirty="0" smtClean="0"/>
              <a:t>. </a:t>
            </a:r>
            <a:r>
              <a:rPr lang="en-US" i="1" dirty="0"/>
              <a:t>Outcomes among recipients of a first-time live </a:t>
            </a:r>
            <a:r>
              <a:rPr lang="en-US" i="1" dirty="0" smtClean="0"/>
              <a:t>donor </a:t>
            </a:r>
            <a:r>
              <a:rPr lang="en-US" i="1" dirty="0"/>
              <a:t>kidney transplant; unadjusted. </a:t>
            </a:r>
          </a:p>
        </p:txBody>
      </p:sp>
      <p:pic>
        <p:nvPicPr>
          <p:cNvPr id="22530" name="Picture 2" descr="X:\ADR\2014\Volume 2\7 - Transplantation\2014 work\Powerpoint\Powerpoint 300ppi\Fig718A_609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1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5486400" cy="685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</a:t>
            </a:r>
            <a:r>
              <a:rPr lang="en-US" sz="1800" b="1" dirty="0" smtClean="0"/>
              <a:t>6.9  Outcomes</a:t>
            </a:r>
            <a:r>
              <a:rPr lang="en-US" sz="1800" b="1" dirty="0"/>
              <a:t>: living </a:t>
            </a:r>
            <a:r>
              <a:rPr lang="en-US" sz="1800" b="1" dirty="0" smtClean="0"/>
              <a:t>donor </a:t>
            </a:r>
            <a:r>
              <a:rPr lang="en-US" sz="1800" b="1" dirty="0"/>
              <a:t>transplants </a:t>
            </a:r>
            <a:endParaRPr lang="en-US" sz="1800" b="1" dirty="0" smtClean="0"/>
          </a:p>
          <a:p>
            <a:pPr lvl="0"/>
            <a:r>
              <a:rPr lang="en-US" sz="1600" b="1" dirty="0" smtClean="0"/>
              <a:t>(b) Five-year</a:t>
            </a:r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Tables F11, F23, I35</a:t>
            </a:r>
            <a:r>
              <a:rPr lang="en-US" i="1" dirty="0" smtClean="0"/>
              <a:t>. </a:t>
            </a:r>
            <a:r>
              <a:rPr lang="en-US" i="1" dirty="0"/>
              <a:t>Outcomes among recipients of a first-time live </a:t>
            </a:r>
            <a:r>
              <a:rPr lang="en-US" i="1" dirty="0" smtClean="0"/>
              <a:t>donor </a:t>
            </a:r>
            <a:r>
              <a:rPr lang="en-US" i="1" dirty="0"/>
              <a:t>kidney transplant; unadjusted. </a:t>
            </a:r>
          </a:p>
        </p:txBody>
      </p:sp>
      <p:pic>
        <p:nvPicPr>
          <p:cNvPr id="23554" name="Picture 2" descr="X:\ADR\2014\Volume 2\7 - Transplantation\2014 work\Powerpoint\Powerpoint 300ppi\Fig718B_609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5638800" cy="685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6.9  Outcomes: living </a:t>
            </a:r>
            <a:r>
              <a:rPr lang="en-US" sz="1800" b="1" dirty="0" smtClean="0"/>
              <a:t>donor </a:t>
            </a:r>
            <a:r>
              <a:rPr lang="en-US" sz="1800" b="1" dirty="0"/>
              <a:t>transplants </a:t>
            </a:r>
            <a:endParaRPr lang="en-US" sz="1800" b="1" dirty="0" smtClean="0"/>
          </a:p>
          <a:p>
            <a:pPr lvl="0"/>
            <a:r>
              <a:rPr lang="en-US" sz="1600" b="1" dirty="0" smtClean="0"/>
              <a:t>(c) Ten-year</a:t>
            </a:r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Tables F12, F24, I36</a:t>
            </a:r>
            <a:r>
              <a:rPr lang="en-US" i="1" dirty="0" smtClean="0"/>
              <a:t>. </a:t>
            </a:r>
            <a:r>
              <a:rPr lang="en-US" i="1" dirty="0"/>
              <a:t>Outcomes among recipients of a first-time live </a:t>
            </a:r>
            <a:r>
              <a:rPr lang="en-US" i="1" dirty="0" smtClean="0"/>
              <a:t>donor </a:t>
            </a:r>
            <a:r>
              <a:rPr lang="en-US" i="1" dirty="0"/>
              <a:t>kidney transplant; unadjusted. </a:t>
            </a:r>
          </a:p>
        </p:txBody>
      </p:sp>
      <p:pic>
        <p:nvPicPr>
          <p:cNvPr id="24578" name="Picture 2" descr="X:\ADR\2014\Volume 2\7 - Transplantation\2014 work\Powerpoint\Powerpoint 300ppi\Fig718C_609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 Figure 6.1  Trends in transplantation: unadjusted rates, waiting list counts, waiting time, counts of transplants per year, &amp; total functioning transplants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(b)  </a:t>
            </a:r>
            <a:r>
              <a:rPr lang="en-US" sz="1600" dirty="0" smtClean="0"/>
              <a:t>Kidney </a:t>
            </a:r>
            <a:r>
              <a:rPr lang="en-US" sz="1600" dirty="0"/>
              <a:t>waiting list counts and waiting time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pic>
        <p:nvPicPr>
          <p:cNvPr id="2050" name="Picture 2" descr="X:\ADR\2014\Volume 2\7 - Transplantation\2014 work\Powerpoint\Powerpoint 300ppi\Fig701B_601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16" y="1117600"/>
            <a:ext cx="5216768" cy="452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62600"/>
            <a:ext cx="8305800" cy="685800"/>
          </a:xfrm>
        </p:spPr>
        <p:txBody>
          <a:bodyPr/>
          <a:lstStyle/>
          <a:p>
            <a:r>
              <a:rPr lang="en-US" i="1" dirty="0"/>
              <a:t>Data Source: Reference Tables </a:t>
            </a:r>
            <a:r>
              <a:rPr lang="en-US" i="1" dirty="0" smtClean="0"/>
              <a:t>E2</a:t>
            </a:r>
            <a:r>
              <a:rPr lang="en-US" i="1" dirty="0"/>
              <a:t>, </a:t>
            </a:r>
            <a:r>
              <a:rPr lang="en-US" i="1" dirty="0" smtClean="0"/>
              <a:t>E3. Waiting </a:t>
            </a:r>
            <a:r>
              <a:rPr lang="en-US" i="1" dirty="0"/>
              <a:t>list counts include all candidates listed for a kidney transplant on December 31 of each year. Waiting time is calculated for all candidates enrolled on the waiting list in a given year.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6858000" cy="381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</a:t>
            </a:r>
            <a:r>
              <a:rPr lang="en-US" sz="1800" b="1" dirty="0" smtClean="0"/>
              <a:t>6.10  </a:t>
            </a:r>
            <a:r>
              <a:rPr lang="en-US" sz="1800" b="1" dirty="0"/>
              <a:t>Acute rejection within the first year </a:t>
            </a:r>
            <a:r>
              <a:rPr lang="en-US" sz="1800" b="1" dirty="0" smtClean="0"/>
              <a:t>post-transplant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 smtClean="0"/>
              <a:t>Data </a:t>
            </a:r>
            <a:r>
              <a:rPr lang="en-US" i="1" dirty="0"/>
              <a:t>Source: Special analyses, USRDS ESRD Database. Acute rejection rates during the first year post-transplant for recipients age 18 and older with a functioning graft at discharge. 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25602" name="Picture 2" descr="X:\ADR\2014\Volume 2\7 - Transplantation\2014 work\Powerpoint\Powerpoint 300ppi\Fig719_6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1430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6858000" cy="381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</a:t>
            </a:r>
            <a:r>
              <a:rPr lang="en-US" sz="1800" b="1" dirty="0" smtClean="0"/>
              <a:t>6.11  </a:t>
            </a:r>
            <a:r>
              <a:rPr lang="en-US" sz="1800" b="1" dirty="0"/>
              <a:t>Post-transplant total hospital admission rates</a:t>
            </a:r>
            <a:endParaRPr lang="en-US" sz="1800" b="1" dirty="0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Reference Table G5. All kidney transplant recipients.</a:t>
            </a:r>
          </a:p>
        </p:txBody>
      </p:sp>
      <p:pic>
        <p:nvPicPr>
          <p:cNvPr id="26626" name="Picture 2" descr="X:\ADR\2014\Volume 2\7 - Transplantation\2014 work\Powerpoint\Powerpoint 300ppi\Fig721_6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600"/>
            <a:ext cx="6858014" cy="381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6858000" cy="381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</a:t>
            </a:r>
            <a:r>
              <a:rPr lang="en-US" sz="1800" b="1" dirty="0" smtClean="0"/>
              <a:t>6.12  </a:t>
            </a:r>
            <a:r>
              <a:rPr lang="en-US" sz="1800" b="1" dirty="0"/>
              <a:t>Mortality rate by causes of death</a:t>
            </a:r>
            <a:endParaRPr lang="en-US" sz="1800" b="1" dirty="0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 Reference Table H12. Kidney transplant recipients who died.</a:t>
            </a:r>
          </a:p>
        </p:txBody>
      </p:sp>
      <p:pic>
        <p:nvPicPr>
          <p:cNvPr id="27650" name="Picture 2" descr="X:\ADR\2014\Volume 2\7 - Transplantation\2014 work\Powerpoint\Powerpoint 300ppi\Fig726_6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295400"/>
            <a:ext cx="6858014" cy="381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7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73914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6.13  Immunosuppression use at transplantation (and one year post-transplant) </a:t>
            </a:r>
            <a:endParaRPr lang="en-US" sz="1800" b="1" dirty="0" smtClean="0"/>
          </a:p>
          <a:p>
            <a:r>
              <a:rPr lang="en-US" sz="1800" b="1" dirty="0" smtClean="0"/>
              <a:t>(a) </a:t>
            </a:r>
            <a:r>
              <a:rPr lang="en-US" sz="1600" b="1" dirty="0"/>
              <a:t>Induction agents</a:t>
            </a:r>
            <a:endParaRPr lang="en-US" sz="1600" b="1" dirty="0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i="1" dirty="0"/>
              <a:t>Data Source: Special analyses, USRDS ESRD Database. All adult kidney transplant recipients. Abbreviations: IL2-RA, interleukin 2 receptor antagonist. </a:t>
            </a:r>
          </a:p>
        </p:txBody>
      </p:sp>
      <p:pic>
        <p:nvPicPr>
          <p:cNvPr id="28674" name="Picture 2" descr="X:\ADR\2014\Volume 2\7 - Transplantation\2014 work\Powerpoint\Powerpoint 300ppi\Fig727E_613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3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73914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6.13  Immunosuppression use at transplantation (and one year post-transplant) </a:t>
            </a:r>
            <a:endParaRPr lang="en-US" sz="1800" b="1" dirty="0" smtClean="0"/>
          </a:p>
          <a:p>
            <a:pPr lvl="0"/>
            <a:r>
              <a:rPr lang="en-US" sz="1800" b="1" dirty="0" smtClean="0"/>
              <a:t>(b) </a:t>
            </a:r>
            <a:r>
              <a:rPr lang="en-US" sz="1600" b="1" dirty="0" err="1"/>
              <a:t>Calcineurin</a:t>
            </a:r>
            <a:r>
              <a:rPr lang="en-US" sz="1600" b="1" dirty="0"/>
              <a:t> inhibitors at </a:t>
            </a:r>
            <a:r>
              <a:rPr lang="en-US" sz="1600" b="1" dirty="0" smtClean="0"/>
              <a:t>transplant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715000"/>
            <a:ext cx="8305800" cy="381000"/>
          </a:xfrm>
        </p:spPr>
        <p:txBody>
          <a:bodyPr/>
          <a:lstStyle/>
          <a:p>
            <a:r>
              <a:rPr lang="en-US" i="1" dirty="0"/>
              <a:t>Data Source: Special analyses, USRDS ESRD Database. All adult kidney transplant recipients. </a:t>
            </a:r>
          </a:p>
        </p:txBody>
      </p:sp>
      <p:pic>
        <p:nvPicPr>
          <p:cNvPr id="29698" name="Picture 2" descr="X:\ADR\2014\Volume 2\7 - Transplantation\2014 work\Powerpoint\Powerpoint 300ppi\Fig727A_613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73914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6.13  Immunosuppression use at transplantation (and one year post-transplant) </a:t>
            </a:r>
            <a:endParaRPr lang="en-US" sz="1800" b="1" dirty="0" smtClean="0"/>
          </a:p>
          <a:p>
            <a:pPr lvl="0"/>
            <a:r>
              <a:rPr lang="en-US" sz="1800" b="1" dirty="0" smtClean="0"/>
              <a:t>(c) </a:t>
            </a:r>
            <a:r>
              <a:rPr lang="en-US" sz="1600" b="1" dirty="0"/>
              <a:t>Anti-metabolites at </a:t>
            </a:r>
            <a:r>
              <a:rPr lang="en-US" sz="1600" b="1" dirty="0" smtClean="0"/>
              <a:t>transplant</a:t>
            </a:r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715000"/>
            <a:ext cx="8305800" cy="381000"/>
          </a:xfrm>
        </p:spPr>
        <p:txBody>
          <a:bodyPr/>
          <a:lstStyle/>
          <a:p>
            <a:r>
              <a:rPr lang="en-US" i="1" dirty="0"/>
              <a:t>Data Source: Special analyses, USRDS ESRD Database. All adult kidney transplant recipients. </a:t>
            </a:r>
          </a:p>
        </p:txBody>
      </p:sp>
      <p:pic>
        <p:nvPicPr>
          <p:cNvPr id="31746" name="Picture 2" descr="X:\ADR\2014\Volume 2\7 - Transplantation\2014 work\Powerpoint\Powerpoint 300ppi\Fig727B_613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73914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6.13  Immunosuppression use at transplantation (and one year post-transplant) </a:t>
            </a:r>
            <a:endParaRPr lang="en-US" sz="1800" b="1" dirty="0" smtClean="0"/>
          </a:p>
          <a:p>
            <a:r>
              <a:rPr lang="en-US" sz="1800" b="1" dirty="0" smtClean="0"/>
              <a:t>(d) </a:t>
            </a:r>
            <a:r>
              <a:rPr lang="en-US" sz="1600" b="1" dirty="0" err="1"/>
              <a:t>mTOR</a:t>
            </a:r>
            <a:r>
              <a:rPr lang="en-US" sz="1600" b="1" dirty="0"/>
              <a:t> </a:t>
            </a:r>
            <a:r>
              <a:rPr lang="en-US" sz="1600" b="1" dirty="0" smtClean="0"/>
              <a:t>inhibitors</a:t>
            </a:r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715000"/>
            <a:ext cx="8305800" cy="304800"/>
          </a:xfrm>
        </p:spPr>
        <p:txBody>
          <a:bodyPr/>
          <a:lstStyle/>
          <a:p>
            <a:r>
              <a:rPr lang="en-US" i="1" dirty="0"/>
              <a:t>Data Source: Special analyses, USRDS ESRD Database. All adult kidney transplant recipients. </a:t>
            </a:r>
          </a:p>
        </p:txBody>
      </p:sp>
      <p:pic>
        <p:nvPicPr>
          <p:cNvPr id="32770" name="Picture 2" descr="X:\ADR\2014\Volume 2\7 - Transplantation\2014 work\Powerpoint\Powerpoint 300ppi\Fig727C_61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09600" y="381000"/>
            <a:ext cx="73914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6.13  Immunosuppression use at transplantation (and one year post-transplant) </a:t>
            </a:r>
            <a:endParaRPr lang="en-US" sz="1800" b="1" dirty="0" smtClean="0"/>
          </a:p>
          <a:p>
            <a:r>
              <a:rPr lang="en-US" sz="1800" b="1" dirty="0" smtClean="0"/>
              <a:t>(e) </a:t>
            </a:r>
            <a:r>
              <a:rPr lang="en-US" sz="1600" b="1" dirty="0" smtClean="0"/>
              <a:t>Steroids</a:t>
            </a:r>
            <a:endParaRPr lang="en-US" sz="16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715000"/>
            <a:ext cx="8305800" cy="304800"/>
          </a:xfrm>
        </p:spPr>
        <p:txBody>
          <a:bodyPr/>
          <a:lstStyle/>
          <a:p>
            <a:r>
              <a:rPr lang="en-US" i="1" dirty="0"/>
              <a:t>Data Source: Special analyses, USRDS ESRD Database. All adult kidney transplant recipients. </a:t>
            </a:r>
          </a:p>
        </p:txBody>
      </p:sp>
      <p:pic>
        <p:nvPicPr>
          <p:cNvPr id="33794" name="Picture 2" descr="X:\ADR\2014\Volume 2\7 - Transplantation\2014 work\Powerpoint\Powerpoint 300ppi\Fig727D_613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 Figure 6.1  Trends in transplantation: unadjusted rates, waiting list counts, waiting time, counts of transplants per year, &amp; total functioning transplants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 smtClean="0"/>
              <a:t>(c) Counts </a:t>
            </a:r>
            <a:r>
              <a:rPr lang="en-US" sz="1600" dirty="0"/>
              <a:t>of transplants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pic>
        <p:nvPicPr>
          <p:cNvPr id="4098" name="Picture 2" descr="X:\ADR\2014\Volume 2\7 - Transplantation\2014 work\Powerpoint\Powerpoint 300ppi\Fig701C_60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867400"/>
            <a:ext cx="8305800" cy="304800"/>
          </a:xfrm>
        </p:spPr>
        <p:txBody>
          <a:bodyPr/>
          <a:lstStyle/>
          <a:p>
            <a:r>
              <a:rPr lang="en-US" i="1" dirty="0"/>
              <a:t>Data Source: Reference Tables </a:t>
            </a:r>
            <a:r>
              <a:rPr lang="en-US" i="1" dirty="0" smtClean="0"/>
              <a:t>E8</a:t>
            </a:r>
            <a:r>
              <a:rPr lang="en-US" i="1" dirty="0"/>
              <a:t>, E8(2), </a:t>
            </a:r>
            <a:r>
              <a:rPr lang="en-US" i="1" dirty="0" smtClean="0"/>
              <a:t>E8(3).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609600"/>
          </a:xfrm>
        </p:spPr>
        <p:txBody>
          <a:bodyPr/>
          <a:lstStyle/>
          <a:p>
            <a:r>
              <a:rPr lang="en-US" i="1" dirty="0"/>
              <a:t>Data Source: Reference Tables </a:t>
            </a:r>
            <a:r>
              <a:rPr lang="en-US" i="1" dirty="0" smtClean="0"/>
              <a:t>D9</a:t>
            </a:r>
            <a:r>
              <a:rPr lang="en-US" i="1" dirty="0"/>
              <a:t>. </a:t>
            </a:r>
            <a:r>
              <a:rPr lang="en-US" i="1" dirty="0" smtClean="0"/>
              <a:t>Functioning </a:t>
            </a:r>
            <a:r>
              <a:rPr lang="en-US" i="1" dirty="0"/>
              <a:t>transplant is the annual status on December 31 of each year of all patients who received a kidney transplant, regardless of transplant date. 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 Figure 6.1  Trends in transplantation: unadjusted rates, waiting list counts, waiting time, counts of transplants per year, &amp; total functioning transplants 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(d) </a:t>
            </a:r>
            <a:r>
              <a:rPr lang="en-US" sz="1600" dirty="0" smtClean="0"/>
              <a:t>Counts </a:t>
            </a:r>
            <a:r>
              <a:rPr lang="en-US" sz="1600" dirty="0"/>
              <a:t>of total functioning transplants</a:t>
            </a:r>
          </a:p>
        </p:txBody>
      </p:sp>
      <p:pic>
        <p:nvPicPr>
          <p:cNvPr id="3075" name="Picture 3" descr="X:\ADR\2014\Volume 2\7 - Transplantation\2014 work\Powerpoint\Powerpoint 300ppi\Fig701D_60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17" y="1371596"/>
            <a:ext cx="7083566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8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Data Source: Reference Table E5(2). Waiting list or transplantation among incident ESRD patients by age (0-74 years).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381000"/>
            <a:ext cx="8305800" cy="6707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 smtClean="0"/>
              <a:t>vol</a:t>
            </a:r>
            <a:r>
              <a:rPr lang="en-US" sz="1800" b="1" dirty="0" smtClean="0"/>
              <a:t> 2 Figure 6.2  Percent of incident patients being wait-listed or receiving a kidney transplant within one year of ESRD initiation, by age </a:t>
            </a:r>
          </a:p>
          <a:p>
            <a:endParaRPr lang="en-US" dirty="0"/>
          </a:p>
        </p:txBody>
      </p:sp>
      <p:pic>
        <p:nvPicPr>
          <p:cNvPr id="1027" name="Picture 3" descr="X:\ADR\2014\Volume 2\7 - Transplantation\2014 work\Powerpoint\Powerpoint 300ppi\Fig702_6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8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/>
              <a:t>Data Source: Reference Table H6. Annual mortality rates of dialysis patients on the kidney transplant waiting list per 1,000 dialysis patient years at risk, by patient vintage.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381000"/>
            <a:ext cx="8305800" cy="6707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6.3  Annual mortality rates while on the waiting list for dialysis patients from time of placement on the kidney transplant waiting list</a:t>
            </a:r>
          </a:p>
          <a:p>
            <a:endParaRPr lang="en-US" dirty="0"/>
          </a:p>
        </p:txBody>
      </p:sp>
      <p:pic>
        <p:nvPicPr>
          <p:cNvPr id="2050" name="Picture 2" descr="X:\ADR\2014\Volume 2\7 - Transplantation\2014 work\Powerpoint\Powerpoint 300ppi\Fig708_6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867400"/>
            <a:ext cx="8305800" cy="381000"/>
          </a:xfrm>
        </p:spPr>
        <p:txBody>
          <a:bodyPr/>
          <a:lstStyle/>
          <a:p>
            <a:r>
              <a:rPr lang="en-US" i="1" dirty="0"/>
              <a:t>Data Source: Reference Table E8(2). Deceased donor kidney transplant counts by recipient </a:t>
            </a:r>
            <a:r>
              <a:rPr lang="en-US" i="1" dirty="0" smtClean="0"/>
              <a:t>age.</a:t>
            </a:r>
            <a:endParaRPr lang="en-US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381000"/>
            <a:ext cx="79248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6.4  Deceased donor transplant counts and trends, by recipient </a:t>
            </a:r>
            <a:r>
              <a:rPr lang="en-US" sz="1800" b="1" dirty="0" smtClean="0"/>
              <a:t>age, sex, race, &amp; primary diagnosis </a:t>
            </a:r>
          </a:p>
          <a:p>
            <a:r>
              <a:rPr lang="en-US" sz="1600" b="1" dirty="0" smtClean="0"/>
              <a:t>(a) Age</a:t>
            </a:r>
          </a:p>
          <a:p>
            <a:endParaRPr lang="en-US" sz="1800" b="1" dirty="0"/>
          </a:p>
          <a:p>
            <a:endParaRPr lang="en-US" dirty="0"/>
          </a:p>
        </p:txBody>
      </p:sp>
      <p:pic>
        <p:nvPicPr>
          <p:cNvPr id="3074" name="Picture 2" descr="X:\ADR\2014\Volume 2\7 - Transplantation\2014 work\Powerpoint\Powerpoint 300ppi\Fig712A_604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772400" y="6477000"/>
            <a:ext cx="914400" cy="274320"/>
          </a:xfrm>
        </p:spPr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581400" y="6477000"/>
            <a:ext cx="1981200" cy="274320"/>
          </a:xfrm>
        </p:spPr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09600" y="427038"/>
            <a:ext cx="8229600" cy="944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57200" y="381000"/>
            <a:ext cx="8001000" cy="9906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vol</a:t>
            </a:r>
            <a:r>
              <a:rPr lang="en-US" sz="1800" b="1" dirty="0"/>
              <a:t> 2 Figure 6.4  Deceased donor transplant counts and trends, by recipient </a:t>
            </a:r>
            <a:r>
              <a:rPr lang="en-US" sz="1800" b="1" dirty="0" smtClean="0"/>
              <a:t>age, sex, race, &amp; primary diagnosis </a:t>
            </a:r>
          </a:p>
          <a:p>
            <a:r>
              <a:rPr lang="en-US" sz="1600" b="1" dirty="0" smtClean="0"/>
              <a:t>(b)  Sex</a:t>
            </a:r>
            <a:endParaRPr lang="en-US" sz="1600" b="1" dirty="0"/>
          </a:p>
        </p:txBody>
      </p:sp>
      <p:pic>
        <p:nvPicPr>
          <p:cNvPr id="4098" name="Picture 2" descr="X:\ADR\2014\Volume 2\7 - Transplantation\2014 work\Powerpoint\Powerpoint 300ppi\Fig712B_604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867400"/>
            <a:ext cx="8305800" cy="304800"/>
          </a:xfrm>
        </p:spPr>
        <p:txBody>
          <a:bodyPr/>
          <a:lstStyle/>
          <a:p>
            <a:r>
              <a:rPr lang="en-US" i="1" dirty="0"/>
              <a:t>Data Source: Reference Table E8(2). Deceased donor kidney transplant counts by recipient </a:t>
            </a:r>
            <a:r>
              <a:rPr lang="en-US" i="1" dirty="0" smtClean="0"/>
              <a:t>sex.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850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R_PPT_Template-ESR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ADR_PPT_Template-ESRD</Template>
  <TotalTime>173</TotalTime>
  <Words>1908</Words>
  <Application>Microsoft Office PowerPoint</Application>
  <PresentationFormat>On-screen Show (4:3)</PresentationFormat>
  <Paragraphs>235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ADR_PPT_Template-ESRD</vt:lpstr>
      <vt:lpstr>PowerPoint Presentation</vt:lpstr>
      <vt:lpstr>vol 2 Figure 6.1  Trends in transplantation: unadjusted rates, waiting list counts, waiting time, counts of transplants per year, &amp; total functioning transplants  (a)  Percent of dialysis patients wait-listed and unadjusted and transplant rates </vt:lpstr>
      <vt:lpstr>vol 2 Figure 6.1  Trends in transplantation: unadjusted rates, waiting list counts, waiting time, counts of transplants per year, &amp; total functioning transplants  (b)  Kidney waiting list counts and waiting time </vt:lpstr>
      <vt:lpstr>vol 2 Figure 6.1  Trends in transplantation: unadjusted rates, waiting list counts, waiting time, counts of transplants per year, &amp; total functioning transplants  (c) Counts of transplants </vt:lpstr>
      <vt:lpstr>vol 2 Figure 6.1  Trends in transplantation: unadjusted rates, waiting list counts, waiting time, counts of transplants per year, &amp; total functioning transplants  (d) Counts of total functioning transplants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Ruth Shamraj</cp:lastModifiedBy>
  <cp:revision>49</cp:revision>
  <dcterms:created xsi:type="dcterms:W3CDTF">2014-11-10T16:35:43Z</dcterms:created>
  <dcterms:modified xsi:type="dcterms:W3CDTF">2014-11-20T16:53:29Z</dcterms:modified>
</cp:coreProperties>
</file>