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258" r:id="rId3"/>
    <p:sldId id="259" r:id="rId4"/>
    <p:sldId id="283" r:id="rId5"/>
    <p:sldId id="284" r:id="rId6"/>
    <p:sldId id="285"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66"/>
    <a:srgbClr val="48070E"/>
    <a:srgbClr val="7A2F36"/>
    <a:srgbClr val="AC6168"/>
    <a:srgbClr val="0E5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98" d="100"/>
          <a:sy n="98" d="100"/>
        </p:scale>
        <p:origin x="-936" y="-72"/>
      </p:cViewPr>
      <p:guideLst>
        <p:guide orient="horz" pos="2160"/>
        <p:guide pos="2880"/>
      </p:guideLst>
    </p:cSldViewPr>
  </p:slideViewPr>
  <p:notesTextViewPr>
    <p:cViewPr>
      <p:scale>
        <a:sx n="1" d="1"/>
        <a:sy n="1" d="1"/>
      </p:scale>
      <p:origin x="0" y="0"/>
    </p:cViewPr>
  </p:notesTextViewPr>
  <p:notesViewPr>
    <p:cSldViewPr showGuides="1">
      <p:cViewPr varScale="1">
        <p:scale>
          <a:sx n="88" d="100"/>
          <a:sy n="88" d="100"/>
        </p:scale>
        <p:origin x="-3870" y="-120"/>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70106686-F82D-4753-94CB-70FF72A4246B}" type="datetimeFigureOut">
              <a:rPr lang="en-US" smtClean="0"/>
              <a:t>11/21/2014</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76C62516-1E61-479A-8F13-75B68A779684}" type="datetimeFigureOut">
              <a:rPr lang="en-US" smtClean="0"/>
              <a:t>11/21/2014</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6075" y="685800"/>
            <a:ext cx="3200400" cy="1255595"/>
          </a:xfrm>
          <a:prstGeom prst="rect">
            <a:avLst/>
          </a:prstGeom>
        </p:spPr>
      </p:pic>
      <p:sp>
        <p:nvSpPr>
          <p:cNvPr id="4" name="TextBox 3"/>
          <p:cNvSpPr txBox="1"/>
          <p:nvPr userDrawn="1"/>
        </p:nvSpPr>
        <p:spPr>
          <a:xfrm>
            <a:off x="495300" y="2514600"/>
            <a:ext cx="8153400" cy="1138773"/>
          </a:xfrm>
          <a:prstGeom prst="rect">
            <a:avLst/>
          </a:prstGeom>
          <a:noFill/>
        </p:spPr>
        <p:txBody>
          <a:bodyPr wrap="square" rtlCol="0">
            <a:spAutoFit/>
          </a:bodyPr>
          <a:lstStyle/>
          <a:p>
            <a:pPr algn="ctr"/>
            <a:r>
              <a:rPr lang="en-US" sz="3400" b="1" dirty="0" smtClean="0">
                <a:latin typeface="Candara" panose="020E0502030303020204" pitchFamily="34" charset="0"/>
              </a:rPr>
              <a:t>Chapter 7: </a:t>
            </a:r>
          </a:p>
          <a:p>
            <a:pPr algn="ctr"/>
            <a:r>
              <a:rPr lang="en-US" sz="3400" b="1" dirty="0" smtClean="0">
                <a:latin typeface="Candara" panose="020E0502030303020204" pitchFamily="34" charset="0"/>
              </a:rPr>
              <a:t>Pediatric</a:t>
            </a:r>
            <a:r>
              <a:rPr lang="en-US" sz="3400" b="1" baseline="0" dirty="0" smtClean="0">
                <a:latin typeface="Candara" panose="020E0502030303020204" pitchFamily="34" charset="0"/>
              </a:rPr>
              <a:t> ESRD</a:t>
            </a:r>
            <a:endParaRPr lang="en-US" sz="3400" b="1" dirty="0">
              <a:latin typeface="Candara" panose="020E0502030303020204" pitchFamily="34" charset="0"/>
            </a:endParaRPr>
          </a:p>
        </p:txBody>
      </p:sp>
      <p:sp>
        <p:nvSpPr>
          <p:cNvPr id="5" name="TextBox 4"/>
          <p:cNvSpPr txBox="1"/>
          <p:nvPr userDrawn="1"/>
        </p:nvSpPr>
        <p:spPr>
          <a:xfrm>
            <a:off x="990600" y="4835098"/>
            <a:ext cx="7239000" cy="830997"/>
          </a:xfrm>
          <a:prstGeom prst="rect">
            <a:avLst/>
          </a:prstGeom>
          <a:noFill/>
        </p:spPr>
        <p:txBody>
          <a:bodyPr wrap="square" rtlCol="0">
            <a:spAutoFit/>
          </a:bodyPr>
          <a:lstStyle/>
          <a:p>
            <a:pPr algn="ctr"/>
            <a:r>
              <a:rPr lang="en-US" sz="2400" b="1" cap="small" dirty="0" smtClean="0">
                <a:solidFill>
                  <a:schemeClr val="tx2"/>
                </a:solidFill>
                <a:latin typeface="Constantia" panose="02030602050306030303" pitchFamily="18" charset="0"/>
              </a:rPr>
              <a:t>2014</a:t>
            </a:r>
            <a:r>
              <a:rPr lang="en-US" sz="2400" b="1" cap="small" baseline="0" dirty="0" smtClean="0">
                <a:solidFill>
                  <a:schemeClr val="tx2"/>
                </a:solidFill>
                <a:latin typeface="Constantia" panose="02030602050306030303" pitchFamily="18" charset="0"/>
              </a:rPr>
              <a:t> Annual Data Report</a:t>
            </a:r>
          </a:p>
          <a:p>
            <a:pPr algn="ctr"/>
            <a:r>
              <a:rPr lang="en-US" sz="2400" b="1" cap="small" baseline="0" dirty="0" smtClean="0">
                <a:solidFill>
                  <a:schemeClr val="tx2"/>
                </a:solidFill>
                <a:latin typeface="Constantia" panose="02030602050306030303" pitchFamily="18" charset="0"/>
              </a:rPr>
              <a:t>Volume 2: End-Stage Renal Disease</a:t>
            </a:r>
            <a:endParaRPr lang="en-US" sz="2400" b="1" cap="small" dirty="0">
              <a:solidFill>
                <a:schemeClr val="tx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480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err="1" smtClean="0"/>
              <a:t>Vol</a:t>
            </a:r>
            <a:r>
              <a:rPr lang="en-US" dirty="0" smtClean="0"/>
              <a:t> 2, ESRD, </a:t>
            </a:r>
            <a:r>
              <a:rPr lang="en-US" dirty="0" err="1" smtClean="0"/>
              <a:t>Ch</a:t>
            </a:r>
            <a:r>
              <a:rPr lang="en-US" dirty="0" smtClean="0"/>
              <a:t> 7</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2" y="6410327"/>
            <a:ext cx="1165358" cy="457198"/>
          </a:xfrm>
          <a:prstGeom prst="rect">
            <a:avLst/>
          </a:prstGeom>
          <a:solidFill>
            <a:schemeClr val="bg1"/>
          </a:solidFill>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6" r:id="rId3"/>
    <p:sldLayoutId id="2147483664" r:id="rId4"/>
    <p:sldLayoutId id="2147483661" r:id="rId5"/>
    <p:sldLayoutId id="2147483662"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10</a:t>
            </a:fld>
            <a:endParaRPr lang="en-US" dirty="0"/>
          </a:p>
        </p:txBody>
      </p:sp>
      <p:sp>
        <p:nvSpPr>
          <p:cNvPr id="5" name="Text Placeholder 4"/>
          <p:cNvSpPr>
            <a:spLocks noGrp="1"/>
          </p:cNvSpPr>
          <p:nvPr>
            <p:ph type="body" sz="half" idx="2"/>
          </p:nvPr>
        </p:nvSpPr>
        <p:spPr>
          <a:xfrm>
            <a:off x="419100" y="5791200"/>
            <a:ext cx="8305800" cy="533400"/>
          </a:xfrm>
        </p:spPr>
        <p:txBody>
          <a:bodyPr/>
          <a:lstStyle/>
          <a:p>
            <a:r>
              <a:rPr lang="en-US" sz="1200" i="1" dirty="0"/>
              <a:t>Data Source: Reference table D9. This is the cumulative count of functioning pediatric kidney and kidney-pancreas transplants.</a:t>
            </a:r>
          </a:p>
          <a:p>
            <a:endParaRPr lang="en-US" sz="1200" dirty="0"/>
          </a:p>
        </p:txBody>
      </p:sp>
      <p:sp>
        <p:nvSpPr>
          <p:cNvPr id="6" name="Title 5"/>
          <p:cNvSpPr>
            <a:spLocks noGrp="1"/>
          </p:cNvSpPr>
          <p:nvPr>
            <p:ph type="title"/>
          </p:nvPr>
        </p:nvSpPr>
        <p:spPr/>
        <p:txBody>
          <a:bodyPr/>
          <a:lstStyle/>
          <a:p>
            <a:r>
              <a:rPr lang="en-US" dirty="0" err="1" smtClean="0"/>
              <a:t>vol</a:t>
            </a:r>
            <a:r>
              <a:rPr lang="en-US" dirty="0" smtClean="0"/>
              <a:t> </a:t>
            </a:r>
            <a:r>
              <a:rPr lang="en-US" dirty="0"/>
              <a:t>2 Figure 7.2 Trends in pediatric transplantation </a:t>
            </a:r>
            <a:r>
              <a:rPr lang="en-US" dirty="0" smtClean="0"/>
              <a:t>(aged 0-19 years)</a:t>
            </a:r>
            <a:r>
              <a:rPr lang="en-US" dirty="0"/>
              <a:t/>
            </a:r>
            <a:br>
              <a:rPr lang="en-US" dirty="0"/>
            </a:br>
            <a:r>
              <a:rPr lang="en-US" dirty="0" smtClean="0"/>
              <a:t>(d) Total </a:t>
            </a:r>
            <a:r>
              <a:rPr lang="en-US" dirty="0"/>
              <a:t>functioning </a:t>
            </a:r>
            <a:r>
              <a:rPr lang="en-US" dirty="0" smtClean="0"/>
              <a:t>transplants</a:t>
            </a:r>
            <a:endParaRPr lang="en-US" dirty="0"/>
          </a:p>
        </p:txBody>
      </p:sp>
      <p:pic>
        <p:nvPicPr>
          <p:cNvPr id="7170" name="Picture 2" descr="K:\ADR\2014\Volume 2\8 - Pediatric ESRD\2014\Powerpoint\Powerpoint 300ppi\ESRDPediatric_F7_2func_tr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562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11</a:t>
            </a:fld>
            <a:endParaRPr lang="en-US" dirty="0"/>
          </a:p>
        </p:txBody>
      </p:sp>
      <p:sp>
        <p:nvSpPr>
          <p:cNvPr id="5" name="Text Placeholder 4"/>
          <p:cNvSpPr>
            <a:spLocks noGrp="1"/>
          </p:cNvSpPr>
          <p:nvPr>
            <p:ph type="body" sz="half" idx="2"/>
          </p:nvPr>
        </p:nvSpPr>
        <p:spPr>
          <a:xfrm>
            <a:off x="381000" y="5791200"/>
            <a:ext cx="8305800" cy="533400"/>
          </a:xfrm>
        </p:spPr>
        <p:txBody>
          <a:bodyPr/>
          <a:lstStyle/>
          <a:p>
            <a:r>
              <a:rPr lang="en-US" sz="1200" i="1" dirty="0"/>
              <a:t>Data Source: Reference Table E9, and special analyses, USRDS ESRD Database. Includes transplant year between 1991–2012.</a:t>
            </a:r>
          </a:p>
          <a:p>
            <a:endParaRPr lang="en-US" sz="1200" dirty="0"/>
          </a:p>
        </p:txBody>
      </p:sp>
      <p:sp>
        <p:nvSpPr>
          <p:cNvPr id="6" name="Title 5"/>
          <p:cNvSpPr>
            <a:spLocks noGrp="1"/>
          </p:cNvSpPr>
          <p:nvPr>
            <p:ph type="title"/>
          </p:nvPr>
        </p:nvSpPr>
        <p:spPr>
          <a:xfrm>
            <a:off x="152400" y="274638"/>
            <a:ext cx="8839200" cy="563562"/>
          </a:xfrm>
        </p:spPr>
        <p:txBody>
          <a:bodyPr/>
          <a:lstStyle/>
          <a:p>
            <a:pPr lvl="0"/>
            <a:r>
              <a:rPr lang="en-US" dirty="0" err="1" smtClean="0"/>
              <a:t>vol</a:t>
            </a:r>
            <a:r>
              <a:rPr lang="en-US" dirty="0" smtClean="0"/>
              <a:t> </a:t>
            </a:r>
            <a:r>
              <a:rPr lang="en-US" dirty="0"/>
              <a:t>2 Figure 7.3 Live and deceased donor transplants in pediatric patients </a:t>
            </a:r>
            <a:r>
              <a:rPr lang="en-US" dirty="0" smtClean="0"/>
              <a:t>(aged 0-19 years)</a:t>
            </a:r>
            <a:r>
              <a:rPr lang="en-US" dirty="0"/>
              <a:t/>
            </a:r>
            <a:br>
              <a:rPr lang="en-US" dirty="0"/>
            </a:br>
            <a:r>
              <a:rPr lang="en-US" dirty="0" smtClean="0"/>
              <a:t>(a) Transplant </a:t>
            </a:r>
            <a:r>
              <a:rPr lang="en-US" dirty="0"/>
              <a:t>rate in pediatric dialysis patients by </a:t>
            </a:r>
            <a:r>
              <a:rPr lang="en-US" dirty="0" smtClean="0"/>
              <a:t>age</a:t>
            </a:r>
            <a:endParaRPr lang="en-US" dirty="0"/>
          </a:p>
        </p:txBody>
      </p:sp>
      <p:pic>
        <p:nvPicPr>
          <p:cNvPr id="8194" name="Picture 2" descr="K:\ADR\2014\Volume 2\8 - Pediatric ESRD\2014\Powerpoint\Powerpoint 300ppi\ESRDPediatric_F7_3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83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12</a:t>
            </a:fld>
            <a:endParaRPr lang="en-US" dirty="0"/>
          </a:p>
        </p:txBody>
      </p:sp>
      <p:sp>
        <p:nvSpPr>
          <p:cNvPr id="5" name="Text Placeholder 4"/>
          <p:cNvSpPr>
            <a:spLocks noGrp="1"/>
          </p:cNvSpPr>
          <p:nvPr>
            <p:ph type="body" sz="half" idx="2"/>
          </p:nvPr>
        </p:nvSpPr>
        <p:spPr>
          <a:xfrm>
            <a:off x="381000" y="5791200"/>
            <a:ext cx="8305800" cy="533400"/>
          </a:xfrm>
        </p:spPr>
        <p:txBody>
          <a:bodyPr/>
          <a:lstStyle/>
          <a:p>
            <a:r>
              <a:rPr lang="en-US" sz="1200" i="1" dirty="0"/>
              <a:t>Data Source: Reference Table E9, and special analyses, USRDS ESRD Database. Includes transplant year between 1991–2012.</a:t>
            </a:r>
          </a:p>
          <a:p>
            <a:endParaRPr lang="en-US" sz="1200" dirty="0"/>
          </a:p>
        </p:txBody>
      </p:sp>
      <p:sp>
        <p:nvSpPr>
          <p:cNvPr id="6" name="Title 5"/>
          <p:cNvSpPr>
            <a:spLocks noGrp="1"/>
          </p:cNvSpPr>
          <p:nvPr>
            <p:ph type="title"/>
          </p:nvPr>
        </p:nvSpPr>
        <p:spPr>
          <a:xfrm>
            <a:off x="190500" y="274638"/>
            <a:ext cx="8763000" cy="563562"/>
          </a:xfrm>
        </p:spPr>
        <p:txBody>
          <a:bodyPr/>
          <a:lstStyle/>
          <a:p>
            <a:pPr lvl="0"/>
            <a:r>
              <a:rPr lang="en-US" dirty="0" err="1" smtClean="0"/>
              <a:t>vol</a:t>
            </a:r>
            <a:r>
              <a:rPr lang="en-US" dirty="0" smtClean="0"/>
              <a:t> </a:t>
            </a:r>
            <a:r>
              <a:rPr lang="en-US" dirty="0"/>
              <a:t>2 Figure 7.3 Live and deceased donor transplants in pediatric patients </a:t>
            </a:r>
            <a:r>
              <a:rPr lang="en-US" dirty="0" smtClean="0"/>
              <a:t>(aged 0-19 years)</a:t>
            </a:r>
            <a:r>
              <a:rPr lang="en-US" dirty="0"/>
              <a:t/>
            </a:r>
            <a:br>
              <a:rPr lang="en-US" dirty="0"/>
            </a:br>
            <a:r>
              <a:rPr lang="en-US" dirty="0" smtClean="0"/>
              <a:t>(b) Transplant </a:t>
            </a:r>
            <a:r>
              <a:rPr lang="en-US" dirty="0"/>
              <a:t>rate in pediatric dialysis patients by </a:t>
            </a:r>
            <a:r>
              <a:rPr lang="en-US" dirty="0" smtClean="0"/>
              <a:t>sex</a:t>
            </a:r>
            <a:endParaRPr lang="en-US" dirty="0"/>
          </a:p>
        </p:txBody>
      </p:sp>
      <p:pic>
        <p:nvPicPr>
          <p:cNvPr id="9218" name="Picture 2" descr="K:\ADR\2014\Volume 2\8 - Pediatric ESRD\2014\Powerpoint\Powerpoint 300ppi\ESRDPediatric_F7_3Gend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858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947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13</a:t>
            </a:fld>
            <a:endParaRPr lang="en-US" dirty="0"/>
          </a:p>
        </p:txBody>
      </p:sp>
      <p:sp>
        <p:nvSpPr>
          <p:cNvPr id="5" name="Text Placeholder 4"/>
          <p:cNvSpPr>
            <a:spLocks noGrp="1"/>
          </p:cNvSpPr>
          <p:nvPr>
            <p:ph type="body" sz="half" idx="2"/>
          </p:nvPr>
        </p:nvSpPr>
        <p:spPr>
          <a:xfrm>
            <a:off x="381000" y="5791200"/>
            <a:ext cx="8305800" cy="533400"/>
          </a:xfrm>
        </p:spPr>
        <p:txBody>
          <a:bodyPr/>
          <a:lstStyle/>
          <a:p>
            <a:r>
              <a:rPr lang="en-US" sz="1200" i="1" dirty="0"/>
              <a:t>Data Source: Reference Table E9, and special analyses, USRDS ESRD Database. Includes transplant year between 1991–2012</a:t>
            </a:r>
            <a:r>
              <a:rPr lang="en-US" sz="1200" i="1" dirty="0" smtClean="0"/>
              <a:t>.</a:t>
            </a:r>
            <a:endParaRPr lang="en-US" sz="1200" i="1" dirty="0"/>
          </a:p>
        </p:txBody>
      </p:sp>
      <p:sp>
        <p:nvSpPr>
          <p:cNvPr id="6" name="Title 5"/>
          <p:cNvSpPr>
            <a:spLocks noGrp="1"/>
          </p:cNvSpPr>
          <p:nvPr>
            <p:ph type="title"/>
          </p:nvPr>
        </p:nvSpPr>
        <p:spPr>
          <a:xfrm>
            <a:off x="228600" y="274638"/>
            <a:ext cx="8763000" cy="563562"/>
          </a:xfrm>
        </p:spPr>
        <p:txBody>
          <a:bodyPr/>
          <a:lstStyle/>
          <a:p>
            <a:pPr lvl="0"/>
            <a:r>
              <a:rPr lang="en-US" dirty="0" err="1" smtClean="0"/>
              <a:t>vol</a:t>
            </a:r>
            <a:r>
              <a:rPr lang="en-US" dirty="0" smtClean="0"/>
              <a:t> </a:t>
            </a:r>
            <a:r>
              <a:rPr lang="en-US" dirty="0"/>
              <a:t>2 Figure 7.3 Live and deceased donor transplants in pediatric patients </a:t>
            </a:r>
            <a:r>
              <a:rPr lang="en-US" dirty="0" smtClean="0"/>
              <a:t>(aged 0-19 years)</a:t>
            </a:r>
            <a:r>
              <a:rPr lang="en-US" dirty="0"/>
              <a:t/>
            </a:r>
            <a:br>
              <a:rPr lang="en-US" dirty="0"/>
            </a:br>
            <a:r>
              <a:rPr lang="en-US" dirty="0" smtClean="0"/>
              <a:t>(c) Transplant </a:t>
            </a:r>
            <a:r>
              <a:rPr lang="en-US" dirty="0"/>
              <a:t>rate in pediatric dialysis patients by </a:t>
            </a:r>
            <a:r>
              <a:rPr lang="en-US" dirty="0" smtClean="0"/>
              <a:t>race</a:t>
            </a:r>
            <a:r>
              <a:rPr lang="en-US" dirty="0"/>
              <a:t/>
            </a:r>
            <a:br>
              <a:rPr lang="en-US" dirty="0"/>
            </a:br>
            <a:endParaRPr lang="en-US" dirty="0"/>
          </a:p>
        </p:txBody>
      </p:sp>
      <p:pic>
        <p:nvPicPr>
          <p:cNvPr id="10242" name="Picture 2" descr="K:\ADR\2014\Volume 2\8 - Pediatric ESRD\2014\Powerpoint\Powerpoint 300ppi\ESRDPediatric_F7_3Ra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3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14</a:t>
            </a:fld>
            <a:endParaRPr lang="en-US" dirty="0"/>
          </a:p>
        </p:txBody>
      </p:sp>
      <p:sp>
        <p:nvSpPr>
          <p:cNvPr id="5" name="Text Placeholder 4"/>
          <p:cNvSpPr>
            <a:spLocks noGrp="1"/>
          </p:cNvSpPr>
          <p:nvPr>
            <p:ph type="body" sz="half" idx="2"/>
          </p:nvPr>
        </p:nvSpPr>
        <p:spPr>
          <a:xfrm>
            <a:off x="419100" y="5715000"/>
            <a:ext cx="8305800" cy="533400"/>
          </a:xfrm>
        </p:spPr>
        <p:txBody>
          <a:bodyPr/>
          <a:lstStyle/>
          <a:p>
            <a:r>
              <a:rPr lang="en-US" sz="1200" i="1" dirty="0"/>
              <a:t>Data Source: Special analyses, USRDS ESRD Database. Includes incident ESRD </a:t>
            </a:r>
            <a:r>
              <a:rPr lang="en-US" sz="1200" i="1" dirty="0" smtClean="0"/>
              <a:t>patients in </a:t>
            </a:r>
            <a:r>
              <a:rPr lang="en-US" sz="1200" i="1" dirty="0"/>
              <a:t>the years 2002-2011, surviving the first 90 days after ESRD initiation and followed from day 90. Adjusted for sex, race, primary diagnosis and Hispanic ethnicity. Ref: incident ESRD patients age 0-19, 2010-2011. Abbreviations: HD, hemodialysis; PD, peritoneal dialysis; </a:t>
            </a:r>
            <a:r>
              <a:rPr lang="en-US" sz="1200" i="1" dirty="0" err="1"/>
              <a:t>Tx</a:t>
            </a:r>
            <a:r>
              <a:rPr lang="en-US" sz="1200" i="1" dirty="0"/>
              <a:t>, transplant. </a:t>
            </a:r>
          </a:p>
          <a:p>
            <a:endParaRPr lang="en-US" sz="1200" dirty="0"/>
          </a:p>
        </p:txBody>
      </p:sp>
      <p:sp>
        <p:nvSpPr>
          <p:cNvPr id="6" name="Title 5"/>
          <p:cNvSpPr>
            <a:spLocks noGrp="1"/>
          </p:cNvSpPr>
          <p:nvPr>
            <p:ph type="title"/>
          </p:nvPr>
        </p:nvSpPr>
        <p:spPr>
          <a:xfrm>
            <a:off x="457200" y="274638"/>
            <a:ext cx="8077200" cy="563562"/>
          </a:xfrm>
        </p:spPr>
        <p:txBody>
          <a:bodyPr/>
          <a:lstStyle/>
          <a:p>
            <a:r>
              <a:rPr lang="en-US" dirty="0" err="1" smtClean="0"/>
              <a:t>vol</a:t>
            </a:r>
            <a:r>
              <a:rPr lang="en-US" dirty="0" smtClean="0"/>
              <a:t> </a:t>
            </a:r>
            <a:r>
              <a:rPr lang="en-US" dirty="0"/>
              <a:t>2 Figure </a:t>
            </a:r>
            <a:r>
              <a:rPr lang="en-US" dirty="0" smtClean="0"/>
              <a:t>7.4 Hospitalization rates in pediatric patients </a:t>
            </a:r>
            <a:r>
              <a:rPr lang="en-US" dirty="0" smtClean="0"/>
              <a:t>(aged 0-19 years)</a:t>
            </a:r>
            <a:r>
              <a:rPr lang="en-US" dirty="0" smtClean="0"/>
              <a:t/>
            </a:r>
            <a:br>
              <a:rPr lang="en-US" dirty="0" smtClean="0"/>
            </a:br>
            <a:r>
              <a:rPr lang="en-US" dirty="0" smtClean="0"/>
              <a:t>(a) One-year </a:t>
            </a:r>
            <a:r>
              <a:rPr lang="en-US" dirty="0"/>
              <a:t>adjusted all-cause hospitalization rates in pediatric patients by </a:t>
            </a:r>
            <a:r>
              <a:rPr lang="en-US" dirty="0" smtClean="0"/>
              <a:t>age</a:t>
            </a:r>
            <a:r>
              <a:rPr lang="en-US" dirty="0"/>
              <a:t/>
            </a:r>
            <a:br>
              <a:rPr lang="en-US" dirty="0"/>
            </a:br>
            <a:endParaRPr lang="en-US" dirty="0"/>
          </a:p>
        </p:txBody>
      </p:sp>
      <p:pic>
        <p:nvPicPr>
          <p:cNvPr id="11266" name="Picture 2" descr="K:\ADR\2014\Volume 2\8 - Pediatric ESRD\2014\Powerpoint\Powerpoint 300ppi\ESRDPediatric_F7_4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645916"/>
            <a:ext cx="6858014" cy="35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80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15</a:t>
            </a:fld>
            <a:endParaRPr lang="en-US" dirty="0"/>
          </a:p>
        </p:txBody>
      </p:sp>
      <p:sp>
        <p:nvSpPr>
          <p:cNvPr id="5" name="Text Placeholder 4"/>
          <p:cNvSpPr>
            <a:spLocks noGrp="1"/>
          </p:cNvSpPr>
          <p:nvPr>
            <p:ph type="body" sz="half" idx="2"/>
          </p:nvPr>
        </p:nvSpPr>
        <p:spPr>
          <a:xfrm>
            <a:off x="419100" y="5638800"/>
            <a:ext cx="8305800" cy="533400"/>
          </a:xfrm>
        </p:spPr>
        <p:txBody>
          <a:bodyPr/>
          <a:lstStyle/>
          <a:p>
            <a:r>
              <a:rPr lang="en-US" sz="1200" i="1" dirty="0"/>
              <a:t>Data Source: Special analyses, USRDS ESRD Database. Includes incident ESRD </a:t>
            </a:r>
            <a:r>
              <a:rPr lang="en-US" sz="1200" i="1" dirty="0" smtClean="0"/>
              <a:t>patients in </a:t>
            </a:r>
            <a:r>
              <a:rPr lang="en-US" sz="1200" i="1" dirty="0"/>
              <a:t>the years 2002-2011, surviving the first 90 days after ESRD initiation and followed from day 90. Adjusted for sex, race, primary diagnosis and Hispanic ethnicity. Ref: incident ESRD patients age 0-19, 2010-2011. Abbreviations: HD, hemodialysis; PD, peritoneal dialysis; </a:t>
            </a:r>
            <a:r>
              <a:rPr lang="en-US" sz="1200" i="1" dirty="0" err="1"/>
              <a:t>Tx</a:t>
            </a:r>
            <a:r>
              <a:rPr lang="en-US" sz="1200" i="1" dirty="0"/>
              <a:t>, transplant. </a:t>
            </a:r>
          </a:p>
          <a:p>
            <a:endParaRPr lang="en-US" sz="1200" dirty="0"/>
          </a:p>
        </p:txBody>
      </p:sp>
      <p:sp>
        <p:nvSpPr>
          <p:cNvPr id="6" name="Title 5"/>
          <p:cNvSpPr>
            <a:spLocks noGrp="1"/>
          </p:cNvSpPr>
          <p:nvPr>
            <p:ph type="title"/>
          </p:nvPr>
        </p:nvSpPr>
        <p:spPr/>
        <p:txBody>
          <a:bodyPr/>
          <a:lstStyle/>
          <a:p>
            <a:r>
              <a:rPr lang="en-US" dirty="0" err="1" smtClean="0"/>
              <a:t>vol</a:t>
            </a:r>
            <a:r>
              <a:rPr lang="en-US" dirty="0" smtClean="0"/>
              <a:t> </a:t>
            </a:r>
            <a:r>
              <a:rPr lang="en-US" dirty="0"/>
              <a:t>2 Figure 7.4 Hospitalization rates in pediatric patients </a:t>
            </a:r>
            <a:r>
              <a:rPr lang="en-US" dirty="0" smtClean="0"/>
              <a:t>(aged 0-19 years)</a:t>
            </a:r>
            <a:r>
              <a:rPr lang="en-US" dirty="0" smtClean="0"/>
              <a:t/>
            </a:r>
            <a:br>
              <a:rPr lang="en-US" dirty="0" smtClean="0"/>
            </a:br>
            <a:r>
              <a:rPr lang="en-US" dirty="0" smtClean="0"/>
              <a:t>(b) One-year </a:t>
            </a:r>
            <a:r>
              <a:rPr lang="en-US" dirty="0"/>
              <a:t>adjusted all-cause hospitalization rates in pediatric patients by </a:t>
            </a:r>
            <a:r>
              <a:rPr lang="en-US" dirty="0" smtClean="0"/>
              <a:t>modality</a:t>
            </a:r>
            <a:r>
              <a:rPr lang="en-US" dirty="0"/>
              <a:t/>
            </a:r>
            <a:br>
              <a:rPr lang="en-US" dirty="0"/>
            </a:br>
            <a:endParaRPr lang="en-US" dirty="0"/>
          </a:p>
        </p:txBody>
      </p:sp>
      <p:pic>
        <p:nvPicPr>
          <p:cNvPr id="12290" name="Picture 2" descr="K:\ADR\2014\Volume 2\8 - Pediatric ESRD\2014\Powerpoint\Powerpoint 300ppi\ESRDPediatric_F7_4m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645916"/>
            <a:ext cx="6858014" cy="35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210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16</a:t>
            </a:fld>
            <a:endParaRPr lang="en-US" dirty="0"/>
          </a:p>
        </p:txBody>
      </p:sp>
      <p:sp>
        <p:nvSpPr>
          <p:cNvPr id="5" name="Text Placeholder 4"/>
          <p:cNvSpPr>
            <a:spLocks noGrp="1"/>
          </p:cNvSpPr>
          <p:nvPr>
            <p:ph type="body" sz="half" idx="2"/>
          </p:nvPr>
        </p:nvSpPr>
        <p:spPr>
          <a:xfrm>
            <a:off x="419100" y="5638800"/>
            <a:ext cx="8305800" cy="533400"/>
          </a:xfrm>
        </p:spPr>
        <p:txBody>
          <a:bodyPr/>
          <a:lstStyle/>
          <a:p>
            <a:r>
              <a:rPr lang="en-US" sz="1200" i="1" dirty="0"/>
              <a:t>Data Source: Special analyses, USRDS ESRD Database. Includes incident ESRD patients in the years 2002-2011, surviving the first 90 days after ESRD initiation and followed from day 90. Adjusted for sex, race, primary diagnosis and Hispanic ethnicity. Ref: incident ESRD patients age 0-19, 2010-2011. Abbreviations: HD, hemodialysis; PD, peritoneal dialysis; </a:t>
            </a:r>
            <a:r>
              <a:rPr lang="en-US" sz="1200" i="1" dirty="0" err="1"/>
              <a:t>Tx</a:t>
            </a:r>
            <a:r>
              <a:rPr lang="en-US" sz="1200" i="1" dirty="0"/>
              <a:t>, transplant.</a:t>
            </a:r>
          </a:p>
          <a:p>
            <a:endParaRPr lang="en-US" sz="1200" dirty="0"/>
          </a:p>
        </p:txBody>
      </p:sp>
      <p:sp>
        <p:nvSpPr>
          <p:cNvPr id="6" name="Title 5"/>
          <p:cNvSpPr>
            <a:spLocks noGrp="1"/>
          </p:cNvSpPr>
          <p:nvPr>
            <p:ph type="title"/>
          </p:nvPr>
        </p:nvSpPr>
        <p:spPr/>
        <p:txBody>
          <a:bodyPr/>
          <a:lstStyle/>
          <a:p>
            <a:r>
              <a:rPr lang="en-US" dirty="0" err="1" smtClean="0"/>
              <a:t>vol</a:t>
            </a:r>
            <a:r>
              <a:rPr lang="en-US" dirty="0" smtClean="0"/>
              <a:t> </a:t>
            </a:r>
            <a:r>
              <a:rPr lang="en-US" dirty="0"/>
              <a:t>2 Figure 7.5 Cardiovascular hospitalization rates in children </a:t>
            </a:r>
            <a:r>
              <a:rPr lang="en-US" dirty="0" smtClean="0"/>
              <a:t>(aged 0-19 years)</a:t>
            </a:r>
            <a:r>
              <a:rPr lang="en-US" dirty="0"/>
              <a:t/>
            </a:r>
            <a:br>
              <a:rPr lang="en-US" dirty="0"/>
            </a:br>
            <a:r>
              <a:rPr lang="en-US" dirty="0" smtClean="0"/>
              <a:t>(a) One-year </a:t>
            </a:r>
            <a:r>
              <a:rPr lang="en-US" dirty="0"/>
              <a:t>adjusted cardiovascular hospitalization rates in pediatric patients by </a:t>
            </a:r>
            <a:r>
              <a:rPr lang="en-US" dirty="0" smtClean="0"/>
              <a:t>age</a:t>
            </a:r>
            <a:r>
              <a:rPr lang="en-US" dirty="0"/>
              <a:t/>
            </a:r>
            <a:br>
              <a:rPr lang="en-US" dirty="0"/>
            </a:br>
            <a:endParaRPr lang="en-US" dirty="0"/>
          </a:p>
        </p:txBody>
      </p:sp>
      <p:pic>
        <p:nvPicPr>
          <p:cNvPr id="13314" name="Picture 2" descr="K:\ADR\2014\Volume 2\8 - Pediatric ESRD\2014\Powerpoint\Powerpoint 300ppi\ESRDPediatric_F7_5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645916"/>
            <a:ext cx="6858014" cy="35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566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17</a:t>
            </a:fld>
            <a:endParaRPr lang="en-US" dirty="0"/>
          </a:p>
        </p:txBody>
      </p:sp>
      <p:sp>
        <p:nvSpPr>
          <p:cNvPr id="5" name="Text Placeholder 4"/>
          <p:cNvSpPr>
            <a:spLocks noGrp="1"/>
          </p:cNvSpPr>
          <p:nvPr>
            <p:ph type="body" sz="half" idx="2"/>
          </p:nvPr>
        </p:nvSpPr>
        <p:spPr>
          <a:xfrm>
            <a:off x="419100" y="5638800"/>
            <a:ext cx="8305800" cy="533400"/>
          </a:xfrm>
        </p:spPr>
        <p:txBody>
          <a:bodyPr/>
          <a:lstStyle/>
          <a:p>
            <a:r>
              <a:rPr lang="en-US" sz="1200" i="1" dirty="0"/>
              <a:t>Data Source: Special analyses, USRDS ESRD Database. Includes incident ESRD patients in the years 2002-2011, surviving the first 90 days after ESRD initiation and followed from day 90. Adjusted for sex, race, primary diagnosis and Hispanic ethnicity. Ref: incident ESRD patients age 0-19, 2010-2011. Abbreviations: HD, hemodialysis; PD, peritoneal dialysis; </a:t>
            </a:r>
            <a:r>
              <a:rPr lang="en-US" sz="1200" i="1" dirty="0" err="1"/>
              <a:t>Tx</a:t>
            </a:r>
            <a:r>
              <a:rPr lang="en-US" sz="1200" i="1" dirty="0"/>
              <a:t>, transplant.</a:t>
            </a:r>
          </a:p>
          <a:p>
            <a:endParaRPr lang="en-US" sz="1200" dirty="0"/>
          </a:p>
        </p:txBody>
      </p:sp>
      <p:sp>
        <p:nvSpPr>
          <p:cNvPr id="6" name="Title 5"/>
          <p:cNvSpPr>
            <a:spLocks noGrp="1"/>
          </p:cNvSpPr>
          <p:nvPr>
            <p:ph type="title"/>
          </p:nvPr>
        </p:nvSpPr>
        <p:spPr/>
        <p:txBody>
          <a:bodyPr/>
          <a:lstStyle/>
          <a:p>
            <a:r>
              <a:rPr lang="en-US" dirty="0" err="1" smtClean="0"/>
              <a:t>vol</a:t>
            </a:r>
            <a:r>
              <a:rPr lang="en-US" dirty="0" smtClean="0"/>
              <a:t> </a:t>
            </a:r>
            <a:r>
              <a:rPr lang="en-US" dirty="0"/>
              <a:t>2 Figure 7.5 Cardiovascular hospitalization rates in children </a:t>
            </a:r>
            <a:r>
              <a:rPr lang="en-US" dirty="0" smtClean="0"/>
              <a:t>(aged 0-19 years)</a:t>
            </a:r>
            <a:r>
              <a:rPr lang="en-US" dirty="0"/>
              <a:t/>
            </a:r>
            <a:br>
              <a:rPr lang="en-US" dirty="0"/>
            </a:br>
            <a:r>
              <a:rPr lang="en-US" dirty="0" smtClean="0"/>
              <a:t>(b) One-year </a:t>
            </a:r>
            <a:r>
              <a:rPr lang="en-US" dirty="0"/>
              <a:t>adjusted cardiovascular hospitalization rates in pediatric patients by </a:t>
            </a:r>
            <a:r>
              <a:rPr lang="en-US" dirty="0" smtClean="0"/>
              <a:t>modality</a:t>
            </a:r>
            <a:r>
              <a:rPr lang="en-US" dirty="0"/>
              <a:t/>
            </a:r>
            <a:br>
              <a:rPr lang="en-US" dirty="0"/>
            </a:br>
            <a:endParaRPr lang="en-US" dirty="0"/>
          </a:p>
        </p:txBody>
      </p:sp>
      <p:pic>
        <p:nvPicPr>
          <p:cNvPr id="14338" name="Picture 2" descr="K:\ADR\2014\Volume 2\8 - Pediatric ESRD\2014\Powerpoint\Powerpoint 300ppi\ESRDPediatric_F7_5m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645916"/>
            <a:ext cx="6858014" cy="3566167"/>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K:\ADR\2014\Volume 2\8 - Pediatric ESRD\2014\Powerpoint\Powerpoint 300ppi\ESRDPediatric_F7_5m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645916"/>
            <a:ext cx="6858014" cy="35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155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18</a:t>
            </a:fld>
            <a:endParaRPr lang="en-US" dirty="0"/>
          </a:p>
        </p:txBody>
      </p:sp>
      <p:sp>
        <p:nvSpPr>
          <p:cNvPr id="5" name="Text Placeholder 4"/>
          <p:cNvSpPr>
            <a:spLocks noGrp="1"/>
          </p:cNvSpPr>
          <p:nvPr>
            <p:ph type="body" sz="half" idx="2"/>
          </p:nvPr>
        </p:nvSpPr>
        <p:spPr>
          <a:xfrm>
            <a:off x="419100" y="5638800"/>
            <a:ext cx="8305800" cy="533400"/>
          </a:xfrm>
        </p:spPr>
        <p:txBody>
          <a:bodyPr/>
          <a:lstStyle/>
          <a:p>
            <a:r>
              <a:rPr lang="en-US" sz="1200" i="1" dirty="0"/>
              <a:t>Data Source: Special analyses, USRDS ESRD Database. Includes incident ESRD </a:t>
            </a:r>
            <a:r>
              <a:rPr lang="en-US" sz="1200" i="1" dirty="0" smtClean="0"/>
              <a:t>patients in </a:t>
            </a:r>
            <a:r>
              <a:rPr lang="en-US" sz="1200" i="1" dirty="0"/>
              <a:t>the years 2002-2011, surviving the first 90 days after ESRD initiation and followed from day 90. Adjusted for sex, race, primary diagnosis and Hispanic ethnicity. Ref: incident ESRD patients age 0-19, 2010-2011. Abbreviations: HD, hemodialysis; PD, peritoneal dialysis; </a:t>
            </a:r>
            <a:r>
              <a:rPr lang="en-US" sz="1200" i="1" dirty="0" err="1"/>
              <a:t>Tx</a:t>
            </a:r>
            <a:r>
              <a:rPr lang="en-US" sz="1200" i="1" dirty="0"/>
              <a:t>, transplant.</a:t>
            </a:r>
          </a:p>
          <a:p>
            <a:endParaRPr lang="en-US" sz="1200" dirty="0"/>
          </a:p>
        </p:txBody>
      </p:sp>
      <p:sp>
        <p:nvSpPr>
          <p:cNvPr id="6" name="Title 5"/>
          <p:cNvSpPr>
            <a:spLocks noGrp="1"/>
          </p:cNvSpPr>
          <p:nvPr>
            <p:ph type="title"/>
          </p:nvPr>
        </p:nvSpPr>
        <p:spPr/>
        <p:txBody>
          <a:bodyPr/>
          <a:lstStyle/>
          <a:p>
            <a:r>
              <a:rPr lang="en-US" dirty="0" err="1" smtClean="0"/>
              <a:t>vol</a:t>
            </a:r>
            <a:r>
              <a:rPr lang="en-US" dirty="0" smtClean="0"/>
              <a:t> </a:t>
            </a:r>
            <a:r>
              <a:rPr lang="en-US" dirty="0"/>
              <a:t>2 Figure 7.6 Infection hospitalization rates in children </a:t>
            </a:r>
            <a:r>
              <a:rPr lang="en-US" dirty="0" smtClean="0"/>
              <a:t>(aged 0-19 years)</a:t>
            </a:r>
            <a:r>
              <a:rPr lang="en-US" dirty="0"/>
              <a:t/>
            </a:r>
            <a:br>
              <a:rPr lang="en-US" dirty="0"/>
            </a:br>
            <a:r>
              <a:rPr lang="en-US" dirty="0" smtClean="0"/>
              <a:t>(a) One-year </a:t>
            </a:r>
            <a:r>
              <a:rPr lang="en-US" dirty="0"/>
              <a:t>adjusted hospitalization rates for infection in pediatric patients by </a:t>
            </a:r>
            <a:r>
              <a:rPr lang="en-US" dirty="0" smtClean="0"/>
              <a:t>age</a:t>
            </a:r>
            <a:r>
              <a:rPr lang="en-US" dirty="0"/>
              <a:t/>
            </a:r>
            <a:br>
              <a:rPr lang="en-US" dirty="0"/>
            </a:br>
            <a:endParaRPr lang="en-US" dirty="0"/>
          </a:p>
        </p:txBody>
      </p:sp>
      <p:pic>
        <p:nvPicPr>
          <p:cNvPr id="15362" name="Picture 2" descr="K:\ADR\2014\Volume 2\8 - Pediatric ESRD\2014\Powerpoint\Powerpoint 300ppi\ESRDPediatric_F7_6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645916"/>
            <a:ext cx="6858014" cy="35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346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19</a:t>
            </a:fld>
            <a:endParaRPr lang="en-US" dirty="0"/>
          </a:p>
        </p:txBody>
      </p:sp>
      <p:sp>
        <p:nvSpPr>
          <p:cNvPr id="5" name="Text Placeholder 4"/>
          <p:cNvSpPr>
            <a:spLocks noGrp="1"/>
          </p:cNvSpPr>
          <p:nvPr>
            <p:ph type="body" sz="half" idx="2"/>
          </p:nvPr>
        </p:nvSpPr>
        <p:spPr>
          <a:xfrm>
            <a:off x="419100" y="5638800"/>
            <a:ext cx="8305800" cy="533400"/>
          </a:xfrm>
        </p:spPr>
        <p:txBody>
          <a:bodyPr/>
          <a:lstStyle/>
          <a:p>
            <a:r>
              <a:rPr lang="en-US" sz="1200" i="1" dirty="0"/>
              <a:t>Data Source: Special analyses, USRDS ESRD Database. Includes incident ESRD </a:t>
            </a:r>
            <a:r>
              <a:rPr lang="en-US" sz="1200" i="1" dirty="0" smtClean="0"/>
              <a:t>patients in </a:t>
            </a:r>
            <a:r>
              <a:rPr lang="en-US" sz="1200" i="1" dirty="0"/>
              <a:t>the years 2002-2011, surviving the first 90 days after ESRD initiation and followed from day 90. Adjusted for sex, race, primary diagnosis and Hispanic ethnicity. Ref: incident ESRD patients age 0-19, 2010-2011. Abbreviations: HD, hemodialysis; PD, peritoneal dialysis; </a:t>
            </a:r>
            <a:r>
              <a:rPr lang="en-US" sz="1200" i="1" dirty="0" err="1"/>
              <a:t>Tx</a:t>
            </a:r>
            <a:r>
              <a:rPr lang="en-US" sz="1200" i="1" dirty="0"/>
              <a:t>, transplant.</a:t>
            </a:r>
          </a:p>
          <a:p>
            <a:endParaRPr lang="en-US" sz="1200" dirty="0"/>
          </a:p>
        </p:txBody>
      </p:sp>
      <p:sp>
        <p:nvSpPr>
          <p:cNvPr id="6" name="Title 5"/>
          <p:cNvSpPr>
            <a:spLocks noGrp="1"/>
          </p:cNvSpPr>
          <p:nvPr>
            <p:ph type="title"/>
          </p:nvPr>
        </p:nvSpPr>
        <p:spPr/>
        <p:txBody>
          <a:bodyPr/>
          <a:lstStyle/>
          <a:p>
            <a:r>
              <a:rPr lang="en-US" dirty="0" err="1" smtClean="0"/>
              <a:t>vol</a:t>
            </a:r>
            <a:r>
              <a:rPr lang="en-US" dirty="0" smtClean="0"/>
              <a:t> </a:t>
            </a:r>
            <a:r>
              <a:rPr lang="en-US" dirty="0"/>
              <a:t>2 Figure 7.6 Infection hospitalization rates in children </a:t>
            </a:r>
            <a:r>
              <a:rPr lang="en-US" dirty="0" smtClean="0"/>
              <a:t>(aged 0-19 years)</a:t>
            </a:r>
            <a:r>
              <a:rPr lang="en-US" dirty="0"/>
              <a:t/>
            </a:r>
            <a:br>
              <a:rPr lang="en-US" dirty="0"/>
            </a:br>
            <a:r>
              <a:rPr lang="en-US" dirty="0" smtClean="0"/>
              <a:t>(b) One-year </a:t>
            </a:r>
            <a:r>
              <a:rPr lang="en-US" dirty="0"/>
              <a:t>adjusted hospitalization rates for infection in pediatric patients by </a:t>
            </a:r>
            <a:r>
              <a:rPr lang="en-US" dirty="0" smtClean="0"/>
              <a:t>modality</a:t>
            </a:r>
            <a:r>
              <a:rPr lang="en-US" dirty="0"/>
              <a:t/>
            </a:r>
            <a:br>
              <a:rPr lang="en-US" dirty="0"/>
            </a:br>
            <a:endParaRPr lang="en-US" dirty="0"/>
          </a:p>
        </p:txBody>
      </p:sp>
      <p:pic>
        <p:nvPicPr>
          <p:cNvPr id="16386" name="Picture 2" descr="K:\ADR\2014\Volume 2\8 - Pediatric ESRD\2014\Powerpoint\Powerpoint 300ppi\ESRDPediatric_F7_6m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645916"/>
            <a:ext cx="6858014" cy="356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00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a:t>
            </a:fld>
            <a:endParaRPr lang="en-US" dirty="0"/>
          </a:p>
        </p:txBody>
      </p:sp>
      <p:sp>
        <p:nvSpPr>
          <p:cNvPr id="5" name="Text Placeholder 4"/>
          <p:cNvSpPr>
            <a:spLocks noGrp="1"/>
          </p:cNvSpPr>
          <p:nvPr>
            <p:ph type="body" sz="half" idx="2"/>
          </p:nvPr>
        </p:nvSpPr>
        <p:spPr>
          <a:xfrm>
            <a:off x="419100" y="5638800"/>
            <a:ext cx="8305800" cy="533400"/>
          </a:xfrm>
        </p:spPr>
        <p:txBody>
          <a:bodyPr/>
          <a:lstStyle/>
          <a:p>
            <a:r>
              <a:rPr lang="en-US" sz="1200" i="1" dirty="0"/>
              <a:t>Data Source: Reference tables D3-D5, D7-D9, and special analyses, USRDS ESRD Database. Peritoneal dialysis consists of continuous ambulatory peritoneal dialysis and continuous cycling peritoneal dialysis. Abbreviations: ESRD, end-stage renal disease; HD, hemodialysis; PD, peritoneal </a:t>
            </a:r>
            <a:r>
              <a:rPr lang="en-US" sz="1200" i="1" dirty="0" smtClean="0"/>
              <a:t>dialysis; </a:t>
            </a:r>
            <a:r>
              <a:rPr lang="en-US" sz="1200" i="1" dirty="0" err="1" smtClean="0"/>
              <a:t>Tx</a:t>
            </a:r>
            <a:r>
              <a:rPr lang="en-US" sz="1200" i="1" dirty="0" smtClean="0"/>
              <a:t>, transplant. </a:t>
            </a:r>
            <a:endParaRPr lang="en-US" sz="1200" dirty="0"/>
          </a:p>
          <a:p>
            <a:endParaRPr lang="en-US" dirty="0"/>
          </a:p>
        </p:txBody>
      </p:sp>
      <p:sp>
        <p:nvSpPr>
          <p:cNvPr id="6" name="Title 5"/>
          <p:cNvSpPr>
            <a:spLocks noGrp="1"/>
          </p:cNvSpPr>
          <p:nvPr>
            <p:ph type="title"/>
          </p:nvPr>
        </p:nvSpPr>
        <p:spPr>
          <a:xfrm>
            <a:off x="265888" y="274638"/>
            <a:ext cx="8686800" cy="563562"/>
          </a:xfrm>
        </p:spPr>
        <p:txBody>
          <a:bodyPr/>
          <a:lstStyle/>
          <a:p>
            <a:r>
              <a:rPr lang="en-US" dirty="0" err="1"/>
              <a:t>v</a:t>
            </a:r>
            <a:r>
              <a:rPr lang="en-US" dirty="0" err="1" smtClean="0"/>
              <a:t>ol</a:t>
            </a:r>
            <a:r>
              <a:rPr lang="en-US" dirty="0" smtClean="0"/>
              <a:t> </a:t>
            </a:r>
            <a:r>
              <a:rPr lang="en-US" dirty="0" smtClean="0"/>
              <a:t>2 Figure </a:t>
            </a:r>
            <a:r>
              <a:rPr lang="en-US" dirty="0"/>
              <a:t>7.1. Incident &amp; December 31 point prevalent ESRD patients (</a:t>
            </a:r>
            <a:r>
              <a:rPr lang="en-US" dirty="0" smtClean="0"/>
              <a:t>aged 0-19 years)</a:t>
            </a:r>
            <a:r>
              <a:rPr lang="en-US" dirty="0" smtClean="0"/>
              <a:t/>
            </a:r>
            <a:br>
              <a:rPr lang="en-US" dirty="0" smtClean="0"/>
            </a:br>
            <a:r>
              <a:rPr lang="en-US" dirty="0" smtClean="0"/>
              <a:t>(a) Incidence </a:t>
            </a:r>
            <a:r>
              <a:rPr lang="en-US" dirty="0"/>
              <a:t>of ESRD in </a:t>
            </a:r>
            <a:r>
              <a:rPr lang="en-US" dirty="0" smtClean="0"/>
              <a:t>children</a:t>
            </a:r>
            <a:endParaRPr lang="en-US" dirty="0"/>
          </a:p>
        </p:txBody>
      </p:sp>
      <p:pic>
        <p:nvPicPr>
          <p:cNvPr id="2050" name="Picture 2" descr="K:\ADR\2014\Volume 2\8 - Pediatric ESRD\2014\Powerpoint\Powerpoint 300ppi\ESRDPediatric_F7_1in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312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20</a:t>
            </a:fld>
            <a:endParaRPr lang="en-US" dirty="0"/>
          </a:p>
        </p:txBody>
      </p:sp>
      <p:sp>
        <p:nvSpPr>
          <p:cNvPr id="5" name="Text Placeholder 4"/>
          <p:cNvSpPr>
            <a:spLocks noGrp="1"/>
          </p:cNvSpPr>
          <p:nvPr>
            <p:ph type="body" sz="half" idx="2"/>
          </p:nvPr>
        </p:nvSpPr>
        <p:spPr>
          <a:xfrm>
            <a:off x="228600" y="5181600"/>
            <a:ext cx="8839200" cy="533400"/>
          </a:xfrm>
        </p:spPr>
        <p:txBody>
          <a:bodyPr/>
          <a:lstStyle/>
          <a:p>
            <a:r>
              <a:rPr lang="en-US" sz="1200" i="1" dirty="0"/>
              <a:t>Data </a:t>
            </a:r>
            <a:r>
              <a:rPr lang="en-US" sz="1200" i="1" dirty="0" smtClean="0"/>
              <a:t>Source: </a:t>
            </a:r>
            <a:r>
              <a:rPr lang="en-US" sz="1200" i="1" dirty="0"/>
              <a:t>Reference tables F2, F14, I26</a:t>
            </a:r>
            <a:r>
              <a:rPr lang="en-US" sz="1200" i="1" dirty="0" smtClean="0"/>
              <a:t>. </a:t>
            </a:r>
            <a:r>
              <a:rPr lang="en-US" sz="1200" i="1" dirty="0"/>
              <a:t>Probabilities for all-cause graft failure and return to dialysis or </a:t>
            </a:r>
            <a:r>
              <a:rPr lang="en-US" sz="1200" i="1" dirty="0" err="1"/>
              <a:t>retransplant</a:t>
            </a:r>
            <a:r>
              <a:rPr lang="en-US" sz="1200" i="1" dirty="0"/>
              <a:t> are adjusted for age, sex, race, primary diagnosis, and first versus subsequent transplant. All-cause graft failure includes </a:t>
            </a:r>
            <a:r>
              <a:rPr lang="en-US" sz="1200" i="1" dirty="0" err="1"/>
              <a:t>retransplant</a:t>
            </a:r>
            <a:r>
              <a:rPr lang="en-US" sz="1200" i="1" dirty="0"/>
              <a:t>, return to dialysis, and death</a:t>
            </a:r>
            <a:r>
              <a:rPr lang="en-US" sz="1200" i="1" dirty="0" smtClean="0"/>
              <a:t>. The </a:t>
            </a:r>
            <a:r>
              <a:rPr lang="en-US" sz="1200" i="1" dirty="0"/>
              <a:t>death outcome is not censored at graft failure, and includes deaths that occur after </a:t>
            </a:r>
            <a:r>
              <a:rPr lang="en-US" sz="1200" i="1" dirty="0" err="1"/>
              <a:t>retransplant</a:t>
            </a:r>
            <a:r>
              <a:rPr lang="en-US" sz="1200" i="1" dirty="0"/>
              <a:t> or return to dialysis. Probabilities of death are adjusted for age, sex, race, and primary diagnosis</a:t>
            </a:r>
            <a:r>
              <a:rPr lang="en-US" sz="1200" i="1" dirty="0" smtClean="0"/>
              <a:t>. The </a:t>
            </a:r>
            <a:r>
              <a:rPr lang="en-US" sz="1200" i="1" dirty="0"/>
              <a:t>reference population for all-cause graft failure and return to dialysis or repeat transplantation is all pediatric patients receiving a kidney alone transplant in 2011. The reference population for death is incident pediatric ESRD patients in 2011. </a:t>
            </a:r>
          </a:p>
        </p:txBody>
      </p:sp>
      <p:sp>
        <p:nvSpPr>
          <p:cNvPr id="6" name="Title 5"/>
          <p:cNvSpPr>
            <a:spLocks noGrp="1"/>
          </p:cNvSpPr>
          <p:nvPr>
            <p:ph type="title"/>
          </p:nvPr>
        </p:nvSpPr>
        <p:spPr/>
        <p:txBody>
          <a:bodyPr/>
          <a:lstStyle/>
          <a:p>
            <a:r>
              <a:rPr lang="en-US" dirty="0" err="1"/>
              <a:t>vol</a:t>
            </a:r>
            <a:r>
              <a:rPr lang="en-US" dirty="0"/>
              <a:t> </a:t>
            </a:r>
            <a:r>
              <a:rPr lang="en-US" dirty="0" smtClean="0"/>
              <a:t>2 Figure </a:t>
            </a:r>
            <a:r>
              <a:rPr lang="en-US" dirty="0"/>
              <a:t>7.7 One year transplant outcomes by donor type </a:t>
            </a:r>
            <a:r>
              <a:rPr lang="en-US" dirty="0" smtClean="0"/>
              <a:t>(aged 0-19 years)</a:t>
            </a:r>
            <a:r>
              <a:rPr lang="en-US" dirty="0"/>
              <a:t/>
            </a:r>
            <a:br>
              <a:rPr lang="en-US" dirty="0"/>
            </a:br>
            <a:r>
              <a:rPr lang="en-US" dirty="0" smtClean="0"/>
              <a:t>(a) Outcomes</a:t>
            </a:r>
            <a:r>
              <a:rPr lang="en-US" dirty="0"/>
              <a:t>: deceased donor transplants in pediatric patients, </a:t>
            </a:r>
            <a:r>
              <a:rPr lang="en-US" dirty="0" smtClean="0"/>
              <a:t>adjusted</a:t>
            </a:r>
            <a:r>
              <a:rPr lang="en-US" dirty="0"/>
              <a:t/>
            </a:r>
            <a:br>
              <a:rPr lang="en-US" dirty="0"/>
            </a:br>
            <a:endParaRPr lang="en-US" dirty="0"/>
          </a:p>
        </p:txBody>
      </p:sp>
      <p:pic>
        <p:nvPicPr>
          <p:cNvPr id="17410" name="Picture 2" descr="K:\ADR\2014\Volume 2\8 - Pediatric ESRD\2014\Powerpoint\Powerpoint 300ppi\ESRDPediatric_F7_7Oneyr_de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143000"/>
            <a:ext cx="670560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848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21</a:t>
            </a:fld>
            <a:endParaRPr lang="en-US" dirty="0"/>
          </a:p>
        </p:txBody>
      </p:sp>
      <p:sp>
        <p:nvSpPr>
          <p:cNvPr id="5" name="Text Placeholder 4"/>
          <p:cNvSpPr>
            <a:spLocks noGrp="1"/>
          </p:cNvSpPr>
          <p:nvPr>
            <p:ph type="body" sz="half" idx="2"/>
          </p:nvPr>
        </p:nvSpPr>
        <p:spPr>
          <a:xfrm>
            <a:off x="228600" y="5166360"/>
            <a:ext cx="8839200" cy="533400"/>
          </a:xfrm>
        </p:spPr>
        <p:txBody>
          <a:bodyPr/>
          <a:lstStyle/>
          <a:p>
            <a:r>
              <a:rPr lang="en-US" sz="1200" i="1" dirty="0"/>
              <a:t>Data </a:t>
            </a:r>
            <a:r>
              <a:rPr lang="en-US" sz="1200" i="1" dirty="0" smtClean="0"/>
              <a:t>Source: </a:t>
            </a:r>
            <a:r>
              <a:rPr lang="en-US" sz="1200" i="1" dirty="0"/>
              <a:t>Reference tables F8, F20, I32. Probabilities for all-cause graft failure and return to dialysis or </a:t>
            </a:r>
            <a:r>
              <a:rPr lang="en-US" sz="1200" i="1" dirty="0" err="1"/>
              <a:t>retransplant</a:t>
            </a:r>
            <a:r>
              <a:rPr lang="en-US" sz="1200" i="1" dirty="0"/>
              <a:t> are adjusted for age, sex, race, primary diagnosis, and first versus subsequent transplant. All-cause graft failure includes </a:t>
            </a:r>
            <a:r>
              <a:rPr lang="en-US" sz="1200" i="1" dirty="0" err="1"/>
              <a:t>retransplant</a:t>
            </a:r>
            <a:r>
              <a:rPr lang="en-US" sz="1200" i="1" dirty="0"/>
              <a:t>, return to dialysis, and death</a:t>
            </a:r>
            <a:r>
              <a:rPr lang="en-US" sz="1200" i="1" dirty="0" smtClean="0"/>
              <a:t>. The </a:t>
            </a:r>
            <a:r>
              <a:rPr lang="en-US" sz="1200" i="1" dirty="0"/>
              <a:t>death outcome is not censored at graft failure, and includes deaths that occur after </a:t>
            </a:r>
            <a:r>
              <a:rPr lang="en-US" sz="1200" i="1" dirty="0" err="1"/>
              <a:t>retransplant</a:t>
            </a:r>
            <a:r>
              <a:rPr lang="en-US" sz="1200" i="1" dirty="0"/>
              <a:t> or return to dialysis. Probabilities of death are adjusted for age, sex, race, and primary diagnosis</a:t>
            </a:r>
            <a:r>
              <a:rPr lang="en-US" sz="1200" i="1" dirty="0" smtClean="0"/>
              <a:t>. The </a:t>
            </a:r>
            <a:r>
              <a:rPr lang="en-US" sz="1200" i="1" dirty="0"/>
              <a:t>reference population for all-cause graft failure and return to dialysis or repeat transplantation is all pediatric patients receiving a kidney alone transplant in 2011. The reference population for death is incident pediatric ESRD patients in 2011. </a:t>
            </a:r>
          </a:p>
        </p:txBody>
      </p:sp>
      <p:sp>
        <p:nvSpPr>
          <p:cNvPr id="6" name="Title 5"/>
          <p:cNvSpPr>
            <a:spLocks noGrp="1"/>
          </p:cNvSpPr>
          <p:nvPr>
            <p:ph type="title"/>
          </p:nvPr>
        </p:nvSpPr>
        <p:spPr/>
        <p:txBody>
          <a:bodyPr/>
          <a:lstStyle/>
          <a:p>
            <a:r>
              <a:rPr lang="en-US" dirty="0" err="1"/>
              <a:t>vol</a:t>
            </a:r>
            <a:r>
              <a:rPr lang="en-US" dirty="0"/>
              <a:t> 2 Figure </a:t>
            </a:r>
            <a:r>
              <a:rPr lang="en-US" dirty="0"/>
              <a:t>7.7 One year transplant outcomes by donor type </a:t>
            </a:r>
            <a:r>
              <a:rPr lang="en-US" dirty="0" smtClean="0"/>
              <a:t>(aged 0-19 years)</a:t>
            </a:r>
            <a:r>
              <a:rPr lang="en-US" dirty="0"/>
              <a:t/>
            </a:r>
            <a:br>
              <a:rPr lang="en-US" dirty="0"/>
            </a:br>
            <a:r>
              <a:rPr lang="en-US" dirty="0" smtClean="0"/>
              <a:t>(b) Outcomes</a:t>
            </a:r>
            <a:r>
              <a:rPr lang="en-US" dirty="0"/>
              <a:t>: live donor transplants in pediatric patients, </a:t>
            </a:r>
            <a:r>
              <a:rPr lang="en-US" dirty="0" smtClean="0"/>
              <a:t>adjusted</a:t>
            </a:r>
            <a:r>
              <a:rPr lang="en-US" dirty="0"/>
              <a:t/>
            </a:r>
            <a:br>
              <a:rPr lang="en-US" dirty="0"/>
            </a:br>
            <a:endParaRPr lang="en-US" dirty="0"/>
          </a:p>
        </p:txBody>
      </p:sp>
      <p:pic>
        <p:nvPicPr>
          <p:cNvPr id="18434" name="Picture 2" descr="K:\ADR\2014\Volume 2\8 - Pediatric ESRD\2014\Powerpoint\Powerpoint 300ppi\ESRDPediatric_F7_7Oneyr_liv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143000"/>
            <a:ext cx="670560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270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a:t>
            </a:r>
            <a:r>
              <a:rPr lang="en-US" dirty="0" smtClean="0"/>
              <a:t>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22</a:t>
            </a:fld>
            <a:endParaRPr lang="en-US" dirty="0"/>
          </a:p>
        </p:txBody>
      </p:sp>
      <p:sp>
        <p:nvSpPr>
          <p:cNvPr id="5" name="Text Placeholder 4"/>
          <p:cNvSpPr>
            <a:spLocks noGrp="1"/>
          </p:cNvSpPr>
          <p:nvPr>
            <p:ph type="body" sz="half" idx="2"/>
          </p:nvPr>
        </p:nvSpPr>
        <p:spPr>
          <a:xfrm>
            <a:off x="419100" y="5562600"/>
            <a:ext cx="8343900" cy="533400"/>
          </a:xfrm>
        </p:spPr>
        <p:txBody>
          <a:bodyPr/>
          <a:lstStyle/>
          <a:p>
            <a:r>
              <a:rPr lang="en-US" sz="1200" i="1" dirty="0"/>
              <a:t>Data Source: Special analyses, USRDS ESRD Database. Incident dialysis and transplant patients defined at the onset of dialysis or the day of transplant without the 60-day rule; followed to December 31, 2012. Adjusted for age, sex, race, Hispanic ethnicity, and primary diagnosis. Ref: incident ESRD patients age 0-19, 2010-2011. Abbreviations: HD, hemodialysis; PD, peritoneal dialysis; </a:t>
            </a:r>
            <a:r>
              <a:rPr lang="en-US" sz="1200" i="1" dirty="0" err="1" smtClean="0"/>
              <a:t>Tx</a:t>
            </a:r>
            <a:r>
              <a:rPr lang="en-US" sz="1200" i="1" dirty="0" smtClean="0"/>
              <a:t>, transplant</a:t>
            </a:r>
            <a:r>
              <a:rPr lang="en-US" sz="1200" i="1" dirty="0"/>
              <a:t>.</a:t>
            </a:r>
          </a:p>
          <a:p>
            <a:endParaRPr lang="en-US" sz="1200" dirty="0"/>
          </a:p>
        </p:txBody>
      </p:sp>
      <p:sp>
        <p:nvSpPr>
          <p:cNvPr id="6" name="Title 5"/>
          <p:cNvSpPr>
            <a:spLocks noGrp="1"/>
          </p:cNvSpPr>
          <p:nvPr>
            <p:ph type="title"/>
          </p:nvPr>
        </p:nvSpPr>
        <p:spPr/>
        <p:txBody>
          <a:bodyPr/>
          <a:lstStyle/>
          <a:p>
            <a:r>
              <a:rPr lang="en-US" dirty="0" err="1" smtClean="0"/>
              <a:t>vol</a:t>
            </a:r>
            <a:r>
              <a:rPr lang="en-US" dirty="0" smtClean="0"/>
              <a:t> </a:t>
            </a:r>
            <a:r>
              <a:rPr lang="en-US" dirty="0"/>
              <a:t>2 Figure 7.8 Mortality rates in children with ESRD </a:t>
            </a:r>
            <a:r>
              <a:rPr lang="en-US" dirty="0" smtClean="0"/>
              <a:t>(aged 0-19 years)</a:t>
            </a:r>
            <a:r>
              <a:rPr lang="en-US" dirty="0"/>
              <a:t/>
            </a:r>
            <a:br>
              <a:rPr lang="en-US" dirty="0"/>
            </a:br>
            <a:r>
              <a:rPr lang="en-US" dirty="0" smtClean="0"/>
              <a:t>(a) One-year </a:t>
            </a:r>
            <a:r>
              <a:rPr lang="en-US" dirty="0"/>
              <a:t>adjusted all-cause mortality rates in pediatric patients by </a:t>
            </a:r>
            <a:r>
              <a:rPr lang="en-US" dirty="0" smtClean="0"/>
              <a:t>age</a:t>
            </a:r>
            <a:r>
              <a:rPr lang="en-US" dirty="0"/>
              <a:t/>
            </a:r>
            <a:br>
              <a:rPr lang="en-US" dirty="0"/>
            </a:br>
            <a:endParaRPr lang="en-US" dirty="0"/>
          </a:p>
        </p:txBody>
      </p:sp>
      <p:pic>
        <p:nvPicPr>
          <p:cNvPr id="19458" name="Picture 2" descr="K:\ADR\2014\Volume 2\8 - Pediatric ESRD\2014\Powerpoint\Powerpoint 300ppi\ESRDPediatric_F7_8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369" y="1280160"/>
            <a:ext cx="6687262"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071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23</a:t>
            </a:fld>
            <a:endParaRPr lang="en-US" dirty="0"/>
          </a:p>
        </p:txBody>
      </p:sp>
      <p:sp>
        <p:nvSpPr>
          <p:cNvPr id="5" name="Text Placeholder 4"/>
          <p:cNvSpPr>
            <a:spLocks noGrp="1"/>
          </p:cNvSpPr>
          <p:nvPr>
            <p:ph type="body" sz="half" idx="2"/>
          </p:nvPr>
        </p:nvSpPr>
        <p:spPr>
          <a:xfrm>
            <a:off x="419100" y="5562600"/>
            <a:ext cx="8305800" cy="533400"/>
          </a:xfrm>
        </p:spPr>
        <p:txBody>
          <a:bodyPr/>
          <a:lstStyle/>
          <a:p>
            <a:r>
              <a:rPr lang="en-US" sz="1200" i="1" dirty="0"/>
              <a:t>Data Source: Special analyses, USRDS ESRD Database. Incident dialysis and transplant patients defined at the onset of dialysis or the day of transplant without the 60-day rule; followed to December 31, 2012. Adjusted for age, sex, race, Hispanic ethnicity, and primary diagnosis. Ref: incident ESRD patients age 0-19, 2010-2011. Abbreviations: HD, hemodialysis; PD, peritoneal dialysis; </a:t>
            </a:r>
            <a:r>
              <a:rPr lang="en-US" sz="1200" i="1" dirty="0" err="1" smtClean="0"/>
              <a:t>Tx</a:t>
            </a:r>
            <a:r>
              <a:rPr lang="en-US" sz="1200" i="1" dirty="0" smtClean="0"/>
              <a:t>, transplant</a:t>
            </a:r>
            <a:r>
              <a:rPr lang="en-US" sz="1200" i="1" dirty="0"/>
              <a:t>.</a:t>
            </a:r>
          </a:p>
          <a:p>
            <a:endParaRPr lang="en-US" sz="1200" dirty="0"/>
          </a:p>
        </p:txBody>
      </p:sp>
      <p:sp>
        <p:nvSpPr>
          <p:cNvPr id="6" name="Title 5"/>
          <p:cNvSpPr>
            <a:spLocks noGrp="1"/>
          </p:cNvSpPr>
          <p:nvPr>
            <p:ph type="title"/>
          </p:nvPr>
        </p:nvSpPr>
        <p:spPr/>
        <p:txBody>
          <a:bodyPr/>
          <a:lstStyle/>
          <a:p>
            <a:r>
              <a:rPr lang="en-US" dirty="0" err="1" smtClean="0"/>
              <a:t>vol</a:t>
            </a:r>
            <a:r>
              <a:rPr lang="en-US" dirty="0" smtClean="0"/>
              <a:t> </a:t>
            </a:r>
            <a:r>
              <a:rPr lang="en-US" dirty="0"/>
              <a:t>2 Figure 7.8 Mortality rates in children with ESRD </a:t>
            </a:r>
            <a:r>
              <a:rPr lang="en-US" dirty="0" smtClean="0"/>
              <a:t>(aged 0-19 years)</a:t>
            </a:r>
            <a:r>
              <a:rPr lang="en-US" dirty="0"/>
              <a:t/>
            </a:r>
            <a:br>
              <a:rPr lang="en-US" dirty="0"/>
            </a:br>
            <a:r>
              <a:rPr lang="en-US" dirty="0" smtClean="0"/>
              <a:t>(b) One-year </a:t>
            </a:r>
            <a:r>
              <a:rPr lang="en-US" dirty="0"/>
              <a:t>adjusted all-cause mortality rates in pediatric patients by </a:t>
            </a:r>
            <a:r>
              <a:rPr lang="en-US" dirty="0" smtClean="0"/>
              <a:t>modality</a:t>
            </a:r>
            <a:r>
              <a:rPr lang="en-US" dirty="0"/>
              <a:t/>
            </a:r>
            <a:br>
              <a:rPr lang="en-US" dirty="0"/>
            </a:br>
            <a:endParaRPr lang="en-US" dirty="0"/>
          </a:p>
        </p:txBody>
      </p:sp>
      <p:pic>
        <p:nvPicPr>
          <p:cNvPr id="20482" name="Picture 2" descr="K:\ADR\2014\Volume 2\8 - Pediatric ESRD\2014\Powerpoint\Powerpoint 300ppi\ESRDPediatric_F7_8m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8369" y="1280160"/>
            <a:ext cx="6687262"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115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24</a:t>
            </a:fld>
            <a:endParaRPr lang="en-US" dirty="0"/>
          </a:p>
        </p:txBody>
      </p:sp>
      <p:sp>
        <p:nvSpPr>
          <p:cNvPr id="5" name="Text Placeholder 4"/>
          <p:cNvSpPr>
            <a:spLocks noGrp="1"/>
          </p:cNvSpPr>
          <p:nvPr>
            <p:ph type="body" sz="half" idx="2"/>
          </p:nvPr>
        </p:nvSpPr>
        <p:spPr>
          <a:xfrm>
            <a:off x="419100" y="5562600"/>
            <a:ext cx="8305800" cy="533400"/>
          </a:xfrm>
        </p:spPr>
        <p:txBody>
          <a:bodyPr/>
          <a:lstStyle/>
          <a:p>
            <a:r>
              <a:rPr lang="en-US" sz="1200" i="1" dirty="0"/>
              <a:t>Data Source: Special analyses, USRDS ESRD Database. Incident dialysis and transplant patients defined at the onset of dialysis or the day of transplant without the 60-day rule; followed to December 31, 2012. Adjusted for age, sex, race, Hispanic ethnicity, and primary diagnosis. Ref: incident ESRD patients age 0-19, 2010-2011. Abbreviations: HD, hemodialysis; PD, peritoneal dialysis; </a:t>
            </a:r>
            <a:r>
              <a:rPr lang="en-US" sz="1200" i="1" dirty="0" err="1"/>
              <a:t>Tx</a:t>
            </a:r>
            <a:r>
              <a:rPr lang="en-US" sz="1200" i="1" dirty="0"/>
              <a:t>, transplant.</a:t>
            </a:r>
          </a:p>
          <a:p>
            <a:endParaRPr lang="en-US" sz="1200" dirty="0"/>
          </a:p>
        </p:txBody>
      </p:sp>
      <p:sp>
        <p:nvSpPr>
          <p:cNvPr id="6" name="Title 5"/>
          <p:cNvSpPr>
            <a:spLocks noGrp="1"/>
          </p:cNvSpPr>
          <p:nvPr>
            <p:ph type="title"/>
          </p:nvPr>
        </p:nvSpPr>
        <p:spPr/>
        <p:txBody>
          <a:bodyPr/>
          <a:lstStyle/>
          <a:p>
            <a:r>
              <a:rPr lang="en-US" dirty="0" err="1" smtClean="0"/>
              <a:t>vol</a:t>
            </a:r>
            <a:r>
              <a:rPr lang="en-US" dirty="0" smtClean="0"/>
              <a:t> </a:t>
            </a:r>
            <a:r>
              <a:rPr lang="en-US" dirty="0"/>
              <a:t>2 Figure 7.9 Cardiovascular mortality in children with ESRD </a:t>
            </a:r>
            <a:r>
              <a:rPr lang="en-US" dirty="0" smtClean="0"/>
              <a:t>(aged 0-19 years)</a:t>
            </a:r>
            <a:r>
              <a:rPr lang="en-US" dirty="0"/>
              <a:t/>
            </a:r>
            <a:br>
              <a:rPr lang="en-US" dirty="0"/>
            </a:br>
            <a:r>
              <a:rPr lang="en-US" dirty="0" smtClean="0"/>
              <a:t>(a) One-year </a:t>
            </a:r>
            <a:r>
              <a:rPr lang="en-US" dirty="0"/>
              <a:t>adjusted all-cause cardiovascular mortality rates in pediatric patients by age </a:t>
            </a:r>
            <a:br>
              <a:rPr lang="en-US" dirty="0"/>
            </a:br>
            <a:endParaRPr lang="en-US" dirty="0"/>
          </a:p>
        </p:txBody>
      </p:sp>
      <p:pic>
        <p:nvPicPr>
          <p:cNvPr id="21506" name="Picture 2" descr="K:\ADR\2014\Volume 2\8 - Pediatric ESRD\2014\Powerpoint\Powerpoint 300ppi\ESRDPediatric_F7_9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154" y="1554480"/>
            <a:ext cx="7209693"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636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25</a:t>
            </a:fld>
            <a:endParaRPr lang="en-US" dirty="0"/>
          </a:p>
        </p:txBody>
      </p:sp>
      <p:sp>
        <p:nvSpPr>
          <p:cNvPr id="5" name="Text Placeholder 4"/>
          <p:cNvSpPr>
            <a:spLocks noGrp="1"/>
          </p:cNvSpPr>
          <p:nvPr>
            <p:ph type="body" sz="half" idx="2"/>
          </p:nvPr>
        </p:nvSpPr>
        <p:spPr>
          <a:xfrm>
            <a:off x="419100" y="5562600"/>
            <a:ext cx="8305800" cy="533400"/>
          </a:xfrm>
        </p:spPr>
        <p:txBody>
          <a:bodyPr/>
          <a:lstStyle/>
          <a:p>
            <a:r>
              <a:rPr lang="en-US" sz="1200" i="1" dirty="0"/>
              <a:t>Data Source: Special analyses, USRDS ESRD Database. Incident dialysis and transplant patients defined at the onset of dialysis or the day of transplant without the 60-day rule; followed to December 31, 2012. Adjusted for age, sex, race, Hispanic ethnicity, and primary diagnosis. Ref: incident ESRD patients age 0-19, 2010-2011. Abbreviations: HD, hemodialysis; PD, peritoneal dialysis; </a:t>
            </a:r>
            <a:r>
              <a:rPr lang="en-US" sz="1200" i="1" dirty="0" err="1"/>
              <a:t>Tx</a:t>
            </a:r>
            <a:r>
              <a:rPr lang="en-US" sz="1200" i="1" dirty="0"/>
              <a:t>, transplant.</a:t>
            </a:r>
          </a:p>
          <a:p>
            <a:endParaRPr lang="en-US" sz="1200" dirty="0"/>
          </a:p>
        </p:txBody>
      </p:sp>
      <p:sp>
        <p:nvSpPr>
          <p:cNvPr id="6" name="Title 5"/>
          <p:cNvSpPr>
            <a:spLocks noGrp="1"/>
          </p:cNvSpPr>
          <p:nvPr>
            <p:ph type="title"/>
          </p:nvPr>
        </p:nvSpPr>
        <p:spPr/>
        <p:txBody>
          <a:bodyPr/>
          <a:lstStyle/>
          <a:p>
            <a:r>
              <a:rPr lang="en-US" dirty="0" err="1" smtClean="0"/>
              <a:t>vol</a:t>
            </a:r>
            <a:r>
              <a:rPr lang="en-US" dirty="0" smtClean="0"/>
              <a:t> </a:t>
            </a:r>
            <a:r>
              <a:rPr lang="en-US" dirty="0"/>
              <a:t>2 Figure 7.9 Cardiovascular mortality in children with ESRD </a:t>
            </a:r>
            <a:r>
              <a:rPr lang="en-US" dirty="0" smtClean="0"/>
              <a:t>(aged 0-19 years)</a:t>
            </a:r>
            <a:r>
              <a:rPr lang="en-US" dirty="0"/>
              <a:t/>
            </a:r>
            <a:br>
              <a:rPr lang="en-US" dirty="0"/>
            </a:br>
            <a:r>
              <a:rPr lang="en-US" dirty="0" smtClean="0"/>
              <a:t>(b) One-year </a:t>
            </a:r>
            <a:r>
              <a:rPr lang="en-US" dirty="0"/>
              <a:t>adjusted all-cause cardiovascular mortality rates in pediatric patients by </a:t>
            </a:r>
            <a:r>
              <a:rPr lang="en-US" dirty="0" smtClean="0"/>
              <a:t>modality</a:t>
            </a:r>
            <a:endParaRPr lang="en-US" dirty="0"/>
          </a:p>
        </p:txBody>
      </p:sp>
      <p:pic>
        <p:nvPicPr>
          <p:cNvPr id="22530" name="Picture 2" descr="K:\ADR\2014\Volume 2\8 - Pediatric ESRD\2014\Powerpoint\Powerpoint 300ppi\ESRDPediatric_F7_9m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154" y="1554480"/>
            <a:ext cx="7209693"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929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26</a:t>
            </a:fld>
            <a:endParaRPr lang="en-US" dirty="0"/>
          </a:p>
        </p:txBody>
      </p:sp>
      <p:sp>
        <p:nvSpPr>
          <p:cNvPr id="5" name="Text Placeholder 4"/>
          <p:cNvSpPr>
            <a:spLocks noGrp="1"/>
          </p:cNvSpPr>
          <p:nvPr>
            <p:ph type="body" sz="half" idx="2"/>
          </p:nvPr>
        </p:nvSpPr>
        <p:spPr>
          <a:xfrm>
            <a:off x="419100" y="5562600"/>
            <a:ext cx="8305800" cy="533400"/>
          </a:xfrm>
        </p:spPr>
        <p:txBody>
          <a:bodyPr/>
          <a:lstStyle/>
          <a:p>
            <a:r>
              <a:rPr lang="en-US" sz="1200" i="1" dirty="0"/>
              <a:t>Data Source: Special analyses, USRDS ESRD Database. Incident dialysis and transplant patients defined at the onset of dialysis or the day of transplant without the 60-day rule; followed to December 31, 2012. Adjusted for age, sex, race, Hispanic ethnicity, and primary diagnosis. Ref: incident ESRD patients age 0-19, 2010-2011. Abbreviations: HD, hemodialysis; PD, peritoneal dialysis; </a:t>
            </a:r>
            <a:r>
              <a:rPr lang="en-US" sz="1200" i="1" dirty="0" err="1"/>
              <a:t>Tx</a:t>
            </a:r>
            <a:r>
              <a:rPr lang="en-US" sz="1200" i="1" dirty="0"/>
              <a:t>, transplant.</a:t>
            </a:r>
          </a:p>
          <a:p>
            <a:endParaRPr lang="en-US" sz="1200" dirty="0"/>
          </a:p>
        </p:txBody>
      </p:sp>
      <p:sp>
        <p:nvSpPr>
          <p:cNvPr id="6" name="Title 5"/>
          <p:cNvSpPr>
            <a:spLocks noGrp="1"/>
          </p:cNvSpPr>
          <p:nvPr>
            <p:ph type="title"/>
          </p:nvPr>
        </p:nvSpPr>
        <p:spPr/>
        <p:txBody>
          <a:bodyPr/>
          <a:lstStyle/>
          <a:p>
            <a:r>
              <a:rPr lang="en-US" dirty="0" err="1" smtClean="0"/>
              <a:t>vol</a:t>
            </a:r>
            <a:r>
              <a:rPr lang="en-US" dirty="0" smtClean="0"/>
              <a:t> </a:t>
            </a:r>
            <a:r>
              <a:rPr lang="en-US" dirty="0"/>
              <a:t>2 Figure 7.10 Infection-related mortality in children with ESRD </a:t>
            </a:r>
            <a:r>
              <a:rPr lang="en-US" dirty="0" smtClean="0"/>
              <a:t>(aged 0-19 years)</a:t>
            </a:r>
            <a:r>
              <a:rPr lang="en-US" dirty="0"/>
              <a:t/>
            </a:r>
            <a:br>
              <a:rPr lang="en-US" dirty="0"/>
            </a:br>
            <a:r>
              <a:rPr lang="en-US" dirty="0" smtClean="0"/>
              <a:t>(a) </a:t>
            </a:r>
            <a:r>
              <a:rPr lang="en-US" dirty="0"/>
              <a:t>One-year adjusted rates of mortality due to infection in pediatric patients by </a:t>
            </a:r>
            <a:r>
              <a:rPr lang="en-US" dirty="0" smtClean="0"/>
              <a:t>age</a:t>
            </a:r>
            <a:r>
              <a:rPr lang="en-US" dirty="0"/>
              <a:t/>
            </a:r>
            <a:br>
              <a:rPr lang="en-US" dirty="0"/>
            </a:br>
            <a:endParaRPr lang="en-US" dirty="0"/>
          </a:p>
        </p:txBody>
      </p:sp>
      <p:pic>
        <p:nvPicPr>
          <p:cNvPr id="23554" name="Picture 2" descr="K:\ADR\2014\Volume 2\8 - Pediatric ESRD\2014\Powerpoint\Powerpoint 300ppi\ESRDPediatric_F7_10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154" y="1554480"/>
            <a:ext cx="7209693"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745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27</a:t>
            </a:fld>
            <a:endParaRPr lang="en-US" dirty="0"/>
          </a:p>
        </p:txBody>
      </p:sp>
      <p:sp>
        <p:nvSpPr>
          <p:cNvPr id="5" name="Text Placeholder 4"/>
          <p:cNvSpPr>
            <a:spLocks noGrp="1"/>
          </p:cNvSpPr>
          <p:nvPr>
            <p:ph type="body" sz="half" idx="2"/>
          </p:nvPr>
        </p:nvSpPr>
        <p:spPr>
          <a:xfrm>
            <a:off x="419100" y="5562600"/>
            <a:ext cx="8305800" cy="533400"/>
          </a:xfrm>
        </p:spPr>
        <p:txBody>
          <a:bodyPr/>
          <a:lstStyle/>
          <a:p>
            <a:r>
              <a:rPr lang="en-US" sz="1200" i="1" dirty="0"/>
              <a:t>Data Source: Special analyses, USRDS ESRD Database. Incident dialysis and transplant patients defined at the onset of dialysis or the day of transplant without the 60-day rule; followed to December 31, 2012. Adjusted for age, sex, race, Hispanic ethnicity, and primary diagnosis. Ref: incident ESRD patients age 0-19, 2010-2011. Abbreviations: HD, hemodialysis; PD, peritoneal dialysis; </a:t>
            </a:r>
            <a:r>
              <a:rPr lang="en-US" sz="1200" i="1" dirty="0" err="1"/>
              <a:t>Tx</a:t>
            </a:r>
            <a:r>
              <a:rPr lang="en-US" sz="1200" i="1" dirty="0"/>
              <a:t>, transplant.</a:t>
            </a:r>
          </a:p>
          <a:p>
            <a:endParaRPr lang="en-US" sz="1200" dirty="0"/>
          </a:p>
        </p:txBody>
      </p:sp>
      <p:sp>
        <p:nvSpPr>
          <p:cNvPr id="6" name="Title 5"/>
          <p:cNvSpPr>
            <a:spLocks noGrp="1"/>
          </p:cNvSpPr>
          <p:nvPr>
            <p:ph type="title"/>
          </p:nvPr>
        </p:nvSpPr>
        <p:spPr/>
        <p:txBody>
          <a:bodyPr/>
          <a:lstStyle/>
          <a:p>
            <a:r>
              <a:rPr lang="en-US" dirty="0" err="1" smtClean="0"/>
              <a:t>vol</a:t>
            </a:r>
            <a:r>
              <a:rPr lang="en-US" dirty="0" smtClean="0"/>
              <a:t> </a:t>
            </a:r>
            <a:r>
              <a:rPr lang="en-US" dirty="0"/>
              <a:t>2 Figure 7.10 Infection-related mortality in children with ESRD </a:t>
            </a:r>
            <a:r>
              <a:rPr lang="en-US" dirty="0" smtClean="0"/>
              <a:t>(aged 0-19 years)</a:t>
            </a:r>
            <a:r>
              <a:rPr lang="en-US" dirty="0"/>
              <a:t/>
            </a:r>
            <a:br>
              <a:rPr lang="en-US" dirty="0"/>
            </a:br>
            <a:r>
              <a:rPr lang="en-US" dirty="0" smtClean="0"/>
              <a:t>(b) One-year </a:t>
            </a:r>
            <a:r>
              <a:rPr lang="en-US" dirty="0"/>
              <a:t>adjusted rates of mortality due to infection in pediatric patients by </a:t>
            </a:r>
            <a:r>
              <a:rPr lang="en-US" dirty="0" smtClean="0"/>
              <a:t>modality</a:t>
            </a:r>
            <a:r>
              <a:rPr lang="en-US" dirty="0"/>
              <a:t/>
            </a:r>
            <a:br>
              <a:rPr lang="en-US" dirty="0"/>
            </a:br>
            <a:endParaRPr lang="en-US" dirty="0"/>
          </a:p>
        </p:txBody>
      </p:sp>
      <p:pic>
        <p:nvPicPr>
          <p:cNvPr id="24578" name="Picture 2" descr="K:\ADR\2014\Volume 2\8 - Pediatric ESRD\2014\Powerpoint\Powerpoint 300ppi\ESRDPediatric_F7_10m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154" y="1554480"/>
            <a:ext cx="7209693"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040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28</a:t>
            </a:fld>
            <a:endParaRPr lang="en-US" dirty="0"/>
          </a:p>
        </p:txBody>
      </p:sp>
      <p:sp>
        <p:nvSpPr>
          <p:cNvPr id="5" name="Text Placeholder 4"/>
          <p:cNvSpPr>
            <a:spLocks noGrp="1"/>
          </p:cNvSpPr>
          <p:nvPr>
            <p:ph type="body" sz="half" idx="2"/>
          </p:nvPr>
        </p:nvSpPr>
        <p:spPr>
          <a:xfrm>
            <a:off x="419100" y="5567511"/>
            <a:ext cx="8305800" cy="533400"/>
          </a:xfrm>
        </p:spPr>
        <p:txBody>
          <a:bodyPr/>
          <a:lstStyle/>
          <a:p>
            <a:r>
              <a:rPr lang="en-US" sz="1200" i="1" dirty="0"/>
              <a:t>Data Source: Special analyses, USRDS ESRD Database. Incident dialysis and transplant patients defined at the onset of dialysis or the day of transplant without the 60-day rule; followed to December 31, 2012. Adjusted for age, sex, race, Hispanic ethnicity, and primary diagnosis. Ref: incident ESRD patients age 0-19, 2010-2011. Abbreviations: HD, hemodialysis; PD, peritoneal dialysis; </a:t>
            </a:r>
            <a:r>
              <a:rPr lang="en-US" sz="1200" i="1" dirty="0" err="1"/>
              <a:t>Tx</a:t>
            </a:r>
            <a:r>
              <a:rPr lang="en-US" sz="1200" i="1" dirty="0"/>
              <a:t>, transplant.</a:t>
            </a:r>
          </a:p>
        </p:txBody>
      </p:sp>
      <p:sp>
        <p:nvSpPr>
          <p:cNvPr id="6" name="Title 5"/>
          <p:cNvSpPr>
            <a:spLocks noGrp="1"/>
          </p:cNvSpPr>
          <p:nvPr>
            <p:ph type="title"/>
          </p:nvPr>
        </p:nvSpPr>
        <p:spPr>
          <a:xfrm>
            <a:off x="304800" y="274638"/>
            <a:ext cx="8534400" cy="563562"/>
          </a:xfrm>
        </p:spPr>
        <p:txBody>
          <a:bodyPr/>
          <a:lstStyle/>
          <a:p>
            <a:r>
              <a:rPr lang="en-US" dirty="0" err="1" smtClean="0"/>
              <a:t>vol</a:t>
            </a:r>
            <a:r>
              <a:rPr lang="en-US" dirty="0" smtClean="0"/>
              <a:t> </a:t>
            </a:r>
            <a:r>
              <a:rPr lang="en-US" dirty="0"/>
              <a:t>2 Figure 7.11 Pediatric ESRD patient survival by age and modality </a:t>
            </a:r>
            <a:r>
              <a:rPr lang="en-US" dirty="0" smtClean="0"/>
              <a:t>(aged 0-19 years)</a:t>
            </a:r>
            <a:r>
              <a:rPr lang="en-US" dirty="0"/>
              <a:t/>
            </a:r>
            <a:br>
              <a:rPr lang="en-US" dirty="0"/>
            </a:br>
            <a:r>
              <a:rPr lang="en-US" dirty="0"/>
              <a:t>(a) Adjusted 5 year survival in pediatric patients from day 1 by age, years </a:t>
            </a:r>
            <a:r>
              <a:rPr lang="en-US" dirty="0" smtClean="0"/>
              <a:t>2003-2007</a:t>
            </a:r>
            <a:endParaRPr lang="en-US" dirty="0"/>
          </a:p>
        </p:txBody>
      </p:sp>
      <p:pic>
        <p:nvPicPr>
          <p:cNvPr id="25602" name="Picture 2" descr="K:\ADR\2014\Volume 2\8 - Pediatric ESRD\2014\Powerpoint\Powerpoint 300ppi\ESRDPediatric_F_11a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0700" y="1290490"/>
            <a:ext cx="5562600" cy="427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981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29</a:t>
            </a:fld>
            <a:endParaRPr lang="en-US" dirty="0"/>
          </a:p>
        </p:txBody>
      </p:sp>
      <p:sp>
        <p:nvSpPr>
          <p:cNvPr id="5" name="Text Placeholder 4"/>
          <p:cNvSpPr>
            <a:spLocks noGrp="1"/>
          </p:cNvSpPr>
          <p:nvPr>
            <p:ph type="body" sz="half" idx="2"/>
          </p:nvPr>
        </p:nvSpPr>
        <p:spPr>
          <a:xfrm>
            <a:off x="419100" y="5569458"/>
            <a:ext cx="8305800" cy="533400"/>
          </a:xfrm>
        </p:spPr>
        <p:txBody>
          <a:bodyPr/>
          <a:lstStyle/>
          <a:p>
            <a:r>
              <a:rPr lang="en-US" sz="1200" i="1" dirty="0"/>
              <a:t>Data Source: Special analyses, USRDS ESRD Database. Incident dialysis and transplant patients defined at the onset of dialysis or the day of transplant without the 60-day rule; followed to December 31, 2012. Adjusted for age, sex, race, Hispanic ethnicity, and primary diagnosis. Ref: incident ESRD patients age 0-19, 2010-2011. Abbreviations: HD, hemodialysis; PD, peritoneal dialysis; </a:t>
            </a:r>
            <a:r>
              <a:rPr lang="en-US" sz="1200" i="1" dirty="0" err="1"/>
              <a:t>Tx</a:t>
            </a:r>
            <a:r>
              <a:rPr lang="en-US" sz="1200" i="1" dirty="0"/>
              <a:t>, transplant.</a:t>
            </a:r>
          </a:p>
        </p:txBody>
      </p:sp>
      <p:sp>
        <p:nvSpPr>
          <p:cNvPr id="6" name="Title 5"/>
          <p:cNvSpPr>
            <a:spLocks noGrp="1"/>
          </p:cNvSpPr>
          <p:nvPr>
            <p:ph type="title"/>
          </p:nvPr>
        </p:nvSpPr>
        <p:spPr/>
        <p:txBody>
          <a:bodyPr/>
          <a:lstStyle/>
          <a:p>
            <a:r>
              <a:rPr lang="en-US" sz="1700" dirty="0" err="1" smtClean="0"/>
              <a:t>vol</a:t>
            </a:r>
            <a:r>
              <a:rPr lang="en-US" sz="1700" dirty="0" smtClean="0"/>
              <a:t> </a:t>
            </a:r>
            <a:r>
              <a:rPr lang="en-US" sz="1700" dirty="0"/>
              <a:t>2 Figure 7.11 Pediatric ESRD patient survival by age and modality </a:t>
            </a:r>
            <a:r>
              <a:rPr lang="en-US" sz="1700" dirty="0" smtClean="0"/>
              <a:t>(aged 0-19 years)</a:t>
            </a:r>
            <a:r>
              <a:rPr lang="en-US" dirty="0"/>
              <a:t/>
            </a:r>
            <a:br>
              <a:rPr lang="en-US" dirty="0"/>
            </a:br>
            <a:r>
              <a:rPr lang="en-US" sz="1700" dirty="0" smtClean="0"/>
              <a:t>(b) Adjusted </a:t>
            </a:r>
            <a:r>
              <a:rPr lang="en-US" sz="1700" dirty="0"/>
              <a:t>5 year survival in pediatric patients from day 1 by modality, years </a:t>
            </a:r>
            <a:r>
              <a:rPr lang="en-US" sz="1700" dirty="0" smtClean="0"/>
              <a:t>2003-2007</a:t>
            </a:r>
            <a:r>
              <a:rPr lang="en-US" dirty="0"/>
              <a:t/>
            </a:r>
            <a:br>
              <a:rPr lang="en-US" dirty="0"/>
            </a:br>
            <a:r>
              <a:rPr lang="en-US" dirty="0"/>
              <a:t/>
            </a:r>
            <a:br>
              <a:rPr lang="en-US" dirty="0"/>
            </a:br>
            <a:endParaRPr lang="en-US" dirty="0"/>
          </a:p>
        </p:txBody>
      </p:sp>
      <p:pic>
        <p:nvPicPr>
          <p:cNvPr id="26626" name="Picture 2" descr="K:\ADR\2014\Volume 2\8 - Pediatric ESRD\2014\Powerpoint\Powerpoint 300ppi\ESRDPediatric_F_11mo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8168" y="1288542"/>
            <a:ext cx="5567664" cy="428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114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3</a:t>
            </a:fld>
            <a:endParaRPr lang="en-US" dirty="0"/>
          </a:p>
        </p:txBody>
      </p:sp>
      <p:sp>
        <p:nvSpPr>
          <p:cNvPr id="5" name="Text Placeholder 4"/>
          <p:cNvSpPr>
            <a:spLocks noGrp="1"/>
          </p:cNvSpPr>
          <p:nvPr>
            <p:ph type="body" sz="half" idx="2"/>
          </p:nvPr>
        </p:nvSpPr>
        <p:spPr/>
        <p:txBody>
          <a:bodyPr/>
          <a:lstStyle/>
          <a:p>
            <a:r>
              <a:rPr lang="en-US" sz="1200" i="1" dirty="0"/>
              <a:t>Data Source: Reference tables D3-D5, D7-D9, and special analyses, USRDS ESRD Database. Peritoneal dialysis consists of continuous ambulatory peritoneal dialysis and continuous cycling peritoneal dialysis. Abbreviations: ESRD, end-stage renal disease; HD, hemodialysis; PD, peritoneal </a:t>
            </a:r>
            <a:r>
              <a:rPr lang="en-US" sz="1200" i="1" dirty="0" smtClean="0"/>
              <a:t>dialysis; </a:t>
            </a:r>
            <a:r>
              <a:rPr lang="en-US" sz="1200" i="1" dirty="0" err="1"/>
              <a:t>Tx</a:t>
            </a:r>
            <a:r>
              <a:rPr lang="en-US" sz="1200" i="1" dirty="0"/>
              <a:t>, transplant</a:t>
            </a:r>
            <a:r>
              <a:rPr lang="en-US" sz="1200" i="1" dirty="0" smtClean="0"/>
              <a:t>. </a:t>
            </a:r>
            <a:endParaRPr lang="en-US" sz="1200" dirty="0"/>
          </a:p>
          <a:p>
            <a:endParaRPr lang="en-US" sz="1200" dirty="0"/>
          </a:p>
        </p:txBody>
      </p:sp>
      <p:sp>
        <p:nvSpPr>
          <p:cNvPr id="6" name="Title 5"/>
          <p:cNvSpPr>
            <a:spLocks noGrp="1"/>
          </p:cNvSpPr>
          <p:nvPr>
            <p:ph type="title"/>
          </p:nvPr>
        </p:nvSpPr>
        <p:spPr>
          <a:xfrm>
            <a:off x="228600" y="274638"/>
            <a:ext cx="8686800" cy="563562"/>
          </a:xfrm>
        </p:spPr>
        <p:txBody>
          <a:bodyPr/>
          <a:lstStyle/>
          <a:p>
            <a:r>
              <a:rPr lang="en-US" dirty="0" err="1" smtClean="0"/>
              <a:t>vol</a:t>
            </a:r>
            <a:r>
              <a:rPr lang="en-US" dirty="0" smtClean="0"/>
              <a:t> </a:t>
            </a:r>
            <a:r>
              <a:rPr lang="en-US" dirty="0" smtClean="0"/>
              <a:t>2 Figure </a:t>
            </a:r>
            <a:r>
              <a:rPr lang="en-US" dirty="0"/>
              <a:t>7.1. Incident &amp; December 31 point prevalent ESRD patients (</a:t>
            </a:r>
            <a:r>
              <a:rPr lang="en-US" dirty="0" smtClean="0"/>
              <a:t>aged 0-19 years) </a:t>
            </a:r>
            <a:r>
              <a:rPr lang="en-US" dirty="0"/>
              <a:t/>
            </a:r>
            <a:br>
              <a:rPr lang="en-US" dirty="0"/>
            </a:br>
            <a:r>
              <a:rPr lang="en-US" dirty="0" smtClean="0"/>
              <a:t>(b) Prevalence </a:t>
            </a:r>
            <a:r>
              <a:rPr lang="en-US" dirty="0"/>
              <a:t>of ESRD in </a:t>
            </a:r>
            <a:r>
              <a:rPr lang="en-US" dirty="0" smtClean="0"/>
              <a:t>children</a:t>
            </a:r>
            <a:r>
              <a:rPr lang="en-US" dirty="0"/>
              <a:t/>
            </a:r>
            <a:br>
              <a:rPr lang="en-US" dirty="0"/>
            </a:br>
            <a:endParaRPr lang="en-US" dirty="0"/>
          </a:p>
        </p:txBody>
      </p:sp>
      <p:pic>
        <p:nvPicPr>
          <p:cNvPr id="3074" name="Picture 2" descr="K:\ADR\2014\Volume 2\8 - Pediatric ESRD\2014\Powerpoint\Powerpoint 300ppi\ESRDPediatric_F7_1p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10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4</a:t>
            </a:fld>
            <a:endParaRPr lang="en-US" dirty="0"/>
          </a:p>
        </p:txBody>
      </p:sp>
      <p:sp>
        <p:nvSpPr>
          <p:cNvPr id="6" name="Title 5"/>
          <p:cNvSpPr>
            <a:spLocks noGrp="1"/>
          </p:cNvSpPr>
          <p:nvPr>
            <p:ph type="title"/>
          </p:nvPr>
        </p:nvSpPr>
        <p:spPr/>
        <p:txBody>
          <a:bodyPr/>
          <a:lstStyle/>
          <a:p>
            <a:r>
              <a:rPr lang="en-US" dirty="0" err="1" smtClean="0"/>
              <a:t>vol</a:t>
            </a:r>
            <a:r>
              <a:rPr lang="en-US" dirty="0" smtClean="0"/>
              <a:t> </a:t>
            </a:r>
            <a:r>
              <a:rPr lang="en-US" dirty="0" smtClean="0"/>
              <a:t>2 Table </a:t>
            </a:r>
            <a:r>
              <a:rPr lang="en-US" dirty="0"/>
              <a:t>7.1 : Distribution of reported incident pediatric ESRD patients by primary diagnosis, 2003-2007 (period A) and 2008-2012 (period B) </a:t>
            </a:r>
            <a:r>
              <a:rPr lang="en-US" dirty="0" smtClean="0"/>
              <a:t>(aged 0-19 years)</a:t>
            </a:r>
            <a:endParaRPr lang="en-US" dirty="0"/>
          </a:p>
        </p:txBody>
      </p:sp>
      <p:graphicFrame>
        <p:nvGraphicFramePr>
          <p:cNvPr id="9" name="Picture Placeholder 8"/>
          <p:cNvGraphicFramePr>
            <a:graphicFrameLocks noGrp="1"/>
          </p:cNvGraphicFramePr>
          <p:nvPr>
            <p:ph type="pic" idx="1"/>
            <p:extLst>
              <p:ext uri="{D42A27DB-BD31-4B8C-83A1-F6EECF244321}">
                <p14:modId xmlns:p14="http://schemas.microsoft.com/office/powerpoint/2010/main" val="1237145124"/>
              </p:ext>
            </p:extLst>
          </p:nvPr>
        </p:nvGraphicFramePr>
        <p:xfrm>
          <a:off x="457197" y="1143000"/>
          <a:ext cx="8229606" cy="4800583"/>
        </p:xfrm>
        <a:graphic>
          <a:graphicData uri="http://schemas.openxmlformats.org/drawingml/2006/table">
            <a:tbl>
              <a:tblPr/>
              <a:tblGrid>
                <a:gridCol w="2142134"/>
                <a:gridCol w="338946"/>
                <a:gridCol w="338946"/>
                <a:gridCol w="338946"/>
                <a:gridCol w="338946"/>
                <a:gridCol w="338946"/>
                <a:gridCol w="338946"/>
                <a:gridCol w="338946"/>
                <a:gridCol w="338946"/>
                <a:gridCol w="338946"/>
                <a:gridCol w="338946"/>
                <a:gridCol w="338946"/>
                <a:gridCol w="338946"/>
                <a:gridCol w="338946"/>
                <a:gridCol w="338946"/>
                <a:gridCol w="335557"/>
                <a:gridCol w="335557"/>
                <a:gridCol w="335557"/>
                <a:gridCol w="335557"/>
              </a:tblGrid>
              <a:tr h="152395">
                <a:tc rowSpan="3">
                  <a:txBody>
                    <a:bodyPr/>
                    <a:lstStyle/>
                    <a:p>
                      <a:pPr algn="l" fontAlgn="b"/>
                      <a:r>
                        <a:rPr lang="en-US" sz="700" b="0" i="0" u="none" strike="noStrike" dirty="0">
                          <a:solidFill>
                            <a:srgbClr val="000000"/>
                          </a:solidFill>
                          <a:effectLst/>
                          <a:latin typeface="Calibri"/>
                        </a:rPr>
                        <a:t> </a:t>
                      </a:r>
                    </a:p>
                  </a:txBody>
                  <a:tcPr marL="7312" marR="7312" marT="731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312" marR="7312" marT="73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312" marR="7312" marT="73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312" marR="7312" marT="73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312" marR="7312" marT="73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312" marR="7312" marT="73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312" marR="7312" marT="73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312" marR="7312" marT="73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312" marR="7312" marT="73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312" marR="7312" marT="73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312" marR="7312" marT="73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312" marR="7312" marT="73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312" marR="7312" marT="731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7312" marR="7312" marT="7312" marB="0" anchor="b">
                    <a:lnL>
                      <a:noFill/>
                    </a:lnL>
                    <a:lnR>
                      <a:noFill/>
                    </a:lnR>
                    <a:lnT>
                      <a:noFill/>
                    </a:lnT>
                    <a:lnB>
                      <a:noFill/>
                    </a:lnB>
                  </a:tcPr>
                </a:tc>
                <a:tc gridSpan="2">
                  <a:txBody>
                    <a:bodyPr/>
                    <a:lstStyle/>
                    <a:p>
                      <a:pPr algn="ctr" fontAlgn="ctr"/>
                      <a:r>
                        <a:rPr lang="en-US" sz="700" b="1" i="0" u="none" strike="noStrike">
                          <a:solidFill>
                            <a:srgbClr val="000000"/>
                          </a:solidFill>
                          <a:effectLst/>
                          <a:latin typeface="Calibri"/>
                        </a:rPr>
                        <a:t>Transplant </a:t>
                      </a:r>
                    </a:p>
                  </a:txBody>
                  <a:tcPr marL="7312" marR="7312" marT="7312"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Died </a:t>
                      </a:r>
                    </a:p>
                  </a:txBody>
                  <a:tcPr marL="7312" marR="7312" marT="7312" marB="0" anchor="ctr">
                    <a:lnL>
                      <a:noFill/>
                    </a:lnL>
                    <a:lnR>
                      <a:noFill/>
                    </a:lnR>
                    <a:lnT>
                      <a:noFill/>
                    </a:lnT>
                    <a:lnB>
                      <a:noFill/>
                    </a:lnB>
                  </a:tcPr>
                </a:tc>
                <a:tc hMerge="1">
                  <a:txBody>
                    <a:bodyPr/>
                    <a:lstStyle/>
                    <a:p>
                      <a:endParaRPr lang="en-US"/>
                    </a:p>
                  </a:txBody>
                  <a:tcPr/>
                </a:tc>
              </a:tr>
              <a:tr h="133185">
                <a:tc vMerge="1">
                  <a:txBody>
                    <a:bodyPr/>
                    <a:lstStyle/>
                    <a:p>
                      <a:endParaRPr lang="en-US"/>
                    </a:p>
                  </a:txBody>
                  <a:tcPr/>
                </a:tc>
                <a:tc gridSpan="2">
                  <a:txBody>
                    <a:bodyPr/>
                    <a:lstStyle/>
                    <a:p>
                      <a:pPr algn="ctr" fontAlgn="ctr"/>
                      <a:r>
                        <a:rPr lang="en-US" sz="700" b="1" i="0" u="none" strike="noStrike">
                          <a:solidFill>
                            <a:srgbClr val="000000"/>
                          </a:solidFill>
                          <a:effectLst/>
                          <a:latin typeface="Calibri"/>
                        </a:rPr>
                        <a:t>Total </a:t>
                      </a:r>
                    </a:p>
                  </a:txBody>
                  <a:tcPr marL="7312" marR="7312" marT="7312"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Incident</a:t>
                      </a:r>
                    </a:p>
                  </a:txBody>
                  <a:tcPr marL="7312" marR="7312" marT="7312"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Age</a:t>
                      </a:r>
                    </a:p>
                  </a:txBody>
                  <a:tcPr marL="7312" marR="7312" marT="7312"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Male </a:t>
                      </a:r>
                    </a:p>
                  </a:txBody>
                  <a:tcPr marL="7312" marR="7312" marT="7312"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White </a:t>
                      </a:r>
                    </a:p>
                  </a:txBody>
                  <a:tcPr marL="7312" marR="7312" marT="7312"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African Am </a:t>
                      </a:r>
                    </a:p>
                  </a:txBody>
                  <a:tcPr marL="7312" marR="7312" marT="7312"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Other Race </a:t>
                      </a:r>
                    </a:p>
                  </a:txBody>
                  <a:tcPr marL="7312" marR="7312" marT="7312"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first year</a:t>
                      </a:r>
                    </a:p>
                  </a:txBody>
                  <a:tcPr marL="7312" marR="7312" marT="7312"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first year</a:t>
                      </a:r>
                    </a:p>
                  </a:txBody>
                  <a:tcPr marL="7312" marR="7312" marT="7312" marB="0" anchor="ctr">
                    <a:lnL>
                      <a:noFill/>
                    </a:lnL>
                    <a:lnR>
                      <a:noFill/>
                    </a:lnR>
                    <a:lnT>
                      <a:noFill/>
                    </a:lnT>
                    <a:lnB>
                      <a:noFill/>
                    </a:lnB>
                  </a:tcPr>
                </a:tc>
                <a:tc hMerge="1">
                  <a:txBody>
                    <a:bodyPr/>
                    <a:lstStyle/>
                    <a:p>
                      <a:endParaRPr lang="en-US"/>
                    </a:p>
                  </a:txBody>
                  <a:tcPr/>
                </a:tc>
              </a:tr>
              <a:tr h="133185">
                <a:tc vMerge="1">
                  <a:txBody>
                    <a:bodyPr/>
                    <a:lstStyle/>
                    <a:p>
                      <a:endParaRPr lang="en-US"/>
                    </a:p>
                  </a:txBody>
                  <a:tcPr/>
                </a:tc>
                <a:tc gridSpan="2">
                  <a:txBody>
                    <a:bodyPr/>
                    <a:lstStyle/>
                    <a:p>
                      <a:pPr algn="ctr" fontAlgn="ctr"/>
                      <a:r>
                        <a:rPr lang="en-US" sz="700" b="1" i="0" u="none" strike="noStrike">
                          <a:solidFill>
                            <a:srgbClr val="000000"/>
                          </a:solidFill>
                          <a:effectLst/>
                          <a:latin typeface="Calibri"/>
                        </a:rPr>
                        <a:t>Patients</a:t>
                      </a:r>
                    </a:p>
                  </a:txBody>
                  <a:tcPr marL="7312" marR="7312" marT="7312"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 %</a:t>
                      </a:r>
                    </a:p>
                  </a:txBody>
                  <a:tcPr marL="7312" marR="7312" marT="7312"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Median</a:t>
                      </a:r>
                    </a:p>
                  </a:txBody>
                  <a:tcPr marL="7312" marR="7312" marT="7312"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t>
                      </a:r>
                    </a:p>
                  </a:txBody>
                  <a:tcPr marL="7312" marR="7312" marT="7312"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t>
                      </a:r>
                    </a:p>
                  </a:txBody>
                  <a:tcPr marL="7312" marR="7312" marT="7312"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t>
                      </a:r>
                    </a:p>
                  </a:txBody>
                  <a:tcPr marL="7312" marR="7312" marT="7312"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t>
                      </a:r>
                    </a:p>
                  </a:txBody>
                  <a:tcPr marL="7312" marR="7312" marT="7312"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 %</a:t>
                      </a:r>
                    </a:p>
                  </a:txBody>
                  <a:tcPr marL="7312" marR="7312" marT="7312"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t>
                      </a:r>
                    </a:p>
                  </a:txBody>
                  <a:tcPr marL="7312" marR="7312" marT="7312"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154269">
                <a:tc>
                  <a:txBody>
                    <a:bodyPr/>
                    <a:lstStyle/>
                    <a:p>
                      <a:pPr algn="l" fontAlgn="b"/>
                      <a:r>
                        <a:rPr lang="en-US" sz="700" b="0" i="0" u="none" strike="noStrike">
                          <a:solidFill>
                            <a:srgbClr val="000000"/>
                          </a:solidFill>
                          <a:effectLst/>
                          <a:latin typeface="Calibri"/>
                        </a:rPr>
                        <a:t> </a:t>
                      </a:r>
                    </a:p>
                  </a:txBody>
                  <a:tcPr marL="7312" marR="7312" marT="731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7312" marR="7312" marT="731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7312" marR="7312" marT="7312" marB="0" anchor="ctr">
                    <a:lnL>
                      <a:noFill/>
                    </a:lnL>
                    <a:lnR>
                      <a:noFill/>
                    </a:lnR>
                    <a:lnT w="12700" cap="flat" cmpd="sng" algn="ctr">
                      <a:solidFill>
                        <a:srgbClr val="000000"/>
                      </a:solidFill>
                      <a:prstDash val="solid"/>
                      <a:round/>
                      <a:headEnd type="none" w="med" len="med"/>
                      <a:tailEnd type="none" w="med" len="med"/>
                    </a:lnT>
                    <a:lnB>
                      <a:noFill/>
                    </a:lnB>
                  </a:tcPr>
                </a:tc>
              </a:tr>
              <a:tr h="154269">
                <a:tc>
                  <a:txBody>
                    <a:bodyPr/>
                    <a:lstStyle/>
                    <a:p>
                      <a:pPr algn="l" fontAlgn="ctr"/>
                      <a:r>
                        <a:rPr lang="en-US" sz="700" b="1" i="0" u="none" strike="noStrike">
                          <a:solidFill>
                            <a:srgbClr val="000000"/>
                          </a:solidFill>
                          <a:effectLst/>
                          <a:latin typeface="Calibri"/>
                        </a:rPr>
                        <a:t>All ESRD (reference)</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6,544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6,204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57.0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56.5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64.3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65.7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24.7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43.6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a:t>
                      </a:r>
                    </a:p>
                  </a:txBody>
                  <a:tcPr marL="7312" marR="7312" marT="7312" marB="0" anchor="b">
                    <a:lnL>
                      <a:noFill/>
                    </a:lnL>
                    <a:lnR>
                      <a:noFill/>
                    </a:lnR>
                    <a:lnT>
                      <a:noFill/>
                    </a:lnT>
                    <a:lnB>
                      <a:noFill/>
                    </a:lnB>
                  </a:tcPr>
                </a:tc>
              </a:tr>
              <a:tr h="154269">
                <a:tc>
                  <a:txBody>
                    <a:bodyPr/>
                    <a:lstStyle/>
                    <a:p>
                      <a:pPr algn="l" fontAlgn="ctr"/>
                      <a:r>
                        <a:rPr lang="en-US" sz="700" b="1" i="0" u="none" strike="noStrike" dirty="0">
                          <a:solidFill>
                            <a:srgbClr val="000000"/>
                          </a:solidFill>
                          <a:effectLst/>
                          <a:latin typeface="Calibri"/>
                        </a:rPr>
                        <a:t>Diabetes</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58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57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46.6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52.6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55.2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57.9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37.9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36.8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12.3</a:t>
                      </a:r>
                    </a:p>
                  </a:txBody>
                  <a:tcPr marL="7312" marR="7312" marT="7312" marB="0" anchor="b">
                    <a:lnL>
                      <a:noFill/>
                    </a:lnL>
                    <a:lnR>
                      <a:noFill/>
                    </a:lnR>
                    <a:lnT>
                      <a:noFill/>
                    </a:lnT>
                    <a:lnB>
                      <a:noFill/>
                    </a:lnB>
                  </a:tcPr>
                </a:tc>
              </a:tr>
              <a:tr h="154269">
                <a:tc>
                  <a:txBody>
                    <a:bodyPr/>
                    <a:lstStyle/>
                    <a:p>
                      <a:pPr algn="l" fontAlgn="ctr"/>
                      <a:r>
                        <a:rPr lang="en-US" sz="700" b="0" i="0" u="none" strike="noStrike">
                          <a:solidFill>
                            <a:srgbClr val="000000"/>
                          </a:solidFill>
                          <a:effectLst/>
                          <a:latin typeface="Calibri"/>
                        </a:rPr>
                        <a:t>    Type 2</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30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34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53.3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52.9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56.7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61.8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32.4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17.6</a:t>
                      </a:r>
                    </a:p>
                  </a:txBody>
                  <a:tcPr marL="7312" marR="7312" marT="7312" marB="0" anchor="b">
                    <a:lnL>
                      <a:noFill/>
                    </a:lnL>
                    <a:lnR>
                      <a:noFill/>
                    </a:lnR>
                    <a:lnT>
                      <a:noFill/>
                    </a:lnT>
                    <a:lnB>
                      <a:noFill/>
                    </a:lnB>
                  </a:tcPr>
                </a:tc>
              </a:tr>
              <a:tr h="154269">
                <a:tc>
                  <a:txBody>
                    <a:bodyPr/>
                    <a:lstStyle/>
                    <a:p>
                      <a:pPr algn="l" fontAlgn="ctr"/>
                      <a:r>
                        <a:rPr lang="en-US" sz="700" b="0" i="0" u="none" strike="noStrike">
                          <a:solidFill>
                            <a:srgbClr val="000000"/>
                          </a:solidFill>
                          <a:effectLst/>
                          <a:latin typeface="Calibri"/>
                        </a:rPr>
                        <a:t>    Type 1</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28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23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39.3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52.2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53.6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52.2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46.4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43.5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26.1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4.3</a:t>
                      </a:r>
                    </a:p>
                  </a:txBody>
                  <a:tcPr marL="7312" marR="7312" marT="7312" marB="0" anchor="b">
                    <a:lnL>
                      <a:noFill/>
                    </a:lnL>
                    <a:lnR>
                      <a:noFill/>
                    </a:lnR>
                    <a:lnT>
                      <a:noFill/>
                    </a:lnT>
                    <a:lnB>
                      <a:noFill/>
                    </a:lnB>
                  </a:tcPr>
                </a:tc>
              </a:tr>
              <a:tr h="200622">
                <a:tc>
                  <a:txBody>
                    <a:bodyPr/>
                    <a:lstStyle/>
                    <a:p>
                      <a:pPr algn="l" fontAlgn="ctr"/>
                      <a:r>
                        <a:rPr lang="en-US" sz="700" b="1" i="0" u="none" strike="noStrike">
                          <a:solidFill>
                            <a:srgbClr val="000000"/>
                          </a:solidFill>
                          <a:effectLst/>
                          <a:latin typeface="Calibri"/>
                        </a:rPr>
                        <a:t>Glomerulonephritis (GN)</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1,541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dirty="0">
                          <a:solidFill>
                            <a:srgbClr val="000000"/>
                          </a:solidFill>
                          <a:effectLst/>
                          <a:latin typeface="Calibri"/>
                        </a:rPr>
                        <a:t>   1,336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24.7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54.9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52.8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58.5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64.1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29.0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35.4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36.5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7312" marR="7312" marT="7312" marB="0" anchor="b">
                    <a:lnL>
                      <a:noFill/>
                    </a:lnL>
                    <a:lnR>
                      <a:noFill/>
                    </a:lnR>
                    <a:lnT>
                      <a:noFill/>
                    </a:lnT>
                    <a:lnB>
                      <a:noFill/>
                    </a:lnB>
                  </a:tcPr>
                </a:tc>
              </a:tr>
              <a:tr h="154269">
                <a:tc>
                  <a:txBody>
                    <a:bodyPr/>
                    <a:lstStyle/>
                    <a:p>
                      <a:pPr algn="l" fontAlgn="ctr"/>
                      <a:r>
                        <a:rPr lang="en-US" sz="700" b="0" i="0" u="none" strike="noStrike">
                          <a:solidFill>
                            <a:srgbClr val="000000"/>
                          </a:solidFill>
                          <a:effectLst/>
                          <a:latin typeface="Calibri"/>
                        </a:rPr>
                        <a:t>    GN (histologically not examined)</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275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194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57.8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56.7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61.1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69.6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26.5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29.5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7312" marR="7312" marT="7312" marB="0" anchor="b">
                    <a:lnL>
                      <a:noFill/>
                    </a:lnL>
                    <a:lnR>
                      <a:noFill/>
                    </a:lnR>
                    <a:lnT>
                      <a:noFill/>
                    </a:lnT>
                    <a:lnB>
                      <a:noFill/>
                    </a:lnB>
                  </a:tcPr>
                </a:tc>
              </a:tr>
              <a:tr h="154269">
                <a:tc>
                  <a:txBody>
                    <a:bodyPr/>
                    <a:lstStyle/>
                    <a:p>
                      <a:pPr algn="l" fontAlgn="ctr"/>
                      <a:r>
                        <a:rPr lang="en-US" sz="700" b="0" i="0" u="none" strike="noStrike">
                          <a:solidFill>
                            <a:srgbClr val="000000"/>
                          </a:solidFill>
                          <a:effectLst/>
                          <a:latin typeface="Calibri"/>
                        </a:rPr>
                        <a:t>    Focal glomerular sclerosis</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824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721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56.8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54.4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51.8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59.2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42.0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36.1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37.6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39.4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1.9</a:t>
                      </a:r>
                    </a:p>
                  </a:txBody>
                  <a:tcPr marL="7312" marR="7312" marT="7312" marB="0" anchor="b">
                    <a:lnL>
                      <a:noFill/>
                    </a:lnL>
                    <a:lnR>
                      <a:noFill/>
                    </a:lnR>
                    <a:lnT>
                      <a:noFill/>
                    </a:lnT>
                    <a:lnB>
                      <a:noFill/>
                    </a:lnB>
                  </a:tcPr>
                </a:tc>
              </a:tr>
              <a:tr h="200622">
                <a:tc>
                  <a:txBody>
                    <a:bodyPr/>
                    <a:lstStyle/>
                    <a:p>
                      <a:pPr algn="l" fontAlgn="ctr"/>
                      <a:r>
                        <a:rPr lang="en-US" sz="700" b="0" i="0" u="none" strike="noStrike" dirty="0">
                          <a:solidFill>
                            <a:srgbClr val="000000"/>
                          </a:solidFill>
                          <a:effectLst/>
                          <a:latin typeface="Calibri"/>
                        </a:rPr>
                        <a:t>    Membranous nephropathy</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31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34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48.4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58.8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58.1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47.1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32.3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44.1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35.5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41.2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r>
              <a:tr h="154269">
                <a:tc>
                  <a:txBody>
                    <a:bodyPr/>
                    <a:lstStyle/>
                    <a:p>
                      <a:pPr algn="l" fontAlgn="ctr"/>
                      <a:r>
                        <a:rPr lang="fr-FR" sz="700" b="0" i="0" u="none" strike="noStrike">
                          <a:solidFill>
                            <a:srgbClr val="000000"/>
                          </a:solidFill>
                          <a:effectLst/>
                          <a:latin typeface="Calibri"/>
                        </a:rPr>
                        <a:t>    MPGN GN type 1,  diffuse MPGN</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77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75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a:t>
                      </a:r>
                    </a:p>
                  </a:txBody>
                  <a:tcPr marL="7312" marR="7312" marT="7312"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1.3</a:t>
                      </a:r>
                    </a:p>
                  </a:txBody>
                  <a:tcPr marL="7312" marR="7312" marT="7312"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15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48.1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48.0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76.6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66.7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24.0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40.3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42.7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4.0</a:t>
                      </a:r>
                    </a:p>
                  </a:txBody>
                  <a:tcPr marL="7312" marR="7312" marT="7312" marB="0" anchor="b">
                    <a:lnL>
                      <a:noFill/>
                    </a:lnL>
                    <a:lnR>
                      <a:noFill/>
                    </a:lnR>
                    <a:lnT>
                      <a:noFill/>
                    </a:lnT>
                    <a:lnB>
                      <a:noFill/>
                    </a:lnB>
                  </a:tcPr>
                </a:tc>
              </a:tr>
              <a:tr h="154269">
                <a:tc>
                  <a:txBody>
                    <a:bodyPr/>
                    <a:lstStyle/>
                    <a:p>
                      <a:pPr algn="l" fontAlgn="ctr"/>
                      <a:r>
                        <a:rPr lang="en-US" sz="700" b="0" i="0" u="none" strike="noStrike">
                          <a:solidFill>
                            <a:srgbClr val="000000"/>
                          </a:solidFill>
                          <a:effectLst/>
                          <a:latin typeface="Calibri"/>
                        </a:rPr>
                        <a:t>    Dense deposit disease, MPGN type 2</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26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20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38.5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96.2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75.0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30.8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r>
              <a:tr h="154269">
                <a:tc>
                  <a:txBody>
                    <a:bodyPr/>
                    <a:lstStyle/>
                    <a:p>
                      <a:pPr algn="l" fontAlgn="ctr"/>
                      <a:r>
                        <a:rPr lang="en-US" sz="700" b="0" i="0" u="none" strike="noStrike">
                          <a:solidFill>
                            <a:srgbClr val="000000"/>
                          </a:solidFill>
                          <a:effectLst/>
                          <a:latin typeface="Calibri"/>
                        </a:rPr>
                        <a:t>    IgA nephropathy </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130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134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7312" marR="7312" marT="7312"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17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58.5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54.5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68.5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76.1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19.2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40.8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44.0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r>
              <a:tr h="200622">
                <a:tc>
                  <a:txBody>
                    <a:bodyPr/>
                    <a:lstStyle/>
                    <a:p>
                      <a:pPr algn="l" fontAlgn="ctr"/>
                      <a:r>
                        <a:rPr lang="en-US" sz="700" b="0" i="0" u="none" strike="noStrike">
                          <a:solidFill>
                            <a:srgbClr val="000000"/>
                          </a:solidFill>
                          <a:effectLst/>
                          <a:latin typeface="Calibri"/>
                        </a:rPr>
                        <a:t>    IgM nephropathy</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14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7312" marR="7312" marT="7312"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0.2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7312" marR="7312" marT="7312"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57.1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64.3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42.9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42.9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42.9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r>
              <a:tr h="154269">
                <a:tc>
                  <a:txBody>
                    <a:bodyPr/>
                    <a:lstStyle/>
                    <a:p>
                      <a:pPr algn="l" fontAlgn="ctr"/>
                      <a:r>
                        <a:rPr lang="en-US" sz="700" b="0" i="0" u="none" strike="noStrike">
                          <a:solidFill>
                            <a:srgbClr val="000000"/>
                          </a:solidFill>
                          <a:effectLst/>
                          <a:latin typeface="Calibri"/>
                        </a:rPr>
                        <a:t>    Rapidly progressive GN</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77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56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45.5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66.2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75.0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22.1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27.3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7312" marR="7312" marT="7312" marB="0" anchor="b">
                    <a:lnL>
                      <a:noFill/>
                    </a:lnL>
                    <a:lnR>
                      <a:noFill/>
                    </a:lnR>
                    <a:lnT>
                      <a:noFill/>
                    </a:lnT>
                    <a:lnB>
                      <a:noFill/>
                    </a:lnB>
                  </a:tcPr>
                </a:tc>
              </a:tr>
              <a:tr h="200622">
                <a:tc>
                  <a:txBody>
                    <a:bodyPr/>
                    <a:lstStyle/>
                    <a:p>
                      <a:pPr algn="l" fontAlgn="ctr"/>
                      <a:r>
                        <a:rPr lang="en-US" sz="700" b="0" i="0" u="none" strike="noStrike">
                          <a:solidFill>
                            <a:srgbClr val="000000"/>
                          </a:solidFill>
                          <a:effectLst/>
                          <a:latin typeface="Calibri"/>
                        </a:rPr>
                        <a:t>    Post infectious GN, SBE</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14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21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64.3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52.4</a:t>
                      </a:r>
                    </a:p>
                  </a:txBody>
                  <a:tcPr marL="7312" marR="7312" marT="7312"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57.1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28.6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4.8</a:t>
                      </a:r>
                    </a:p>
                  </a:txBody>
                  <a:tcPr marL="7312" marR="7312" marT="7312" marB="0" anchor="b">
                    <a:lnL>
                      <a:noFill/>
                    </a:lnL>
                    <a:lnR>
                      <a:noFill/>
                    </a:lnR>
                    <a:lnT>
                      <a:noFill/>
                    </a:lnT>
                    <a:lnB>
                      <a:noFill/>
                    </a:lnB>
                  </a:tcPr>
                </a:tc>
              </a:tr>
              <a:tr h="154269">
                <a:tc>
                  <a:txBody>
                    <a:bodyPr/>
                    <a:lstStyle/>
                    <a:p>
                      <a:pPr algn="l" fontAlgn="ctr"/>
                      <a:r>
                        <a:rPr lang="en-US" sz="700" b="0" i="0" u="none" strike="noStrike">
                          <a:solidFill>
                            <a:srgbClr val="000000"/>
                          </a:solidFill>
                          <a:effectLst/>
                          <a:latin typeface="Calibri"/>
                        </a:rPr>
                        <a:t>    Other proliferative GN</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80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67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41.3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43.3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66.3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65.7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26.3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26.9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31.3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43.3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7312" marR="7312" marT="7312" marB="0" anchor="b">
                    <a:lnL>
                      <a:noFill/>
                    </a:lnL>
                    <a:lnR>
                      <a:noFill/>
                    </a:lnR>
                    <a:lnT>
                      <a:noFill/>
                    </a:lnT>
                    <a:lnB>
                      <a:noFill/>
                    </a:lnB>
                  </a:tcPr>
                </a:tc>
              </a:tr>
              <a:tr h="154269">
                <a:tc>
                  <a:txBody>
                    <a:bodyPr/>
                    <a:lstStyle/>
                    <a:p>
                      <a:pPr algn="l" fontAlgn="ctr"/>
                      <a:r>
                        <a:rPr lang="en-US" sz="700" b="1" i="0" u="none" strike="noStrike">
                          <a:solidFill>
                            <a:srgbClr val="000000"/>
                          </a:solidFill>
                          <a:effectLst/>
                          <a:latin typeface="Calibri"/>
                        </a:rPr>
                        <a:t>Secondary GN/vasculitis</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708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656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31.8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29.3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54.0</a:t>
                      </a:r>
                    </a:p>
                  </a:txBody>
                  <a:tcPr marL="7312" marR="7312" marT="7312"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57.8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36.7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35.2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4.3</a:t>
                      </a:r>
                    </a:p>
                  </a:txBody>
                  <a:tcPr marL="7312" marR="7312" marT="7312" marB="0" anchor="b">
                    <a:lnL>
                      <a:noFill/>
                    </a:lnL>
                    <a:lnR>
                      <a:noFill/>
                    </a:lnR>
                    <a:lnT>
                      <a:noFill/>
                    </a:lnT>
                    <a:lnB>
                      <a:noFill/>
                    </a:lnB>
                  </a:tcPr>
                </a:tc>
              </a:tr>
              <a:tr h="154269">
                <a:tc>
                  <a:txBody>
                    <a:bodyPr/>
                    <a:lstStyle/>
                    <a:p>
                      <a:pPr algn="l" fontAlgn="ctr"/>
                      <a:r>
                        <a:rPr lang="en-US" sz="700" b="0" i="0" u="none" strike="noStrike">
                          <a:solidFill>
                            <a:srgbClr val="000000"/>
                          </a:solidFill>
                          <a:effectLst/>
                          <a:latin typeface="Calibri"/>
                        </a:rPr>
                        <a:t>    Lupus nephritis</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405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332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22.7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21.7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38.3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32.8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59.0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4.5</a:t>
                      </a:r>
                    </a:p>
                  </a:txBody>
                  <a:tcPr marL="7312" marR="7312" marT="7312" marB="0" anchor="b">
                    <a:lnL>
                      <a:noFill/>
                    </a:lnL>
                    <a:lnR>
                      <a:noFill/>
                    </a:lnR>
                    <a:lnT>
                      <a:noFill/>
                    </a:lnT>
                    <a:lnB>
                      <a:noFill/>
                    </a:lnB>
                  </a:tcPr>
                </a:tc>
              </a:tr>
              <a:tr h="154269">
                <a:tc>
                  <a:txBody>
                    <a:bodyPr/>
                    <a:lstStyle/>
                    <a:p>
                      <a:pPr algn="l" fontAlgn="ctr"/>
                      <a:r>
                        <a:rPr lang="en-US" sz="700" b="0" i="0" u="none" strike="noStrike">
                          <a:solidFill>
                            <a:srgbClr val="000000"/>
                          </a:solidFill>
                          <a:effectLst/>
                          <a:latin typeface="Calibri"/>
                        </a:rPr>
                        <a:t>    Henoch-Schonlein syndrome</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23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28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65.2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53.6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87.0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85.7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4.3</a:t>
                      </a:r>
                    </a:p>
                  </a:txBody>
                  <a:tcPr marL="7312" marR="7312" marT="7312"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7.1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43.5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39.3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3.6</a:t>
                      </a:r>
                    </a:p>
                  </a:txBody>
                  <a:tcPr marL="7312" marR="7312" marT="7312" marB="0" anchor="b">
                    <a:lnL>
                      <a:noFill/>
                    </a:lnL>
                    <a:lnR>
                      <a:noFill/>
                    </a:lnR>
                    <a:lnT>
                      <a:noFill/>
                    </a:lnT>
                    <a:lnB>
                      <a:noFill/>
                    </a:lnB>
                  </a:tcPr>
                </a:tc>
              </a:tr>
              <a:tr h="154269">
                <a:tc>
                  <a:txBody>
                    <a:bodyPr/>
                    <a:lstStyle/>
                    <a:p>
                      <a:pPr algn="l" fontAlgn="ctr"/>
                      <a:r>
                        <a:rPr lang="en-US" sz="700" b="0" i="0" u="none" strike="noStrike">
                          <a:solidFill>
                            <a:srgbClr val="000000"/>
                          </a:solidFill>
                          <a:effectLst/>
                          <a:latin typeface="Calibri"/>
                        </a:rPr>
                        <a:t>    Scleroderma</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66.7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66.7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25.0</a:t>
                      </a:r>
                    </a:p>
                  </a:txBody>
                  <a:tcPr marL="7312" marR="7312" marT="7312"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33.3</a:t>
                      </a:r>
                    </a:p>
                  </a:txBody>
                  <a:tcPr marL="7312" marR="7312" marT="7312" marB="0" anchor="b">
                    <a:lnL>
                      <a:noFill/>
                    </a:lnL>
                    <a:lnR>
                      <a:noFill/>
                    </a:lnR>
                    <a:lnT>
                      <a:noFill/>
                    </a:lnT>
                    <a:lnB>
                      <a:noFill/>
                    </a:lnB>
                  </a:tcPr>
                </a:tc>
              </a:tr>
              <a:tr h="200622">
                <a:tc>
                  <a:txBody>
                    <a:bodyPr/>
                    <a:lstStyle/>
                    <a:p>
                      <a:pPr algn="l" fontAlgn="ctr"/>
                      <a:r>
                        <a:rPr lang="en-US" sz="700" b="0" i="0" u="none" strike="noStrike">
                          <a:solidFill>
                            <a:srgbClr val="000000"/>
                          </a:solidFill>
                          <a:effectLst/>
                          <a:latin typeface="Calibri"/>
                        </a:rPr>
                        <a:t>    Hemolytic uremic syndrome</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119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113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47.1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37.2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77.3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82.3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27.7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35.4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4.4</a:t>
                      </a:r>
                    </a:p>
                  </a:txBody>
                  <a:tcPr marL="7312" marR="7312" marT="7312" marB="0" anchor="b">
                    <a:lnL>
                      <a:noFill/>
                    </a:lnL>
                    <a:lnR>
                      <a:noFill/>
                    </a:lnR>
                    <a:lnT>
                      <a:noFill/>
                    </a:lnT>
                    <a:lnB>
                      <a:noFill/>
                    </a:lnB>
                  </a:tcPr>
                </a:tc>
              </a:tr>
              <a:tr h="200622">
                <a:tc>
                  <a:txBody>
                    <a:bodyPr/>
                    <a:lstStyle/>
                    <a:p>
                      <a:pPr algn="l" fontAlgn="ctr"/>
                      <a:r>
                        <a:rPr lang="en-US" sz="700" b="0" i="0" u="none" strike="noStrike">
                          <a:solidFill>
                            <a:srgbClr val="000000"/>
                          </a:solidFill>
                          <a:effectLst/>
                          <a:latin typeface="Calibri"/>
                        </a:rPr>
                        <a:t>    Polyarteritis</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11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21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19.0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72.7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85.7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9.5</a:t>
                      </a:r>
                    </a:p>
                  </a:txBody>
                  <a:tcPr marL="7312" marR="7312" marT="7312"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9.1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19.0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r>
              <a:tr h="154269">
                <a:tc>
                  <a:txBody>
                    <a:bodyPr/>
                    <a:lstStyle/>
                    <a:p>
                      <a:pPr algn="l" fontAlgn="ctr"/>
                      <a:r>
                        <a:rPr lang="en-US" sz="700" b="0" i="0" u="none" strike="noStrike">
                          <a:solidFill>
                            <a:srgbClr val="000000"/>
                          </a:solidFill>
                          <a:effectLst/>
                          <a:latin typeface="Calibri"/>
                        </a:rPr>
                        <a:t>    Wegeners granulomatosis</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60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56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56.7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42.9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89.3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23.2</a:t>
                      </a:r>
                    </a:p>
                  </a:txBody>
                  <a:tcPr marL="7312" marR="7312" marT="7312"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3.3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7312" marR="7312" marT="7312" marB="0" anchor="b">
                    <a:lnL>
                      <a:noFill/>
                    </a:lnL>
                    <a:lnR>
                      <a:noFill/>
                    </a:lnR>
                    <a:lnT>
                      <a:noFill/>
                    </a:lnT>
                    <a:lnB>
                      <a:noFill/>
                    </a:lnB>
                  </a:tcPr>
                </a:tc>
              </a:tr>
              <a:tr h="154269">
                <a:tc>
                  <a:txBody>
                    <a:bodyPr/>
                    <a:lstStyle/>
                    <a:p>
                      <a:pPr algn="l" fontAlgn="ctr"/>
                      <a:r>
                        <a:rPr lang="en-US" sz="700" b="0" i="0" u="none" strike="noStrike">
                          <a:solidFill>
                            <a:srgbClr val="000000"/>
                          </a:solidFill>
                          <a:effectLst/>
                          <a:latin typeface="Calibri"/>
                        </a:rPr>
                        <a:t>    Other vasculitis and its derivatives</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58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54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69.0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72.2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24.1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29.6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5.6</a:t>
                      </a:r>
                    </a:p>
                  </a:txBody>
                  <a:tcPr marL="7312" marR="7312" marT="7312" marB="0" anchor="b">
                    <a:lnL>
                      <a:noFill/>
                    </a:lnL>
                    <a:lnR>
                      <a:noFill/>
                    </a:lnR>
                    <a:lnT>
                      <a:noFill/>
                    </a:lnT>
                    <a:lnB>
                      <a:noFill/>
                    </a:lnB>
                  </a:tcPr>
                </a:tc>
              </a:tr>
              <a:tr h="200622">
                <a:tc>
                  <a:txBody>
                    <a:bodyPr/>
                    <a:lstStyle/>
                    <a:p>
                      <a:pPr algn="l" fontAlgn="ctr"/>
                      <a:r>
                        <a:rPr lang="en-US" sz="700" b="0" i="0" u="none" strike="noStrike">
                          <a:solidFill>
                            <a:srgbClr val="000000"/>
                          </a:solidFill>
                          <a:effectLst/>
                          <a:latin typeface="Calibri"/>
                        </a:rPr>
                        <a:t>    Goodpasture syndrome</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14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33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28.6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27.3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85.7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93.9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3.0</a:t>
                      </a:r>
                    </a:p>
                  </a:txBody>
                  <a:tcPr marL="7312" marR="7312" marT="7312" marB="0" anchor="b">
                    <a:lnL>
                      <a:noFill/>
                    </a:lnL>
                    <a:lnR>
                      <a:noFill/>
                    </a:lnR>
                    <a:lnT>
                      <a:noFill/>
                    </a:lnT>
                    <a:lnB>
                      <a:noFill/>
                    </a:lnB>
                  </a:tcPr>
                </a:tc>
              </a:tr>
              <a:tr h="200622">
                <a:tc>
                  <a:txBody>
                    <a:bodyPr/>
                    <a:lstStyle/>
                    <a:p>
                      <a:pPr algn="l" fontAlgn="ctr"/>
                      <a:r>
                        <a:rPr lang="en-US" sz="700" b="0" i="0" u="none" strike="noStrike" dirty="0">
                          <a:solidFill>
                            <a:srgbClr val="000000"/>
                          </a:solidFill>
                          <a:effectLst/>
                          <a:latin typeface="Calibri"/>
                        </a:rPr>
                        <a:t>    Secondary GN, other</a:t>
                      </a:r>
                    </a:p>
                  </a:txBody>
                  <a:tcPr marL="7312" marR="7312" marT="7312"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14 </a:t>
                      </a:r>
                    </a:p>
                  </a:txBody>
                  <a:tcPr marL="7312" marR="7312" marT="731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16 </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0.2</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42.9</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37.5</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78.6</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81.3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7.1</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18.8</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14.3</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21.4</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25.0</a:t>
                      </a:r>
                    </a:p>
                  </a:txBody>
                  <a:tcPr marL="7312" marR="7312" marT="7312"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7312" marR="7312" marT="7312"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6.3</a:t>
                      </a:r>
                    </a:p>
                  </a:txBody>
                  <a:tcPr marL="7312" marR="7312" marT="7312" marB="0" anchor="b">
                    <a:lnL>
                      <a:noFill/>
                    </a:lnL>
                    <a:lnR>
                      <a:noFill/>
                    </a:lnR>
                    <a:lnT>
                      <a:noFill/>
                    </a:lnT>
                    <a:lnB>
                      <a:noFill/>
                    </a:lnB>
                  </a:tcPr>
                </a:tc>
              </a:tr>
            </a:tbl>
          </a:graphicData>
        </a:graphic>
      </p:graphicFrame>
    </p:spTree>
    <p:extLst>
      <p:ext uri="{BB962C8B-B14F-4D97-AF65-F5344CB8AC3E}">
        <p14:creationId xmlns:p14="http://schemas.microsoft.com/office/powerpoint/2010/main" val="566815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5</a:t>
            </a:fld>
            <a:endParaRPr lang="en-US" dirty="0"/>
          </a:p>
        </p:txBody>
      </p:sp>
      <p:graphicFrame>
        <p:nvGraphicFramePr>
          <p:cNvPr id="7" name="Picture Placeholder 6"/>
          <p:cNvGraphicFramePr>
            <a:graphicFrameLocks noGrp="1"/>
          </p:cNvGraphicFramePr>
          <p:nvPr>
            <p:ph type="pic" idx="1"/>
            <p:extLst>
              <p:ext uri="{D42A27DB-BD31-4B8C-83A1-F6EECF244321}">
                <p14:modId xmlns:p14="http://schemas.microsoft.com/office/powerpoint/2010/main" val="2214299621"/>
              </p:ext>
            </p:extLst>
          </p:nvPr>
        </p:nvGraphicFramePr>
        <p:xfrm>
          <a:off x="457196" y="1143000"/>
          <a:ext cx="8229609" cy="4800571"/>
        </p:xfrm>
        <a:graphic>
          <a:graphicData uri="http://schemas.openxmlformats.org/drawingml/2006/table">
            <a:tbl>
              <a:tblPr/>
              <a:tblGrid>
                <a:gridCol w="2142137"/>
                <a:gridCol w="338946"/>
                <a:gridCol w="338946"/>
                <a:gridCol w="338946"/>
                <a:gridCol w="338946"/>
                <a:gridCol w="338946"/>
                <a:gridCol w="338946"/>
                <a:gridCol w="338946"/>
                <a:gridCol w="338946"/>
                <a:gridCol w="338946"/>
                <a:gridCol w="338946"/>
                <a:gridCol w="338946"/>
                <a:gridCol w="338946"/>
                <a:gridCol w="338946"/>
                <a:gridCol w="338946"/>
                <a:gridCol w="335557"/>
                <a:gridCol w="335557"/>
                <a:gridCol w="335557"/>
                <a:gridCol w="335557"/>
              </a:tblGrid>
              <a:tr h="147046">
                <a:tc rowSpan="3">
                  <a:txBody>
                    <a:bodyPr/>
                    <a:lstStyle/>
                    <a:p>
                      <a:pPr algn="l" fontAlgn="b"/>
                      <a:r>
                        <a:rPr lang="en-US" sz="700" b="0" i="0" u="none" strike="noStrike" dirty="0">
                          <a:solidFill>
                            <a:srgbClr val="000000"/>
                          </a:solidFill>
                          <a:effectLst/>
                          <a:latin typeface="Calibri"/>
                        </a:rPr>
                        <a:t> </a:t>
                      </a:r>
                    </a:p>
                  </a:txBody>
                  <a:tcPr marL="6619" marR="6619" marT="661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619" marR="6619" marT="661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619" marR="6619" marT="661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619" marR="6619" marT="661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619" marR="6619" marT="661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619" marR="6619" marT="661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619" marR="6619" marT="661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619" marR="6619" marT="661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619" marR="6619" marT="661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619" marR="6619" marT="661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619" marR="6619" marT="661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619" marR="6619" marT="661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619" marR="6619" marT="6619"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6619" marR="6619" marT="6619" marB="0" anchor="b">
                    <a:lnL>
                      <a:noFill/>
                    </a:lnL>
                    <a:lnR>
                      <a:noFill/>
                    </a:lnR>
                    <a:lnT>
                      <a:noFill/>
                    </a:lnT>
                    <a:lnB>
                      <a:noFill/>
                    </a:lnB>
                  </a:tcPr>
                </a:tc>
                <a:tc gridSpan="2">
                  <a:txBody>
                    <a:bodyPr/>
                    <a:lstStyle/>
                    <a:p>
                      <a:pPr algn="ctr" fontAlgn="ctr"/>
                      <a:r>
                        <a:rPr lang="en-US" sz="700" b="1" i="0" u="none" strike="noStrike">
                          <a:solidFill>
                            <a:srgbClr val="000000"/>
                          </a:solidFill>
                          <a:effectLst/>
                          <a:latin typeface="Calibri"/>
                        </a:rPr>
                        <a:t>Transplant </a:t>
                      </a:r>
                    </a:p>
                  </a:txBody>
                  <a:tcPr marL="6619" marR="6619" marT="6619"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Died </a:t>
                      </a:r>
                    </a:p>
                  </a:txBody>
                  <a:tcPr marL="6619" marR="6619" marT="6619" marB="0" anchor="ctr">
                    <a:lnL>
                      <a:noFill/>
                    </a:lnL>
                    <a:lnR>
                      <a:noFill/>
                    </a:lnR>
                    <a:lnT>
                      <a:noFill/>
                    </a:lnT>
                    <a:lnB>
                      <a:noFill/>
                    </a:lnB>
                  </a:tcPr>
                </a:tc>
                <a:tc hMerge="1">
                  <a:txBody>
                    <a:bodyPr/>
                    <a:lstStyle/>
                    <a:p>
                      <a:endParaRPr lang="en-US"/>
                    </a:p>
                  </a:txBody>
                  <a:tcPr/>
                </a:tc>
              </a:tr>
              <a:tr h="130752">
                <a:tc vMerge="1">
                  <a:txBody>
                    <a:bodyPr/>
                    <a:lstStyle/>
                    <a:p>
                      <a:endParaRPr lang="en-US"/>
                    </a:p>
                  </a:txBody>
                  <a:tcPr/>
                </a:tc>
                <a:tc gridSpan="2">
                  <a:txBody>
                    <a:bodyPr/>
                    <a:lstStyle/>
                    <a:p>
                      <a:pPr algn="ctr" fontAlgn="ctr"/>
                      <a:r>
                        <a:rPr lang="en-US" sz="700" b="1" i="0" u="none" strike="noStrike">
                          <a:solidFill>
                            <a:srgbClr val="000000"/>
                          </a:solidFill>
                          <a:effectLst/>
                          <a:latin typeface="Calibri"/>
                        </a:rPr>
                        <a:t>Total </a:t>
                      </a:r>
                    </a:p>
                  </a:txBody>
                  <a:tcPr marL="6619" marR="6619" marT="6619"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Incident</a:t>
                      </a:r>
                    </a:p>
                  </a:txBody>
                  <a:tcPr marL="6619" marR="6619" marT="6619"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Age</a:t>
                      </a:r>
                    </a:p>
                  </a:txBody>
                  <a:tcPr marL="6619" marR="6619" marT="6619"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Male </a:t>
                      </a:r>
                    </a:p>
                  </a:txBody>
                  <a:tcPr marL="6619" marR="6619" marT="6619"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White </a:t>
                      </a:r>
                    </a:p>
                  </a:txBody>
                  <a:tcPr marL="6619" marR="6619" marT="6619"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African Am </a:t>
                      </a:r>
                    </a:p>
                  </a:txBody>
                  <a:tcPr marL="6619" marR="6619" marT="6619"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Other Race </a:t>
                      </a:r>
                    </a:p>
                  </a:txBody>
                  <a:tcPr marL="6619" marR="6619" marT="6619"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first year</a:t>
                      </a:r>
                    </a:p>
                  </a:txBody>
                  <a:tcPr marL="6619" marR="6619" marT="6619"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first year</a:t>
                      </a:r>
                    </a:p>
                  </a:txBody>
                  <a:tcPr marL="6619" marR="6619" marT="6619" marB="0" anchor="ctr">
                    <a:lnL>
                      <a:noFill/>
                    </a:lnL>
                    <a:lnR>
                      <a:noFill/>
                    </a:lnR>
                    <a:lnT>
                      <a:noFill/>
                    </a:lnT>
                    <a:lnB>
                      <a:noFill/>
                    </a:lnB>
                  </a:tcPr>
                </a:tc>
                <a:tc hMerge="1">
                  <a:txBody>
                    <a:bodyPr/>
                    <a:lstStyle/>
                    <a:p>
                      <a:endParaRPr lang="en-US"/>
                    </a:p>
                  </a:txBody>
                  <a:tcPr/>
                </a:tc>
              </a:tr>
              <a:tr h="130752">
                <a:tc vMerge="1">
                  <a:txBody>
                    <a:bodyPr/>
                    <a:lstStyle/>
                    <a:p>
                      <a:endParaRPr lang="en-US"/>
                    </a:p>
                  </a:txBody>
                  <a:tcPr/>
                </a:tc>
                <a:tc gridSpan="2">
                  <a:txBody>
                    <a:bodyPr/>
                    <a:lstStyle/>
                    <a:p>
                      <a:pPr algn="ctr" fontAlgn="ctr"/>
                      <a:r>
                        <a:rPr lang="en-US" sz="700" b="1" i="0" u="none" strike="noStrike">
                          <a:solidFill>
                            <a:srgbClr val="000000"/>
                          </a:solidFill>
                          <a:effectLst/>
                          <a:latin typeface="Calibri"/>
                        </a:rPr>
                        <a:t>Patients</a:t>
                      </a:r>
                    </a:p>
                  </a:txBody>
                  <a:tcPr marL="6619" marR="6619" marT="6619"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 %</a:t>
                      </a:r>
                    </a:p>
                  </a:txBody>
                  <a:tcPr marL="6619" marR="6619" marT="661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Median</a:t>
                      </a:r>
                    </a:p>
                  </a:txBody>
                  <a:tcPr marL="6619" marR="6619" marT="661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t>
                      </a:r>
                    </a:p>
                  </a:txBody>
                  <a:tcPr marL="6619" marR="6619" marT="661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t>
                      </a:r>
                    </a:p>
                  </a:txBody>
                  <a:tcPr marL="6619" marR="6619" marT="661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t>
                      </a:r>
                    </a:p>
                  </a:txBody>
                  <a:tcPr marL="6619" marR="6619" marT="661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t>
                      </a:r>
                    </a:p>
                  </a:txBody>
                  <a:tcPr marL="6619" marR="6619" marT="661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 %</a:t>
                      </a:r>
                    </a:p>
                  </a:txBody>
                  <a:tcPr marL="6619" marR="6619" marT="661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t>
                      </a:r>
                    </a:p>
                  </a:txBody>
                  <a:tcPr marL="6619" marR="6619" marT="661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151449">
                <a:tc>
                  <a:txBody>
                    <a:bodyPr/>
                    <a:lstStyle/>
                    <a:p>
                      <a:pPr algn="l" fontAlgn="b"/>
                      <a:r>
                        <a:rPr lang="en-US" sz="700" b="0" i="0" u="none" strike="noStrike">
                          <a:solidFill>
                            <a:srgbClr val="000000"/>
                          </a:solidFill>
                          <a:effectLst/>
                          <a:latin typeface="Calibri"/>
                        </a:rPr>
                        <a:t> </a:t>
                      </a:r>
                    </a:p>
                  </a:txBody>
                  <a:tcPr marL="6619" marR="6619" marT="661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6619" marR="6619" marT="661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6619" marR="6619" marT="6619" marB="0" anchor="ctr">
                    <a:lnL>
                      <a:noFill/>
                    </a:lnL>
                    <a:lnR>
                      <a:noFill/>
                    </a:lnR>
                    <a:lnT w="12700" cap="flat" cmpd="sng" algn="ctr">
                      <a:solidFill>
                        <a:srgbClr val="000000"/>
                      </a:solidFill>
                      <a:prstDash val="solid"/>
                      <a:round/>
                      <a:headEnd type="none" w="med" len="med"/>
                      <a:tailEnd type="none" w="med" len="med"/>
                    </a:lnT>
                    <a:lnB>
                      <a:noFill/>
                    </a:lnB>
                  </a:tcPr>
                </a:tc>
              </a:tr>
              <a:tr h="151449">
                <a:tc>
                  <a:txBody>
                    <a:bodyPr/>
                    <a:lstStyle/>
                    <a:p>
                      <a:pPr algn="l" fontAlgn="ctr"/>
                      <a:r>
                        <a:rPr lang="en-US" sz="700" b="1" i="0" u="none" strike="noStrike">
                          <a:solidFill>
                            <a:srgbClr val="000000"/>
                          </a:solidFill>
                          <a:effectLst/>
                          <a:latin typeface="Calibri"/>
                        </a:rPr>
                        <a:t>Interstitial nephritis/pyelonephritis</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391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289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52.7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81.3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81.3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47.8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54.7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4.8</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Nephropathy caused by other agents</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41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37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56.1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56.8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82.9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83.8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53.7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29.7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10.8</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Nephrolithiasis</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11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44.4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27.3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90.9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81.8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9.1</a:t>
                      </a:r>
                    </a:p>
                  </a:txBody>
                  <a:tcPr marL="6619" marR="6619" marT="6619" marB="0" anchor="b">
                    <a:lnL>
                      <a:noFill/>
                    </a:lnL>
                    <a:lnR>
                      <a:noFill/>
                    </a:lnR>
                    <a:lnT>
                      <a:noFill/>
                    </a:lnT>
                    <a:lnB>
                      <a:noFill/>
                    </a:lnB>
                  </a:tcPr>
                </a:tc>
              </a:tr>
              <a:tr h="151449">
                <a:tc>
                  <a:txBody>
                    <a:bodyPr/>
                    <a:lstStyle/>
                    <a:p>
                      <a:pPr algn="l" fontAlgn="ctr"/>
                      <a:r>
                        <a:rPr lang="en-US" sz="700" b="0" i="0" u="none" strike="noStrike" dirty="0">
                          <a:solidFill>
                            <a:srgbClr val="000000"/>
                          </a:solidFill>
                          <a:effectLst/>
                          <a:latin typeface="Calibri"/>
                        </a:rPr>
                        <a:t>    Acquired obstructive </a:t>
                      </a:r>
                      <a:r>
                        <a:rPr lang="en-US" sz="700" b="0" i="0" u="none" strike="noStrike" dirty="0" err="1">
                          <a:solidFill>
                            <a:srgbClr val="000000"/>
                          </a:solidFill>
                          <a:effectLst/>
                          <a:latin typeface="Calibri"/>
                        </a:rPr>
                        <a:t>uropathy</a:t>
                      </a:r>
                      <a:endParaRPr lang="en-US" sz="700" b="0" i="0" u="none" strike="noStrike" dirty="0">
                        <a:solidFill>
                          <a:srgbClr val="000000"/>
                        </a:solidFill>
                        <a:effectLst/>
                        <a:latin typeface="Calibri"/>
                      </a:endParaRP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48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30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77.1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76.7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66.7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22.9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45.8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46.7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Chronic pyelonephritis, reflux nephropathy</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201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143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a:t>
                      </a:r>
                    </a:p>
                  </a:txBody>
                  <a:tcPr marL="6619" marR="6619" marT="6619"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15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44.3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45.5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88.6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84.6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48.3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60.8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2.8</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Chronic interstitial nephritis</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75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60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57.3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46.7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73.3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73.3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46.7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56.7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a:t>
                      </a:r>
                    </a:p>
                  </a:txBody>
                  <a:tcPr marL="6619" marR="6619" marT="6619" marB="0" anchor="b">
                    <a:lnL>
                      <a:noFill/>
                    </a:lnL>
                    <a:lnR>
                      <a:noFill/>
                    </a:lnR>
                    <a:lnT>
                      <a:noFill/>
                    </a:lnT>
                    <a:lnB>
                      <a:noFill/>
                    </a:lnB>
                  </a:tcPr>
                </a:tc>
              </a:tr>
              <a:tr h="151449">
                <a:tc>
                  <a:txBody>
                    <a:bodyPr/>
                    <a:lstStyle/>
                    <a:p>
                      <a:pPr algn="l" fontAlgn="ctr"/>
                      <a:r>
                        <a:rPr lang="en-US" sz="700" b="0" i="0" u="none" strike="noStrike" dirty="0">
                          <a:solidFill>
                            <a:srgbClr val="000000"/>
                          </a:solidFill>
                          <a:effectLst/>
                          <a:latin typeface="Calibri"/>
                        </a:rPr>
                        <a:t>    Acute interstitial nephritis</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66.7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Disorders of calcium metabolism</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a:t>
                      </a:r>
                    </a:p>
                  </a:txBody>
                  <a:tcPr marL="6619" marR="6619" marT="6619" marB="0" anchor="b">
                    <a:lnL>
                      <a:noFill/>
                    </a:lnL>
                    <a:lnR>
                      <a:noFill/>
                    </a:lnR>
                    <a:lnT>
                      <a:noFill/>
                    </a:lnT>
                    <a:lnB>
                      <a:noFill/>
                    </a:lnB>
                  </a:tcPr>
                </a:tc>
              </a:tr>
              <a:tr h="151449">
                <a:tc>
                  <a:txBody>
                    <a:bodyPr/>
                    <a:lstStyle/>
                    <a:p>
                      <a:pPr algn="l" fontAlgn="ctr"/>
                      <a:r>
                        <a:rPr lang="en-US" sz="700" b="1" i="0" u="none" strike="noStrike" dirty="0">
                          <a:solidFill>
                            <a:srgbClr val="000000"/>
                          </a:solidFill>
                          <a:effectLst/>
                          <a:latin typeface="Calibri"/>
                        </a:rPr>
                        <a:t>Hypertensive/large vessel disease</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283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260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55.8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57.3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52.3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54.6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41.3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41.5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19.6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3.8</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Unspecified with renal failure</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266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244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56.8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57.4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52.9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43.6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43.4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22.9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4.1</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Renal artery stenosis</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57.1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66.7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85.7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77.8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42.9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55.6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Renal artery occlusion</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22.2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88.9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22.2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r>
              <a:tr h="151449">
                <a:tc>
                  <a:txBody>
                    <a:bodyPr/>
                    <a:lstStyle/>
                    <a:p>
                      <a:pPr algn="l" fontAlgn="ctr"/>
                      <a:r>
                        <a:rPr lang="en-US" sz="700" b="1" i="0" u="none" strike="noStrike">
                          <a:solidFill>
                            <a:srgbClr val="000000"/>
                          </a:solidFill>
                          <a:effectLst/>
                          <a:latin typeface="Calibri"/>
                        </a:rPr>
                        <a:t>Cystic/hereditary/congenital diseases</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2,088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2,229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38.3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68.1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67.4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75.2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74.8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51.1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51.1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2.8</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Polycystic kidneys, adult type (dominant)</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dirty="0">
                          <a:solidFill>
                            <a:srgbClr val="000000"/>
                          </a:solidFill>
                          <a:effectLst/>
                          <a:latin typeface="Calibri"/>
                        </a:rPr>
                        <a:t>        30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33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43.3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57.6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83.3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72.7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27.3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51.5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Polycystic, infantile (recessive)</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142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150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56.3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44.7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76.1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78.0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53.5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39.3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11.3</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Medullary cystic disease, inc. nephronophthisis</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97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106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36.1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84.5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84.9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69.1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70.8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Tuberous sclerosis</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37.5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Hereditary nephritis, Alport's syndrome</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152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133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83.6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83.5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74.3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64.7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24.1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48.9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Cystinosis</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62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49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51.6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59.2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90.3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91.8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77.4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75.5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Primary oxalosis</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17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52.9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82.4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47.1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r>
              <a:tr h="151449">
                <a:tc>
                  <a:txBody>
                    <a:bodyPr/>
                    <a:lstStyle/>
                    <a:p>
                      <a:pPr algn="l" fontAlgn="ctr"/>
                      <a:r>
                        <a:rPr lang="en-US" sz="700" b="0" i="0" u="none" strike="noStrike" dirty="0">
                          <a:solidFill>
                            <a:srgbClr val="000000"/>
                          </a:solidFill>
                          <a:effectLst/>
                          <a:latin typeface="Calibri"/>
                        </a:rPr>
                        <a:t>    Congenital </a:t>
                      </a:r>
                      <a:r>
                        <a:rPr lang="en-US" sz="700" b="0" i="0" u="none" strike="noStrike" dirty="0" err="1">
                          <a:solidFill>
                            <a:srgbClr val="000000"/>
                          </a:solidFill>
                          <a:effectLst/>
                          <a:latin typeface="Calibri"/>
                        </a:rPr>
                        <a:t>nephrotic</a:t>
                      </a:r>
                      <a:r>
                        <a:rPr lang="en-US" sz="700" b="0" i="0" u="none" strike="noStrike" dirty="0">
                          <a:solidFill>
                            <a:srgbClr val="000000"/>
                          </a:solidFill>
                          <a:effectLst/>
                          <a:latin typeface="Calibri"/>
                        </a:rPr>
                        <a:t> syndrome</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136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131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55.9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54.2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71.3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80.2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19.9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48.9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4.6</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Drash syndrome, mesangial sclerosis</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15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29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58.6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82.8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26.7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34.5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6.9</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Congenital ureterpelvic junction obstruction</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31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43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80.6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86.0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77.4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60.5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39.5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51.6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48.8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Congenital uretrovesical junction obstruction</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25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50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88.0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86.0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72.0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28.0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52.0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Other congenital obstructive uropathy</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514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514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84.6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81.5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68.5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71.8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45.1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48.2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Renal hypoplasia, dysplasia, oligonephronia</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698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691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62.3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62.4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76.9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75.5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52.2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2.9</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Prune belly syndrome</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82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80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97.6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98.8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75.6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67.5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22.0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27.5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56.1</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55.0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6619" marR="6619" marT="6619" marB="0" anchor="b">
                    <a:lnL>
                      <a:noFill/>
                    </a:lnL>
                    <a:lnR>
                      <a:noFill/>
                    </a:lnR>
                    <a:lnT>
                      <a:noFill/>
                    </a:lnT>
                    <a:lnB>
                      <a:noFill/>
                    </a:lnB>
                  </a:tcPr>
                </a:tc>
              </a:tr>
              <a:tr h="151449">
                <a:tc>
                  <a:txBody>
                    <a:bodyPr/>
                    <a:lstStyle/>
                    <a:p>
                      <a:pPr algn="l" fontAlgn="ctr"/>
                      <a:r>
                        <a:rPr lang="en-US" sz="700" b="0" i="0" u="none" strike="noStrike">
                          <a:solidFill>
                            <a:srgbClr val="000000"/>
                          </a:solidFill>
                          <a:effectLst/>
                          <a:latin typeface="Calibri"/>
                        </a:rPr>
                        <a:t>    Other (congenital malformation syndromes)</a:t>
                      </a:r>
                    </a:p>
                  </a:txBody>
                  <a:tcPr marL="6619" marR="6619" marT="6619"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79 </a:t>
                      </a:r>
                    </a:p>
                  </a:txBody>
                  <a:tcPr marL="6619" marR="6619" marT="6619"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204 </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50.6</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56.4</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83.5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78.9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13.9</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10.3</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10.8</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55.7</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51.0</a:t>
                      </a:r>
                    </a:p>
                  </a:txBody>
                  <a:tcPr marL="6619" marR="6619" marT="6619"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a:t>
                      </a:r>
                    </a:p>
                  </a:txBody>
                  <a:tcPr marL="6619" marR="6619" marT="6619"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4.4</a:t>
                      </a:r>
                    </a:p>
                  </a:txBody>
                  <a:tcPr marL="6619" marR="6619" marT="6619" marB="0" anchor="b">
                    <a:lnL>
                      <a:noFill/>
                    </a:lnL>
                    <a:lnR>
                      <a:noFill/>
                    </a:lnR>
                    <a:lnT>
                      <a:noFill/>
                    </a:lnT>
                    <a:lnB>
                      <a:noFill/>
                    </a:lnB>
                  </a:tcPr>
                </a:tc>
              </a:tr>
            </a:tbl>
          </a:graphicData>
        </a:graphic>
      </p:graphicFrame>
      <p:sp>
        <p:nvSpPr>
          <p:cNvPr id="6" name="Title 5"/>
          <p:cNvSpPr>
            <a:spLocks noGrp="1"/>
          </p:cNvSpPr>
          <p:nvPr>
            <p:ph type="title"/>
          </p:nvPr>
        </p:nvSpPr>
        <p:spPr>
          <a:xfrm>
            <a:off x="457200" y="274638"/>
            <a:ext cx="8382000" cy="563562"/>
          </a:xfrm>
        </p:spPr>
        <p:txBody>
          <a:bodyPr/>
          <a:lstStyle/>
          <a:p>
            <a:r>
              <a:rPr lang="en-US" dirty="0" err="1" smtClean="0"/>
              <a:t>vol</a:t>
            </a:r>
            <a:r>
              <a:rPr lang="en-US" dirty="0" smtClean="0"/>
              <a:t> </a:t>
            </a:r>
            <a:r>
              <a:rPr lang="en-US" dirty="0"/>
              <a:t>2 Table 7.1 : Distribution of reported incident pediatric ESRD patients by primary diagnosis, 2003-2007 (period A) and 2008-2012 (period B) </a:t>
            </a:r>
            <a:r>
              <a:rPr lang="en-US" dirty="0" smtClean="0"/>
              <a:t>(aged 0-19 years) </a:t>
            </a:r>
            <a:r>
              <a:rPr lang="en-US" dirty="0" smtClean="0"/>
              <a:t>(</a:t>
            </a:r>
            <a:r>
              <a:rPr lang="en-US" dirty="0" smtClean="0"/>
              <a:t>cont’d</a:t>
            </a:r>
            <a:r>
              <a:rPr lang="en-US" dirty="0" smtClean="0"/>
              <a:t>)</a:t>
            </a:r>
            <a:endParaRPr lang="en-US" dirty="0"/>
          </a:p>
        </p:txBody>
      </p:sp>
    </p:spTree>
    <p:extLst>
      <p:ext uri="{BB962C8B-B14F-4D97-AF65-F5344CB8AC3E}">
        <p14:creationId xmlns:p14="http://schemas.microsoft.com/office/powerpoint/2010/main" val="4058044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6</a:t>
            </a:fld>
            <a:endParaRPr lang="en-US" dirty="0"/>
          </a:p>
        </p:txBody>
      </p:sp>
      <p:graphicFrame>
        <p:nvGraphicFramePr>
          <p:cNvPr id="8" name="Picture Placeholder 7"/>
          <p:cNvGraphicFramePr>
            <a:graphicFrameLocks noGrp="1"/>
          </p:cNvGraphicFramePr>
          <p:nvPr>
            <p:ph type="pic" idx="1"/>
            <p:extLst>
              <p:ext uri="{D42A27DB-BD31-4B8C-83A1-F6EECF244321}">
                <p14:modId xmlns:p14="http://schemas.microsoft.com/office/powerpoint/2010/main" val="3107638748"/>
              </p:ext>
            </p:extLst>
          </p:nvPr>
        </p:nvGraphicFramePr>
        <p:xfrm>
          <a:off x="495301" y="914401"/>
          <a:ext cx="8153398" cy="4343398"/>
        </p:xfrm>
        <a:graphic>
          <a:graphicData uri="http://schemas.openxmlformats.org/drawingml/2006/table">
            <a:tbl>
              <a:tblPr/>
              <a:tblGrid>
                <a:gridCol w="2122304"/>
                <a:gridCol w="335807"/>
                <a:gridCol w="335807"/>
                <a:gridCol w="335807"/>
                <a:gridCol w="335807"/>
                <a:gridCol w="335807"/>
                <a:gridCol w="335807"/>
                <a:gridCol w="335807"/>
                <a:gridCol w="335807"/>
                <a:gridCol w="335807"/>
                <a:gridCol w="335807"/>
                <a:gridCol w="335807"/>
                <a:gridCol w="335807"/>
                <a:gridCol w="335807"/>
                <a:gridCol w="335807"/>
                <a:gridCol w="332449"/>
                <a:gridCol w="332449"/>
                <a:gridCol w="332449"/>
                <a:gridCol w="332449"/>
              </a:tblGrid>
              <a:tr h="186519">
                <a:tc rowSpan="3">
                  <a:txBody>
                    <a:bodyPr/>
                    <a:lstStyle/>
                    <a:p>
                      <a:pPr algn="l" fontAlgn="b"/>
                      <a:r>
                        <a:rPr lang="en-US" sz="700" b="0" i="0" u="none" strike="noStrike" dirty="0">
                          <a:solidFill>
                            <a:srgbClr val="000000"/>
                          </a:solidFill>
                          <a:effectLst/>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a:endParaRPr>
                    </a:p>
                  </a:txBody>
                  <a:tcPr marL="9525" marR="9525" marT="9525" marB="0" anchor="b">
                    <a:lnL>
                      <a:noFill/>
                    </a:lnL>
                    <a:lnR>
                      <a:noFill/>
                    </a:lnR>
                    <a:lnT>
                      <a:noFill/>
                    </a:lnT>
                    <a:lnB>
                      <a:noFill/>
                    </a:lnB>
                  </a:tcPr>
                </a:tc>
                <a:tc gridSpan="2">
                  <a:txBody>
                    <a:bodyPr/>
                    <a:lstStyle/>
                    <a:p>
                      <a:pPr algn="ctr" fontAlgn="ctr"/>
                      <a:r>
                        <a:rPr lang="en-US" sz="700" b="1" i="0" u="none" strike="noStrike">
                          <a:solidFill>
                            <a:srgbClr val="000000"/>
                          </a:solidFill>
                          <a:effectLst/>
                          <a:latin typeface="Calibri"/>
                        </a:rPr>
                        <a:t>Transplant </a:t>
                      </a:r>
                    </a:p>
                  </a:txBody>
                  <a:tcPr marL="9525" marR="9525" marT="9525"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Died </a:t>
                      </a:r>
                    </a:p>
                  </a:txBody>
                  <a:tcPr marL="9525" marR="9525" marT="9525" marB="0" anchor="ctr">
                    <a:lnL>
                      <a:noFill/>
                    </a:lnL>
                    <a:lnR>
                      <a:noFill/>
                    </a:lnR>
                    <a:lnT>
                      <a:noFill/>
                    </a:lnT>
                    <a:lnB>
                      <a:noFill/>
                    </a:lnB>
                  </a:tcPr>
                </a:tc>
                <a:tc hMerge="1">
                  <a:txBody>
                    <a:bodyPr/>
                    <a:lstStyle/>
                    <a:p>
                      <a:endParaRPr lang="en-US"/>
                    </a:p>
                  </a:txBody>
                  <a:tcPr/>
                </a:tc>
              </a:tr>
              <a:tr h="173148">
                <a:tc vMerge="1">
                  <a:txBody>
                    <a:bodyPr/>
                    <a:lstStyle/>
                    <a:p>
                      <a:endParaRPr lang="en-US"/>
                    </a:p>
                  </a:txBody>
                  <a:tcPr/>
                </a:tc>
                <a:tc gridSpan="2">
                  <a:txBody>
                    <a:bodyPr/>
                    <a:lstStyle/>
                    <a:p>
                      <a:pPr algn="ctr" fontAlgn="ctr"/>
                      <a:r>
                        <a:rPr lang="en-US" sz="700" b="1" i="0" u="none" strike="noStrike">
                          <a:solidFill>
                            <a:srgbClr val="000000"/>
                          </a:solidFill>
                          <a:effectLst/>
                          <a:latin typeface="Calibri"/>
                        </a:rPr>
                        <a:t>Total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Incident</a:t>
                      </a:r>
                    </a:p>
                  </a:txBody>
                  <a:tcPr marL="9525" marR="9525" marT="9525"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Age</a:t>
                      </a:r>
                    </a:p>
                  </a:txBody>
                  <a:tcPr marL="9525" marR="9525" marT="9525"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Male </a:t>
                      </a:r>
                    </a:p>
                  </a:txBody>
                  <a:tcPr marL="9525" marR="9525" marT="9525"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White </a:t>
                      </a:r>
                    </a:p>
                  </a:txBody>
                  <a:tcPr marL="9525" marR="9525" marT="9525"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African Am </a:t>
                      </a:r>
                    </a:p>
                  </a:txBody>
                  <a:tcPr marL="9525" marR="9525" marT="9525"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Other Race </a:t>
                      </a:r>
                    </a:p>
                  </a:txBody>
                  <a:tcPr marL="9525" marR="9525" marT="9525"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first year</a:t>
                      </a:r>
                    </a:p>
                  </a:txBody>
                  <a:tcPr marL="9525" marR="9525" marT="9525" marB="0" anchor="ctr">
                    <a:lnL>
                      <a:noFill/>
                    </a:lnL>
                    <a:lnR>
                      <a:noFill/>
                    </a:lnR>
                    <a:lnT>
                      <a:noFill/>
                    </a:lnT>
                    <a:lnB>
                      <a:noFill/>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first year</a:t>
                      </a:r>
                    </a:p>
                  </a:txBody>
                  <a:tcPr marL="9525" marR="9525" marT="9525" marB="0" anchor="ctr">
                    <a:lnL>
                      <a:noFill/>
                    </a:lnL>
                    <a:lnR>
                      <a:noFill/>
                    </a:lnR>
                    <a:lnT>
                      <a:noFill/>
                    </a:lnT>
                    <a:lnB>
                      <a:noFill/>
                    </a:lnB>
                  </a:tcPr>
                </a:tc>
                <a:tc hMerge="1">
                  <a:txBody>
                    <a:bodyPr/>
                    <a:lstStyle/>
                    <a:p>
                      <a:endParaRPr lang="en-US"/>
                    </a:p>
                  </a:txBody>
                  <a:tcPr/>
                </a:tc>
              </a:tr>
              <a:tr h="173148">
                <a:tc vMerge="1">
                  <a:txBody>
                    <a:bodyPr/>
                    <a:lstStyle/>
                    <a:p>
                      <a:endParaRPr lang="en-US"/>
                    </a:p>
                  </a:txBody>
                  <a:tcPr/>
                </a:tc>
                <a:tc gridSpan="2">
                  <a:txBody>
                    <a:bodyPr/>
                    <a:lstStyle/>
                    <a:p>
                      <a:pPr algn="ctr" fontAlgn="ctr"/>
                      <a:r>
                        <a:rPr lang="en-US" sz="700" b="1" i="0" u="none" strike="noStrike">
                          <a:solidFill>
                            <a:srgbClr val="000000"/>
                          </a:solidFill>
                          <a:effectLst/>
                          <a:latin typeface="Calibri"/>
                        </a:rPr>
                        <a:t>Patients</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Median</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700" b="1" i="0" u="none" strike="noStrike">
                          <a:solidFill>
                            <a:srgbClr val="000000"/>
                          </a:solidFill>
                          <a:effectLst/>
                          <a:latin typeface="Calibri"/>
                        </a:rPr>
                        <a: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200557">
                <a:tc>
                  <a:txBody>
                    <a:bodyPr/>
                    <a:lstStyle/>
                    <a:p>
                      <a:pPr algn="l" fontAlgn="b"/>
                      <a:r>
                        <a:rPr lang="en-US" sz="700" b="0" i="0" u="none" strike="noStrike">
                          <a:solidFill>
                            <a:srgbClr val="000000"/>
                          </a:solidFill>
                          <a:effectLst/>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A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700" b="0" i="0" u="none" strike="noStrike">
                          <a:solidFill>
                            <a:srgbClr val="000000"/>
                          </a:solidFill>
                          <a:effectLst/>
                          <a:latin typeface="Calibri"/>
                        </a:rPr>
                        <a:t> B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r h="200557">
                <a:tc>
                  <a:txBody>
                    <a:bodyPr/>
                    <a:lstStyle/>
                    <a:p>
                      <a:pPr algn="l" fontAlgn="ctr"/>
                      <a:r>
                        <a:rPr lang="en-US" sz="700" b="1" i="0" u="none" strike="noStrike">
                          <a:solidFill>
                            <a:srgbClr val="000000"/>
                          </a:solidFill>
                          <a:effectLst/>
                          <a:latin typeface="Calibri"/>
                        </a:rPr>
                        <a:t>Neoplasms/tumors</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161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122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2.6</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50.9</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50.8</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71.4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68.0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21.1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22.1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9.8</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32.3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32.0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15.6</a:t>
                      </a:r>
                    </a:p>
                  </a:txBody>
                  <a:tcPr marL="9525" marR="9525" marT="9525" marB="0" anchor="b">
                    <a:lnL>
                      <a:noFill/>
                    </a:lnL>
                    <a:lnR>
                      <a:noFill/>
                    </a:lnR>
                    <a:lnT>
                      <a:noFill/>
                    </a:lnT>
                    <a:lnB>
                      <a:noFill/>
                    </a:lnB>
                  </a:tcPr>
                </a:tc>
              </a:tr>
              <a:tr h="200557">
                <a:tc>
                  <a:txBody>
                    <a:bodyPr/>
                    <a:lstStyle/>
                    <a:p>
                      <a:pPr algn="l" fontAlgn="ctr"/>
                      <a:r>
                        <a:rPr lang="en-US" sz="700" b="0" i="0" u="none" strike="noStrike">
                          <a:solidFill>
                            <a:srgbClr val="000000"/>
                          </a:solidFill>
                          <a:effectLst/>
                          <a:latin typeface="Calibri"/>
                        </a:rPr>
                        <a:t>    Renal tumor (malignant)</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38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33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0.6</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0.6</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44.7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39.4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63.2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66.7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28.9</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27.3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7.9</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7.9</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26.3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15.2</a:t>
                      </a:r>
                    </a:p>
                  </a:txBody>
                  <a:tcPr marL="9525" marR="9525" marT="9525" marB="0" anchor="b">
                    <a:lnL>
                      <a:noFill/>
                    </a:lnL>
                    <a:lnR>
                      <a:noFill/>
                    </a:lnR>
                    <a:lnT>
                      <a:noFill/>
                    </a:lnT>
                    <a:lnB>
                      <a:noFill/>
                    </a:lnB>
                  </a:tcPr>
                </a:tc>
              </a:tr>
              <a:tr h="200557">
                <a:tc>
                  <a:txBody>
                    <a:bodyPr/>
                    <a:lstStyle/>
                    <a:p>
                      <a:pPr algn="l" fontAlgn="ctr"/>
                      <a:r>
                        <a:rPr lang="en-US" sz="700" b="0" i="0" u="none" strike="noStrike">
                          <a:solidFill>
                            <a:srgbClr val="000000"/>
                          </a:solidFill>
                          <a:effectLst/>
                          <a:latin typeface="Calibri"/>
                        </a:rPr>
                        <a:t>    Renal tumor (unspecified)</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r>
              <a:tr h="200557">
                <a:tc>
                  <a:txBody>
                    <a:bodyPr/>
                    <a:lstStyle/>
                    <a:p>
                      <a:pPr algn="l" fontAlgn="ctr"/>
                      <a:r>
                        <a:rPr lang="en-US" sz="700" b="0" i="0" u="none" strike="noStrike">
                          <a:solidFill>
                            <a:srgbClr val="000000"/>
                          </a:solidFill>
                          <a:effectLst/>
                          <a:latin typeface="Calibri"/>
                        </a:rPr>
                        <a:t>    Transplanted organ complication, unspecified</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21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47.6</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71.4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23.8</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4.8</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28.6</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19.0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r>
              <a:tr h="200557">
                <a:tc>
                  <a:txBody>
                    <a:bodyPr/>
                    <a:lstStyle/>
                    <a:p>
                      <a:pPr algn="l" fontAlgn="ctr"/>
                      <a:r>
                        <a:rPr lang="en-US" sz="700" b="0" i="0" u="none" strike="noStrike">
                          <a:solidFill>
                            <a:srgbClr val="000000"/>
                          </a:solidFill>
                          <a:effectLst/>
                          <a:latin typeface="Calibri"/>
                        </a:rPr>
                        <a:t>    Transplanted kidney complication</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46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13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58.7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76.9</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73.9</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84.6</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19.6</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58.7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r>
              <a:tr h="200557">
                <a:tc>
                  <a:txBody>
                    <a:bodyPr/>
                    <a:lstStyle/>
                    <a:p>
                      <a:pPr algn="l" fontAlgn="ctr"/>
                      <a:r>
                        <a:rPr lang="en-US" sz="700" b="0" i="0" u="none" strike="noStrike">
                          <a:solidFill>
                            <a:srgbClr val="000000"/>
                          </a:solidFill>
                          <a:effectLst/>
                          <a:latin typeface="Calibri"/>
                        </a:rPr>
                        <a:t>    Transplanted liver complication</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62.5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62.5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62.5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87.5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r>
              <a:tr h="200557">
                <a:tc>
                  <a:txBody>
                    <a:bodyPr/>
                    <a:lstStyle/>
                    <a:p>
                      <a:pPr algn="l" fontAlgn="ctr"/>
                      <a:r>
                        <a:rPr lang="en-US" sz="700" b="0" i="0" u="none" strike="noStrike">
                          <a:solidFill>
                            <a:srgbClr val="000000"/>
                          </a:solidFill>
                          <a:effectLst/>
                          <a:latin typeface="Calibri"/>
                        </a:rPr>
                        <a:t>    Transplanted heart complication</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20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25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55.0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52.0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64.0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24.0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48.0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16.0</a:t>
                      </a:r>
                    </a:p>
                  </a:txBody>
                  <a:tcPr marL="9525" marR="9525" marT="9525" marB="0" anchor="b">
                    <a:lnL>
                      <a:noFill/>
                    </a:lnL>
                    <a:lnR>
                      <a:noFill/>
                    </a:lnR>
                    <a:lnT>
                      <a:noFill/>
                    </a:lnT>
                    <a:lnB>
                      <a:noFill/>
                    </a:lnB>
                  </a:tcPr>
                </a:tc>
              </a:tr>
              <a:tr h="200557">
                <a:tc>
                  <a:txBody>
                    <a:bodyPr/>
                    <a:lstStyle/>
                    <a:p>
                      <a:pPr algn="l" fontAlgn="ctr"/>
                      <a:r>
                        <a:rPr lang="en-US" sz="700" b="0" i="0" u="none" strike="noStrike" dirty="0">
                          <a:solidFill>
                            <a:srgbClr val="000000"/>
                          </a:solidFill>
                          <a:effectLst/>
                          <a:latin typeface="Calibri"/>
                        </a:rPr>
                        <a:t>    Bone marrow transplant complication</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12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dirty="0">
                          <a:solidFill>
                            <a:srgbClr val="000000"/>
                          </a:solidFill>
                          <a:effectLst/>
                          <a:latin typeface="Calibri"/>
                        </a:rPr>
                        <a:t>        25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91.7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64.0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28.0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12.0</a:t>
                      </a:r>
                    </a:p>
                  </a:txBody>
                  <a:tcPr marL="9525" marR="9525" marT="9525" marB="0" anchor="b">
                    <a:lnL>
                      <a:noFill/>
                    </a:lnL>
                    <a:lnR>
                      <a:noFill/>
                    </a:lnR>
                    <a:lnT>
                      <a:noFill/>
                    </a:lnT>
                    <a:lnB>
                      <a:noFill/>
                    </a:lnB>
                  </a:tcPr>
                </a:tc>
              </a:tr>
              <a:tr h="200557">
                <a:tc>
                  <a:txBody>
                    <a:bodyPr/>
                    <a:lstStyle/>
                    <a:p>
                      <a:pPr algn="l" fontAlgn="ctr"/>
                      <a:r>
                        <a:rPr lang="en-US" sz="700" b="1" i="0" u="none" strike="noStrike">
                          <a:solidFill>
                            <a:srgbClr val="000000"/>
                          </a:solidFill>
                          <a:effectLst/>
                          <a:latin typeface="Calibri"/>
                        </a:rPr>
                        <a:t>Miscellaneous conditions</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406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389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55.4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55.3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66.7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73.8</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28.1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36.2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36.2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8.9</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6.9</a:t>
                      </a:r>
                    </a:p>
                  </a:txBody>
                  <a:tcPr marL="9525" marR="9525" marT="9525" marB="0" anchor="b">
                    <a:lnL>
                      <a:noFill/>
                    </a:lnL>
                    <a:lnR>
                      <a:noFill/>
                    </a:lnR>
                    <a:lnT>
                      <a:noFill/>
                    </a:lnT>
                    <a:lnB>
                      <a:noFill/>
                    </a:lnB>
                  </a:tcPr>
                </a:tc>
              </a:tr>
              <a:tr h="200557">
                <a:tc>
                  <a:txBody>
                    <a:bodyPr/>
                    <a:lstStyle/>
                    <a:p>
                      <a:pPr algn="l" fontAlgn="ctr"/>
                      <a:r>
                        <a:rPr lang="en-US" sz="700" b="0" i="0" u="none" strike="noStrike">
                          <a:solidFill>
                            <a:srgbClr val="000000"/>
                          </a:solidFill>
                          <a:effectLst/>
                          <a:latin typeface="Calibri"/>
                        </a:rPr>
                        <a:t>    Sickle cell disease/anemia</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14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64.3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a:t>
                      </a:r>
                    </a:p>
                  </a:txBody>
                  <a:tcPr marL="9525" marR="9525" marT="9525"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21.4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r>
              <a:tr h="200557">
                <a:tc>
                  <a:txBody>
                    <a:bodyPr/>
                    <a:lstStyle/>
                    <a:p>
                      <a:pPr algn="l" fontAlgn="ctr"/>
                      <a:r>
                        <a:rPr lang="en-US" sz="700" b="0" i="0" u="none" strike="noStrike">
                          <a:solidFill>
                            <a:srgbClr val="000000"/>
                          </a:solidFill>
                          <a:effectLst/>
                          <a:latin typeface="Calibri"/>
                        </a:rPr>
                        <a:t>    Post partum renal failure</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19</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66.7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71.4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r>
              <a:tr h="200557">
                <a:tc>
                  <a:txBody>
                    <a:bodyPr/>
                    <a:lstStyle/>
                    <a:p>
                      <a:pPr algn="l" fontAlgn="ctr"/>
                      <a:r>
                        <a:rPr lang="en-US" sz="700" b="0" i="0" u="none" strike="noStrike">
                          <a:solidFill>
                            <a:srgbClr val="000000"/>
                          </a:solidFill>
                          <a:effectLst/>
                          <a:latin typeface="Calibri"/>
                        </a:rPr>
                        <a:t>    AIDS nephropathy</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44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15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47.7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53.3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13.6</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86.4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13.6</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20.0</a:t>
                      </a:r>
                    </a:p>
                  </a:txBody>
                  <a:tcPr marL="9525" marR="9525" marT="9525" marB="0" anchor="b">
                    <a:lnL>
                      <a:noFill/>
                    </a:lnL>
                    <a:lnR>
                      <a:noFill/>
                    </a:lnR>
                    <a:lnT>
                      <a:noFill/>
                    </a:lnT>
                    <a:lnB>
                      <a:noFill/>
                    </a:lnB>
                  </a:tcPr>
                </a:tc>
              </a:tr>
              <a:tr h="200557">
                <a:tc>
                  <a:txBody>
                    <a:bodyPr/>
                    <a:lstStyle/>
                    <a:p>
                      <a:pPr algn="l" fontAlgn="ctr"/>
                      <a:r>
                        <a:rPr lang="en-US" sz="700" b="0" i="0" u="none" strike="noStrike">
                          <a:solidFill>
                            <a:srgbClr val="000000"/>
                          </a:solidFill>
                          <a:effectLst/>
                          <a:latin typeface="Calibri"/>
                        </a:rPr>
                        <a:t>    Traumatic or surgical loss of kidney(s)</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15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66.7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93.3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10.0</a:t>
                      </a:r>
                    </a:p>
                  </a:txBody>
                  <a:tcPr marL="9525" marR="9525" marT="9525" marB="0" anchor="b">
                    <a:lnL>
                      <a:noFill/>
                    </a:lnL>
                    <a:lnR>
                      <a:noFill/>
                    </a:lnR>
                    <a:lnT>
                      <a:noFill/>
                    </a:lnT>
                    <a:lnB>
                      <a:noFill/>
                    </a:lnB>
                  </a:tcPr>
                </a:tc>
              </a:tr>
              <a:tr h="200557">
                <a:tc>
                  <a:txBody>
                    <a:bodyPr/>
                    <a:lstStyle/>
                    <a:p>
                      <a:pPr algn="l" fontAlgn="ctr"/>
                      <a:r>
                        <a:rPr lang="en-US" sz="700" b="0" i="0" u="none" strike="noStrike">
                          <a:solidFill>
                            <a:srgbClr val="000000"/>
                          </a:solidFill>
                          <a:effectLst/>
                          <a:latin typeface="Calibri"/>
                        </a:rPr>
                        <a:t>    Hepatorenal syndrome</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75.0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66.7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25.0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75.0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16.7</a:t>
                      </a:r>
                    </a:p>
                  </a:txBody>
                  <a:tcPr marL="9525" marR="9525" marT="9525" marB="0" anchor="b">
                    <a:lnL>
                      <a:noFill/>
                    </a:lnL>
                    <a:lnR>
                      <a:noFill/>
                    </a:lnR>
                    <a:lnT>
                      <a:noFill/>
                    </a:lnT>
                    <a:lnB>
                      <a:noFill/>
                    </a:lnB>
                  </a:tcPr>
                </a:tc>
              </a:tr>
              <a:tr h="200557">
                <a:tc>
                  <a:txBody>
                    <a:bodyPr/>
                    <a:lstStyle/>
                    <a:p>
                      <a:pPr algn="l" fontAlgn="ctr"/>
                      <a:r>
                        <a:rPr lang="en-US" sz="700" b="0" i="0" u="none" strike="noStrike">
                          <a:solidFill>
                            <a:srgbClr val="000000"/>
                          </a:solidFill>
                          <a:effectLst/>
                          <a:latin typeface="Calibri"/>
                        </a:rPr>
                        <a:t>    Tubular necrosis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114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131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1.8</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51.8</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60.3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78.9</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79.4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15.8</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20.6</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9.6</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10.7</a:t>
                      </a:r>
                    </a:p>
                  </a:txBody>
                  <a:tcPr marL="9525" marR="9525" marT="9525" marB="0" anchor="b">
                    <a:lnL>
                      <a:noFill/>
                    </a:lnL>
                    <a:lnR>
                      <a:noFill/>
                    </a:lnR>
                    <a:lnT>
                      <a:noFill/>
                    </a:lnT>
                    <a:lnB>
                      <a:noFill/>
                    </a:lnB>
                  </a:tcPr>
                </a:tc>
              </a:tr>
              <a:tr h="200557">
                <a:tc>
                  <a:txBody>
                    <a:bodyPr/>
                    <a:lstStyle/>
                    <a:p>
                      <a:pPr algn="l" fontAlgn="ctr"/>
                      <a:r>
                        <a:rPr lang="en-US" sz="700" b="0" i="0" u="none" strike="noStrike">
                          <a:solidFill>
                            <a:srgbClr val="000000"/>
                          </a:solidFill>
                          <a:effectLst/>
                          <a:latin typeface="Calibri"/>
                        </a:rPr>
                        <a:t>    Other renal disorders</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205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210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3.6</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60.5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52.4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74.1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80.0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19.5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11.0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57.6</a:t>
                      </a:r>
                    </a:p>
                  </a:txBody>
                  <a:tcPr marL="9525" marR="9525" marT="9525"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51.4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3.8</a:t>
                      </a:r>
                    </a:p>
                  </a:txBody>
                  <a:tcPr marL="9525" marR="9525" marT="9525" marB="0" anchor="b">
                    <a:lnL>
                      <a:noFill/>
                    </a:lnL>
                    <a:lnR>
                      <a:noFill/>
                    </a:lnR>
                    <a:lnT>
                      <a:noFill/>
                    </a:lnT>
                    <a:lnB>
                      <a:noFill/>
                    </a:lnB>
                  </a:tcPr>
                </a:tc>
              </a:tr>
              <a:tr h="200557">
                <a:tc>
                  <a:txBody>
                    <a:bodyPr/>
                    <a:lstStyle/>
                    <a:p>
                      <a:pPr algn="l" fontAlgn="ctr"/>
                      <a:r>
                        <a:rPr lang="en-US" sz="700" b="1" i="0" u="none" strike="noStrike">
                          <a:solidFill>
                            <a:srgbClr val="000000"/>
                          </a:solidFill>
                          <a:effectLst/>
                          <a:latin typeface="Calibri"/>
                        </a:rPr>
                        <a:t>Etiology uncertain</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600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476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9.6</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58.5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57.1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71.8</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70.2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20.3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21.8</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7.8</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39.3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44.1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3.2</a:t>
                      </a:r>
                    </a:p>
                  </a:txBody>
                  <a:tcPr marL="9525" marR="9525" marT="9525"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1.5</a:t>
                      </a:r>
                    </a:p>
                  </a:txBody>
                  <a:tcPr marL="9525" marR="9525" marT="9525" marB="0" anchor="b">
                    <a:lnL>
                      <a:noFill/>
                    </a:lnL>
                    <a:lnR>
                      <a:noFill/>
                    </a:lnR>
                    <a:lnT>
                      <a:noFill/>
                    </a:lnT>
                    <a:lnB>
                      <a:noFill/>
                    </a:lnB>
                  </a:tcPr>
                </a:tc>
              </a:tr>
              <a:tr h="200557">
                <a:tc>
                  <a:txBody>
                    <a:bodyPr/>
                    <a:lstStyle/>
                    <a:p>
                      <a:pPr algn="l" fontAlgn="ctr"/>
                      <a:r>
                        <a:rPr lang="en-US" sz="700" b="1" i="0" u="none" strike="noStrike">
                          <a:solidFill>
                            <a:srgbClr val="000000"/>
                          </a:solidFill>
                          <a:effectLst/>
                          <a:latin typeface="Calibri"/>
                        </a:rPr>
                        <a:t>Missing</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a:rPr>
                        <a:t>     308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a:solidFill>
                            <a:srgbClr val="000000"/>
                          </a:solidFill>
                          <a:effectLst/>
                          <a:latin typeface="Calibri"/>
                        </a:rPr>
                        <a:t>     390 </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4.9</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62.0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59.2</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13.0</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14.9</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3.9</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7.7</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83.1</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77.4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96.4</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90.5</a:t>
                      </a:r>
                    </a:p>
                  </a:txBody>
                  <a:tcPr marL="9525" marR="9525" marT="9525" marB="0" anchor="b">
                    <a:lnL>
                      <a:noFill/>
                    </a:lnL>
                    <a:lnR>
                      <a:noFill/>
                    </a:lnR>
                    <a:lnT>
                      <a:noFill/>
                    </a:lnT>
                    <a:lnB>
                      <a:noFill/>
                    </a:lnB>
                  </a:tcPr>
                </a:tc>
                <a:tc>
                  <a:txBody>
                    <a:bodyPr/>
                    <a:lstStyle/>
                    <a:p>
                      <a:pPr algn="r" fontAlgn="b"/>
                      <a:r>
                        <a:rPr lang="en-US" sz="700" b="0" i="0" u="none" strike="noStrike">
                          <a:solidFill>
                            <a:srgbClr val="000000"/>
                          </a:solidFill>
                          <a:effectLst/>
                          <a:latin typeface="Calibri"/>
                        </a:rPr>
                        <a:t>1.3</a:t>
                      </a:r>
                    </a:p>
                  </a:txBody>
                  <a:tcPr marL="9525" marR="9525" marT="9525" marB="0" anchor="b">
                    <a:lnL>
                      <a:noFill/>
                    </a:lnL>
                    <a:lnR>
                      <a:noFill/>
                    </a:lnR>
                    <a:lnT>
                      <a:noFill/>
                    </a:lnT>
                    <a:lnB>
                      <a:noFill/>
                    </a:lnB>
                  </a:tcPr>
                </a:tc>
                <a:tc>
                  <a:txBody>
                    <a:bodyPr/>
                    <a:lstStyle/>
                    <a:p>
                      <a:pPr algn="r" fontAlgn="b"/>
                      <a:r>
                        <a:rPr lang="en-US" sz="700" b="0" i="0" u="none" strike="noStrike" dirty="0">
                          <a:solidFill>
                            <a:srgbClr val="000000"/>
                          </a:solidFill>
                          <a:effectLst/>
                          <a:latin typeface="Calibri"/>
                        </a:rPr>
                        <a:t>2.3</a:t>
                      </a:r>
                    </a:p>
                  </a:txBody>
                  <a:tcPr marL="9525" marR="9525" marT="9525" marB="0" anchor="b">
                    <a:lnL>
                      <a:noFill/>
                    </a:lnL>
                    <a:lnR>
                      <a:noFill/>
                    </a:lnR>
                    <a:lnT>
                      <a:noFill/>
                    </a:lnT>
                    <a:lnB>
                      <a:noFill/>
                    </a:lnB>
                  </a:tcPr>
                </a:tc>
              </a:tr>
            </a:tbl>
          </a:graphicData>
        </a:graphic>
      </p:graphicFrame>
      <p:sp>
        <p:nvSpPr>
          <p:cNvPr id="5" name="Text Placeholder 4"/>
          <p:cNvSpPr>
            <a:spLocks noGrp="1"/>
          </p:cNvSpPr>
          <p:nvPr>
            <p:ph type="body" sz="half" idx="2"/>
          </p:nvPr>
        </p:nvSpPr>
        <p:spPr>
          <a:xfrm>
            <a:off x="381000" y="5410200"/>
            <a:ext cx="8305800" cy="1066800"/>
          </a:xfrm>
        </p:spPr>
        <p:txBody>
          <a:bodyPr/>
          <a:lstStyle/>
          <a:p>
            <a:r>
              <a:rPr lang="en-US" sz="1050" i="1" dirty="0"/>
              <a:t>Data Source: Special analyses, USRDS ESRD Database. Abbreviations: AIDS, acquired-immune deficiency syndrome; ESRD, end-stage renal disease; GN glomerulonephritis; IgA immunoglobulin A; </a:t>
            </a:r>
            <a:r>
              <a:rPr lang="en-US" sz="1050" i="1" dirty="0" err="1"/>
              <a:t>IgM</a:t>
            </a:r>
            <a:r>
              <a:rPr lang="en-US" sz="1050" i="1" dirty="0"/>
              <a:t>, immunoglobulin M; MPGN, </a:t>
            </a:r>
            <a:r>
              <a:rPr lang="en-US" sz="1050" i="1" dirty="0" err="1"/>
              <a:t>membranoproliferative</a:t>
            </a:r>
            <a:r>
              <a:rPr lang="en-US" sz="1050" i="1" dirty="0"/>
              <a:t> glomerulonephritis; SBE, sub-acute bacterial endocarditis</a:t>
            </a:r>
            <a:r>
              <a:rPr lang="en-US" sz="1050" i="1" dirty="0" smtClean="0"/>
              <a:t>.</a:t>
            </a:r>
          </a:p>
          <a:p>
            <a:r>
              <a:rPr lang="en-US" sz="1050" i="1" dirty="0"/>
              <a:t>*Suppressed due to inadequate sample size.</a:t>
            </a:r>
          </a:p>
          <a:p>
            <a:r>
              <a:rPr lang="en-US" sz="1050" i="1" dirty="0"/>
              <a:t>.Zero values in this cell.</a:t>
            </a:r>
          </a:p>
          <a:p>
            <a:endParaRPr lang="en-US" sz="1200" dirty="0"/>
          </a:p>
        </p:txBody>
      </p:sp>
      <p:sp>
        <p:nvSpPr>
          <p:cNvPr id="6" name="Title 5"/>
          <p:cNvSpPr>
            <a:spLocks noGrp="1"/>
          </p:cNvSpPr>
          <p:nvPr>
            <p:ph type="title"/>
          </p:nvPr>
        </p:nvSpPr>
        <p:spPr>
          <a:xfrm>
            <a:off x="457200" y="274638"/>
            <a:ext cx="8382000" cy="563562"/>
          </a:xfrm>
        </p:spPr>
        <p:txBody>
          <a:bodyPr/>
          <a:lstStyle/>
          <a:p>
            <a:r>
              <a:rPr lang="en-US" dirty="0" err="1" smtClean="0"/>
              <a:t>vol</a:t>
            </a:r>
            <a:r>
              <a:rPr lang="en-US" dirty="0" smtClean="0"/>
              <a:t> </a:t>
            </a:r>
            <a:r>
              <a:rPr lang="en-US" dirty="0"/>
              <a:t>2 Table 7.1 : Distribution of reported incident pediatric ESRD patients by primary diagnosis, 2003-2007 (period A) and 2008-2012 (period B) </a:t>
            </a:r>
            <a:r>
              <a:rPr lang="en-US" dirty="0" smtClean="0"/>
              <a:t>(aged 0-19 years) </a:t>
            </a:r>
            <a:r>
              <a:rPr lang="en-US" dirty="0"/>
              <a:t>(</a:t>
            </a:r>
            <a:r>
              <a:rPr lang="en-US" dirty="0" smtClean="0"/>
              <a:t>cont’d</a:t>
            </a:r>
            <a:r>
              <a:rPr lang="en-US" dirty="0"/>
              <a:t>)</a:t>
            </a:r>
          </a:p>
        </p:txBody>
      </p:sp>
    </p:spTree>
    <p:extLst>
      <p:ext uri="{BB962C8B-B14F-4D97-AF65-F5344CB8AC3E}">
        <p14:creationId xmlns:p14="http://schemas.microsoft.com/office/powerpoint/2010/main" val="2131841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7</a:t>
            </a:fld>
            <a:endParaRPr lang="en-US" dirty="0"/>
          </a:p>
        </p:txBody>
      </p:sp>
      <p:sp>
        <p:nvSpPr>
          <p:cNvPr id="5" name="Text Placeholder 4"/>
          <p:cNvSpPr>
            <a:spLocks noGrp="1"/>
          </p:cNvSpPr>
          <p:nvPr>
            <p:ph type="body" sz="half" idx="2"/>
          </p:nvPr>
        </p:nvSpPr>
        <p:spPr/>
        <p:txBody>
          <a:bodyPr/>
          <a:lstStyle/>
          <a:p>
            <a:r>
              <a:rPr lang="en-US" sz="1200" i="1" dirty="0"/>
              <a:t>Data Source: Reference tables A1, E9, M1, and special analyses, USRDS ESRD Database. The rate of ESRD per million among the U.S. population age 0-19 and the rate of transplantation in dialysis patients age 0-19 at the time of transplant, 1989–2012. Abbreviations: ESRD, end-stage renal disease. </a:t>
            </a:r>
          </a:p>
        </p:txBody>
      </p:sp>
      <p:sp>
        <p:nvSpPr>
          <p:cNvPr id="6" name="Title 5"/>
          <p:cNvSpPr>
            <a:spLocks noGrp="1"/>
          </p:cNvSpPr>
          <p:nvPr>
            <p:ph type="title"/>
          </p:nvPr>
        </p:nvSpPr>
        <p:spPr/>
        <p:txBody>
          <a:bodyPr/>
          <a:lstStyle/>
          <a:p>
            <a:r>
              <a:rPr lang="en-US" dirty="0" err="1" smtClean="0"/>
              <a:t>vol</a:t>
            </a:r>
            <a:r>
              <a:rPr lang="en-US" dirty="0" smtClean="0"/>
              <a:t> </a:t>
            </a:r>
            <a:r>
              <a:rPr lang="en-US" dirty="0"/>
              <a:t>2 Figure 7.2 Trends in pediatric transplantation </a:t>
            </a:r>
            <a:r>
              <a:rPr lang="en-US" dirty="0" smtClean="0"/>
              <a:t>(aged 0-19 years)</a:t>
            </a:r>
            <a:r>
              <a:rPr lang="en-US" dirty="0"/>
              <a:t/>
            </a:r>
            <a:br>
              <a:rPr lang="en-US" dirty="0"/>
            </a:br>
            <a:r>
              <a:rPr lang="en-US" dirty="0" smtClean="0"/>
              <a:t>(a) Incidence </a:t>
            </a:r>
            <a:r>
              <a:rPr lang="en-US" dirty="0"/>
              <a:t>rate of ESRD and transplant rate in </a:t>
            </a:r>
            <a:r>
              <a:rPr lang="en-US" dirty="0" smtClean="0"/>
              <a:t>children</a:t>
            </a:r>
            <a:endParaRPr lang="en-US" dirty="0"/>
          </a:p>
        </p:txBody>
      </p:sp>
      <p:pic>
        <p:nvPicPr>
          <p:cNvPr id="4098" name="Picture 2" descr="K:\ADR\2014\Volume 2\8 - Pediatric ESRD\2014\Powerpoint\Powerpoint 300ppi\ESRDPediatric_F7_2incide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6729" y="1325880"/>
            <a:ext cx="5470543"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363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8</a:t>
            </a:fld>
            <a:endParaRPr lang="en-US" dirty="0"/>
          </a:p>
        </p:txBody>
      </p:sp>
      <p:sp>
        <p:nvSpPr>
          <p:cNvPr id="5" name="Text Placeholder 4"/>
          <p:cNvSpPr>
            <a:spLocks noGrp="1"/>
          </p:cNvSpPr>
          <p:nvPr>
            <p:ph type="body" sz="half" idx="2"/>
          </p:nvPr>
        </p:nvSpPr>
        <p:spPr>
          <a:xfrm>
            <a:off x="190500" y="5562600"/>
            <a:ext cx="8763000" cy="533400"/>
          </a:xfrm>
        </p:spPr>
        <p:txBody>
          <a:bodyPr/>
          <a:lstStyle/>
          <a:p>
            <a:r>
              <a:rPr lang="en-US" sz="1100" i="1" dirty="0"/>
              <a:t>Data Source: Reference tables E2, E3, and special analyses, USRDS ESRD Database. The waiting list count provides the number of pediatric candidates aged 0-19 years on the Organ Procurement and Transplantation Network kidney transplant waiting list on December 31 of each year for first and subsequent kidney alone or kidney plus pancreas transplantation. Candidates listed at more than one center on December 31 are counted only once. There are no data available for median waiting list time for patients with prior transplants listed after 2008. Abbreviations: </a:t>
            </a:r>
            <a:r>
              <a:rPr lang="en-US" sz="1100" i="1" dirty="0" err="1"/>
              <a:t>Tx</a:t>
            </a:r>
            <a:r>
              <a:rPr lang="en-US" sz="1100" i="1" dirty="0"/>
              <a:t>, transplant. </a:t>
            </a:r>
          </a:p>
        </p:txBody>
      </p:sp>
      <p:sp>
        <p:nvSpPr>
          <p:cNvPr id="6" name="Title 5"/>
          <p:cNvSpPr>
            <a:spLocks noGrp="1"/>
          </p:cNvSpPr>
          <p:nvPr>
            <p:ph type="title"/>
          </p:nvPr>
        </p:nvSpPr>
        <p:spPr/>
        <p:txBody>
          <a:bodyPr/>
          <a:lstStyle/>
          <a:p>
            <a:r>
              <a:rPr lang="en-US" dirty="0" err="1" smtClean="0"/>
              <a:t>vol</a:t>
            </a:r>
            <a:r>
              <a:rPr lang="en-US" dirty="0" smtClean="0"/>
              <a:t> </a:t>
            </a:r>
            <a:r>
              <a:rPr lang="en-US" dirty="0"/>
              <a:t>2 Figure 7.2 Trends in pediatric transplantation </a:t>
            </a:r>
            <a:r>
              <a:rPr lang="en-US" dirty="0" smtClean="0"/>
              <a:t>(aged 0-19 years)</a:t>
            </a:r>
            <a:r>
              <a:rPr lang="en-US" dirty="0"/>
              <a:t/>
            </a:r>
            <a:br>
              <a:rPr lang="en-US" dirty="0"/>
            </a:br>
            <a:r>
              <a:rPr lang="en-US" dirty="0" smtClean="0"/>
              <a:t>(b) Waiting </a:t>
            </a:r>
            <a:r>
              <a:rPr lang="en-US" dirty="0"/>
              <a:t>list </a:t>
            </a:r>
            <a:r>
              <a:rPr lang="en-US" dirty="0" smtClean="0"/>
              <a:t>count</a:t>
            </a:r>
            <a:endParaRPr lang="en-US" dirty="0"/>
          </a:p>
        </p:txBody>
      </p:sp>
      <p:pic>
        <p:nvPicPr>
          <p:cNvPr id="5122" name="Picture 2" descr="K:\ADR\2014\Volume 2\8 - Pediatric ESRD\2014\Powerpoint\Powerpoint 300ppi\ESRDPediatric_F7_2wa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1" y="1148081"/>
            <a:ext cx="5181599" cy="449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594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7</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9</a:t>
            </a:fld>
            <a:endParaRPr lang="en-US" dirty="0"/>
          </a:p>
        </p:txBody>
      </p:sp>
      <p:sp>
        <p:nvSpPr>
          <p:cNvPr id="5" name="Text Placeholder 4"/>
          <p:cNvSpPr>
            <a:spLocks noGrp="1"/>
          </p:cNvSpPr>
          <p:nvPr>
            <p:ph type="body" sz="half" idx="2"/>
          </p:nvPr>
        </p:nvSpPr>
        <p:spPr>
          <a:xfrm>
            <a:off x="419100" y="5715000"/>
            <a:ext cx="8305800" cy="533400"/>
          </a:xfrm>
        </p:spPr>
        <p:txBody>
          <a:bodyPr/>
          <a:lstStyle/>
          <a:p>
            <a:r>
              <a:rPr lang="en-US" sz="1200" i="1" dirty="0"/>
              <a:t>Data Source: Reference tables E8, E8(2), E8(3), and special analyses, USRDS ESRD Database. This figure represents kidney alone and kidney plus pancreas transplant counts for all pediatric candidates.</a:t>
            </a:r>
          </a:p>
          <a:p>
            <a:endParaRPr lang="en-US" sz="1200" dirty="0"/>
          </a:p>
        </p:txBody>
      </p:sp>
      <p:sp>
        <p:nvSpPr>
          <p:cNvPr id="6" name="Title 5"/>
          <p:cNvSpPr>
            <a:spLocks noGrp="1"/>
          </p:cNvSpPr>
          <p:nvPr>
            <p:ph type="title"/>
          </p:nvPr>
        </p:nvSpPr>
        <p:spPr/>
        <p:txBody>
          <a:bodyPr/>
          <a:lstStyle/>
          <a:p>
            <a:r>
              <a:rPr lang="en-US" dirty="0" err="1" smtClean="0"/>
              <a:t>vol</a:t>
            </a:r>
            <a:r>
              <a:rPr lang="en-US" dirty="0" smtClean="0"/>
              <a:t> </a:t>
            </a:r>
            <a:r>
              <a:rPr lang="en-US" dirty="0"/>
              <a:t>2 Figure 7.2 Trends in pediatric transplantation </a:t>
            </a:r>
            <a:r>
              <a:rPr lang="en-US" dirty="0" smtClean="0"/>
              <a:t>(aged 0-19 years)</a:t>
            </a:r>
            <a:r>
              <a:rPr lang="en-US" dirty="0"/>
              <a:t/>
            </a:r>
            <a:br>
              <a:rPr lang="en-US" dirty="0"/>
            </a:br>
            <a:r>
              <a:rPr lang="en-US" dirty="0" smtClean="0"/>
              <a:t>(c) Total </a:t>
            </a:r>
            <a:r>
              <a:rPr lang="en-US" dirty="0" smtClean="0"/>
              <a:t>transplants</a:t>
            </a:r>
            <a:endParaRPr lang="en-US" dirty="0"/>
          </a:p>
        </p:txBody>
      </p:sp>
      <p:pic>
        <p:nvPicPr>
          <p:cNvPr id="6146" name="Picture 2" descr="K:\ADR\2014\Volume 2\8 - Pediatric ESRD\2014\Powerpoint\Powerpoint 300ppi\ESRDPediatric_F7_2total_tr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371596"/>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188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ESR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ADR_PPT_Template-ESRD</Template>
  <TotalTime>1575</TotalTime>
  <Words>4358</Words>
  <Application>Microsoft Office PowerPoint</Application>
  <PresentationFormat>On-screen Show (4:3)</PresentationFormat>
  <Paragraphs>1581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ADR_PPT_Template-ESRD</vt:lpstr>
      <vt:lpstr>PowerPoint Presentation</vt:lpstr>
      <vt:lpstr>vol 2 Figure 7.1. Incident &amp; December 31 point prevalent ESRD patients (aged 0-19 years) (a) Incidence of ESRD in children</vt:lpstr>
      <vt:lpstr>vol 2 Figure 7.1. Incident &amp; December 31 point prevalent ESRD patients (aged 0-19 years)  (b) Prevalence of ESRD in children </vt:lpstr>
      <vt:lpstr>vol 2 Table 7.1 : Distribution of reported incident pediatric ESRD patients by primary diagnosis, 2003-2007 (period A) and 2008-2012 (period B) (aged 0-19 years)</vt:lpstr>
      <vt:lpstr>vol 2 Table 7.1 : Distribution of reported incident pediatric ESRD patients by primary diagnosis, 2003-2007 (period A) and 2008-2012 (period B) (aged 0-19 years) (cont’d)</vt:lpstr>
      <vt:lpstr>vol 2 Table 7.1 : Distribution of reported incident pediatric ESRD patients by primary diagnosis, 2003-2007 (period A) and 2008-2012 (period B) (aged 0-19 years) (cont’d)</vt:lpstr>
      <vt:lpstr>vol 2 Figure 7.2 Trends in pediatric transplantation (aged 0-19 years) (a) Incidence rate of ESRD and transplant rate in children</vt:lpstr>
      <vt:lpstr>vol 2 Figure 7.2 Trends in pediatric transplantation (aged 0-19 years) (b) Waiting list count</vt:lpstr>
      <vt:lpstr>vol 2 Figure 7.2 Trends in pediatric transplantation (aged 0-19 years) (c) Total transplants</vt:lpstr>
      <vt:lpstr>vol 2 Figure 7.2 Trends in pediatric transplantation (aged 0-19 years) (d) Total functioning transplants</vt:lpstr>
      <vt:lpstr>vol 2 Figure 7.3 Live and deceased donor transplants in pediatric patients (aged 0-19 years) (a) Transplant rate in pediatric dialysis patients by age</vt:lpstr>
      <vt:lpstr>vol 2 Figure 7.3 Live and deceased donor transplants in pediatric patients (aged 0-19 years) (b) Transplant rate in pediatric dialysis patients by sex</vt:lpstr>
      <vt:lpstr>vol 2 Figure 7.3 Live and deceased donor transplants in pediatric patients (aged 0-19 years) (c) Transplant rate in pediatric dialysis patients by race </vt:lpstr>
      <vt:lpstr>vol 2 Figure 7.4 Hospitalization rates in pediatric patients (aged 0-19 years) (a) One-year adjusted all-cause hospitalization rates in pediatric patients by age </vt:lpstr>
      <vt:lpstr>vol 2 Figure 7.4 Hospitalization rates in pediatric patients (aged 0-19 years) (b) One-year adjusted all-cause hospitalization rates in pediatric patients by modality </vt:lpstr>
      <vt:lpstr>vol 2 Figure 7.5 Cardiovascular hospitalization rates in children (aged 0-19 years) (a) One-year adjusted cardiovascular hospitalization rates in pediatric patients by age </vt:lpstr>
      <vt:lpstr>vol 2 Figure 7.5 Cardiovascular hospitalization rates in children (aged 0-19 years) (b) One-year adjusted cardiovascular hospitalization rates in pediatric patients by modality </vt:lpstr>
      <vt:lpstr>vol 2 Figure 7.6 Infection hospitalization rates in children (aged 0-19 years) (a) One-year adjusted hospitalization rates for infection in pediatric patients by age </vt:lpstr>
      <vt:lpstr>vol 2 Figure 7.6 Infection hospitalization rates in children (aged 0-19 years) (b) One-year adjusted hospitalization rates for infection in pediatric patients by modality </vt:lpstr>
      <vt:lpstr>vol 2 Figure 7.7 One year transplant outcomes by donor type (aged 0-19 years) (a) Outcomes: deceased donor transplants in pediatric patients, adjusted </vt:lpstr>
      <vt:lpstr>vol 2 Figure 7.7 One year transplant outcomes by donor type (aged 0-19 years) (b) Outcomes: live donor transplants in pediatric patients, adjusted </vt:lpstr>
      <vt:lpstr>vol 2 Figure 7.8 Mortality rates in children with ESRD (aged 0-19 years) (a) One-year adjusted all-cause mortality rates in pediatric patients by age </vt:lpstr>
      <vt:lpstr>vol 2 Figure 7.8 Mortality rates in children with ESRD (aged 0-19 years) (b) One-year adjusted all-cause mortality rates in pediatric patients by modality </vt:lpstr>
      <vt:lpstr>vol 2 Figure 7.9 Cardiovascular mortality in children with ESRD (aged 0-19 years) (a) One-year adjusted all-cause cardiovascular mortality rates in pediatric patients by age  </vt:lpstr>
      <vt:lpstr>vol 2 Figure 7.9 Cardiovascular mortality in children with ESRD (aged 0-19 years) (b) One-year adjusted all-cause cardiovascular mortality rates in pediatric patients by modality</vt:lpstr>
      <vt:lpstr>vol 2 Figure 7.10 Infection-related mortality in children with ESRD (aged 0-19 years) (a) One-year adjusted rates of mortality due to infection in pediatric patients by age </vt:lpstr>
      <vt:lpstr>vol 2 Figure 7.10 Infection-related mortality in children with ESRD (aged 0-19 years) (b) One-year adjusted rates of mortality due to infection in pediatric patients by modality </vt:lpstr>
      <vt:lpstr>vol 2 Figure 7.11 Pediatric ESRD patient survival by age and modality (aged 0-19 years) (a) Adjusted 5 year survival in pediatric patients from day 1 by age, years 2003-2007</vt:lpstr>
      <vt:lpstr>vol 2 Figure 7.11 Pediatric ESRD patient survival by age and modality (aged 0-19 years) (b) Adjusted 5 year survival in pediatric patients from day 1 by modality, years 2003-2007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Ruth Shamraj</cp:lastModifiedBy>
  <cp:revision>57</cp:revision>
  <cp:lastPrinted>2014-11-21T15:59:48Z</cp:lastPrinted>
  <dcterms:created xsi:type="dcterms:W3CDTF">2014-11-10T16:35:43Z</dcterms:created>
  <dcterms:modified xsi:type="dcterms:W3CDTF">2014-11-21T19:51:32Z</dcterms:modified>
</cp:coreProperties>
</file>