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60" r:id="rId3"/>
    <p:sldId id="259" r:id="rId4"/>
    <p:sldId id="261" r:id="rId5"/>
    <p:sldId id="262"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966"/>
    <a:srgbClr val="48070E"/>
    <a:srgbClr val="7A2F36"/>
    <a:srgbClr val="AC6168"/>
    <a:srgbClr val="0E5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944" y="-666"/>
      </p:cViewPr>
      <p:guideLst>
        <p:guide orient="horz" pos="2160"/>
        <p:guide pos="2880"/>
      </p:guideLst>
    </p:cSldViewPr>
  </p:slideViewPr>
  <p:notesTextViewPr>
    <p:cViewPr>
      <p:scale>
        <a:sx n="1" d="1"/>
        <a:sy n="1" d="1"/>
      </p:scale>
      <p:origin x="0" y="0"/>
    </p:cViewPr>
  </p:notesTextViewPr>
  <p:notesViewPr>
    <p:cSldViewPr showGuides="1">
      <p:cViewPr varScale="1">
        <p:scale>
          <a:sx n="78" d="100"/>
          <a:sy n="78" d="100"/>
        </p:scale>
        <p:origin x="-19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11/20/2014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11/20/2014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6075" y="457200"/>
            <a:ext cx="3200400" cy="1255595"/>
          </a:xfrm>
          <a:prstGeom prst="rect">
            <a:avLst/>
          </a:prstGeom>
        </p:spPr>
      </p:pic>
      <p:sp>
        <p:nvSpPr>
          <p:cNvPr id="4" name="TextBox 3"/>
          <p:cNvSpPr txBox="1"/>
          <p:nvPr userDrawn="1"/>
        </p:nvSpPr>
        <p:spPr>
          <a:xfrm>
            <a:off x="914400" y="2286000"/>
            <a:ext cx="7315200" cy="1200329"/>
          </a:xfrm>
          <a:prstGeom prst="rect">
            <a:avLst/>
          </a:prstGeom>
          <a:noFill/>
        </p:spPr>
        <p:txBody>
          <a:bodyPr wrap="square" rtlCol="0">
            <a:spAutoFit/>
          </a:bodyPr>
          <a:lstStyle/>
          <a:p>
            <a:pPr algn="ctr"/>
            <a:r>
              <a:rPr lang="en-US" sz="3600" b="1" dirty="0" smtClean="0">
                <a:latin typeface="Candara" panose="020E0502030303020204" pitchFamily="34" charset="0"/>
              </a:rPr>
              <a:t>Chapter 8: </a:t>
            </a:r>
          </a:p>
          <a:p>
            <a:pPr algn="ctr"/>
            <a:r>
              <a:rPr lang="en-US" sz="3600" b="1" dirty="0" smtClean="0">
                <a:latin typeface="Candara" panose="020E0502030303020204" pitchFamily="34" charset="0"/>
              </a:rPr>
              <a:t>Dialysis Providers</a:t>
            </a:r>
            <a:endParaRPr lang="en-US" sz="3600" b="1" dirty="0">
              <a:latin typeface="Candara" panose="020E0502030303020204" pitchFamily="34" charset="0"/>
            </a:endParaRPr>
          </a:p>
        </p:txBody>
      </p:sp>
      <p:sp>
        <p:nvSpPr>
          <p:cNvPr id="5" name="TextBox 4"/>
          <p:cNvSpPr txBox="1"/>
          <p:nvPr userDrawn="1"/>
        </p:nvSpPr>
        <p:spPr>
          <a:xfrm>
            <a:off x="990600" y="4884003"/>
            <a:ext cx="7239000" cy="830997"/>
          </a:xfrm>
          <a:prstGeom prst="rect">
            <a:avLst/>
          </a:prstGeom>
          <a:noFill/>
        </p:spPr>
        <p:txBody>
          <a:bodyPr wrap="square" rtlCol="0">
            <a:spAutoFit/>
          </a:bodyPr>
          <a:lstStyle/>
          <a:p>
            <a:pPr algn="ctr"/>
            <a:r>
              <a:rPr lang="en-US" sz="2400" b="1" cap="small" dirty="0" smtClean="0">
                <a:solidFill>
                  <a:schemeClr val="tx2"/>
                </a:solidFill>
                <a:latin typeface="Constantia" panose="02030602050306030303" pitchFamily="18" charset="0"/>
              </a:rPr>
              <a:t>2014</a:t>
            </a:r>
            <a:r>
              <a:rPr lang="en-US" sz="2400" b="1" cap="small" baseline="0" dirty="0" smtClean="0">
                <a:solidFill>
                  <a:schemeClr val="tx2"/>
                </a:solidFill>
                <a:latin typeface="Constantia" panose="02030602050306030303" pitchFamily="18" charset="0"/>
              </a:rPr>
              <a:t> ANNUAL DATA REPORT</a:t>
            </a:r>
          </a:p>
          <a:p>
            <a:pPr algn="ctr"/>
            <a:r>
              <a:rPr lang="en-US" sz="2400" b="1" cap="small" baseline="0" dirty="0" smtClean="0">
                <a:solidFill>
                  <a:schemeClr val="tx2"/>
                </a:solidFill>
                <a:latin typeface="Constantia" panose="02030602050306030303" pitchFamily="18" charset="0"/>
              </a:rPr>
              <a:t>VOLUME 2: End-Stage Renal Disease</a:t>
            </a:r>
            <a:endParaRPr lang="en-US" sz="2400" b="1" cap="small" dirty="0">
              <a:solidFill>
                <a:schemeClr val="tx2"/>
              </a:solidFill>
              <a:latin typeface="Constantia" panose="02030602050306030303" pitchFamily="18" charset="0"/>
            </a:endParaRPr>
          </a:p>
        </p:txBody>
      </p:sp>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1</a:t>
            </a:r>
            <a:endParaRPr lang="en-US" dirty="0"/>
          </a:p>
        </p:txBody>
      </p:sp>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42608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1</a:t>
            </a:r>
            <a:endParaRPr lang="en-US" dirty="0"/>
          </a:p>
        </p:txBody>
      </p:sp>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Footer Placeholder 2"/>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1</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1</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dirty="0"/>
          </a:p>
        </p:txBody>
      </p:sp>
      <p:sp>
        <p:nvSpPr>
          <p:cNvPr id="6"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98660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1</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p:nvSpPr>
        <p:spPr>
          <a:xfrm>
            <a:off x="0" y="6410325"/>
            <a:ext cx="9144000" cy="457200"/>
          </a:xfrm>
          <a:prstGeom prst="rect">
            <a:avLst/>
          </a:prstGeom>
          <a:solidFill>
            <a:srgbClr val="4807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oter Placeholder 4"/>
          <p:cNvSpPr>
            <a:spLocks noGrp="1"/>
          </p:cNvSpPr>
          <p:nvPr>
            <p:ph type="ftr" sz="quarter" idx="3"/>
          </p:nvPr>
        </p:nvSpPr>
        <p:spPr>
          <a:xfrm>
            <a:off x="3581400" y="6477000"/>
            <a:ext cx="1981200" cy="304800"/>
          </a:xfrm>
          <a:prstGeom prst="rect">
            <a:avLst/>
          </a:prstGeom>
        </p:spPr>
        <p:txBody>
          <a:bodyPr/>
          <a:lstStyle>
            <a:lvl1pPr algn="ctr">
              <a:defRPr sz="1400" b="1">
                <a:solidFill>
                  <a:schemeClr val="bg1"/>
                </a:solidFill>
              </a:defRPr>
            </a:lvl1pPr>
          </a:lstStyle>
          <a:p>
            <a:r>
              <a:rPr lang="en-US" dirty="0" err="1" smtClean="0"/>
              <a:t>Vol</a:t>
            </a:r>
            <a:r>
              <a:rPr lang="en-US" dirty="0" smtClean="0"/>
              <a:t> 2, ESRD, </a:t>
            </a:r>
            <a:r>
              <a:rPr lang="en-US" dirty="0" err="1" smtClean="0"/>
              <a:t>Ch</a:t>
            </a:r>
            <a:r>
              <a:rPr lang="en-US" dirty="0" smtClean="0"/>
              <a:t> 1</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04802" y="6410327"/>
            <a:ext cx="1165358" cy="457198"/>
          </a:xfrm>
          <a:prstGeom prst="rect">
            <a:avLst/>
          </a:prstGeom>
          <a:solidFill>
            <a:schemeClr val="bg1"/>
          </a:solidFill>
          <a:ln>
            <a:noFill/>
          </a:ln>
          <a:effectLst>
            <a:outerShdw blurRad="50800" dist="38100" dir="16200000" rotWithShape="0">
              <a:prstClr val="black">
                <a:alpha val="40000"/>
              </a:prstClr>
            </a:outerShdw>
          </a:effectLst>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4" r:id="rId3"/>
    <p:sldLayoutId id="2147483661" r:id="rId4"/>
    <p:sldLayoutId id="2147483662" r:id="rId5"/>
    <p:sldLayoutId id="2147483663" r:id="rId6"/>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smtClean="0"/>
              <a:t>Vol</a:t>
            </a:r>
            <a:r>
              <a:rPr lang="en-US" dirty="0" smtClean="0"/>
              <a:t> 2, ESRD, </a:t>
            </a:r>
            <a:r>
              <a:rPr lang="en-US" dirty="0" err="1" smtClean="0"/>
              <a:t>Ch</a:t>
            </a:r>
            <a:r>
              <a:rPr lang="en-US" dirty="0" smtClean="0"/>
              <a:t> 8</a:t>
            </a:r>
            <a:endParaRPr lang="en-US" dirty="0"/>
          </a:p>
        </p:txBody>
      </p:sp>
      <p:sp>
        <p:nvSpPr>
          <p:cNvPr id="3" name="Slide Number Placeholder 2"/>
          <p:cNvSpPr>
            <a:spLocks noGrp="1"/>
          </p:cNvSpPr>
          <p:nvPr>
            <p:ph type="sldNum" sz="quarter" idx="11"/>
          </p:nvPr>
        </p:nvSpPr>
        <p:spPr/>
        <p:txBody>
          <a:bodyPr/>
          <a:lstStyle/>
          <a:p>
            <a:fld id="{3F227FC0-035E-484D-AA62-D30602925625}" type="slidenum">
              <a:rPr lang="en-US" smtClean="0"/>
              <a:pPr/>
              <a:t>2</a:t>
            </a:fld>
            <a:endParaRPr lang="en-US" dirty="0"/>
          </a:p>
        </p:txBody>
      </p:sp>
      <p:sp>
        <p:nvSpPr>
          <p:cNvPr id="5" name="Text Placeholder 4"/>
          <p:cNvSpPr>
            <a:spLocks noGrp="1"/>
          </p:cNvSpPr>
          <p:nvPr>
            <p:ph type="body" sz="half" idx="2"/>
          </p:nvPr>
        </p:nvSpPr>
        <p:spPr/>
        <p:txBody>
          <a:bodyPr/>
          <a:lstStyle/>
          <a:p>
            <a:r>
              <a:rPr lang="en-US" sz="1200" i="1" dirty="0">
                <a:ea typeface="Calibri"/>
                <a:cs typeface="Times New Roman"/>
              </a:rPr>
              <a:t>Data source: Special analyses, USRDS ESRD Database. Abbreviations: DCI, Dialysis Clinic, Inc.; FMC, Fresenius; </a:t>
            </a:r>
            <a:r>
              <a:rPr lang="en-US" sz="1200" i="1" dirty="0" err="1">
                <a:ea typeface="Calibri"/>
                <a:cs typeface="Times New Roman"/>
              </a:rPr>
              <a:t>Hosp</a:t>
            </a:r>
            <a:r>
              <a:rPr lang="en-US" sz="1200" i="1" dirty="0">
                <a:ea typeface="Calibri"/>
                <a:cs typeface="Times New Roman"/>
              </a:rPr>
              <a:t>-based, hospital-based dialysis centers; </a:t>
            </a:r>
            <a:r>
              <a:rPr lang="en-US" sz="1200" i="1" dirty="0" err="1">
                <a:ea typeface="Calibri"/>
                <a:cs typeface="Times New Roman"/>
              </a:rPr>
              <a:t>Indep</a:t>
            </a:r>
            <a:r>
              <a:rPr lang="en-US" sz="1200" i="1" dirty="0">
                <a:ea typeface="Calibri"/>
                <a:cs typeface="Times New Roman"/>
              </a:rPr>
              <a:t>, independent dialysis providers; SDO, small dialysis organizations.</a:t>
            </a:r>
            <a:endParaRPr lang="en-US" sz="1200" i="1" dirty="0"/>
          </a:p>
        </p:txBody>
      </p:sp>
      <p:sp>
        <p:nvSpPr>
          <p:cNvPr id="6" name="Title 5"/>
          <p:cNvSpPr>
            <a:spLocks noGrp="1"/>
          </p:cNvSpPr>
          <p:nvPr>
            <p:ph type="title"/>
          </p:nvPr>
        </p:nvSpPr>
        <p:spPr/>
        <p:txBody>
          <a:bodyPr/>
          <a:lstStyle/>
          <a:p>
            <a:r>
              <a:rPr lang="en-US" dirty="0"/>
              <a:t>v</a:t>
            </a:r>
            <a:r>
              <a:rPr lang="en-US" dirty="0" smtClean="0"/>
              <a:t>ol 2 Figure </a:t>
            </a:r>
            <a:r>
              <a:rPr lang="en-US" dirty="0"/>
              <a:t>8.1 Dialysis units &amp; patient counts, by unit affiliation, </a:t>
            </a:r>
            <a:r>
              <a:rPr lang="en-US" dirty="0" smtClean="0"/>
              <a:t>2010–2012:</a:t>
            </a:r>
            <a:br>
              <a:rPr lang="en-US" dirty="0" smtClean="0"/>
            </a:br>
            <a:r>
              <a:rPr lang="en-US" dirty="0"/>
              <a:t>Dialysis </a:t>
            </a:r>
            <a:r>
              <a:rPr lang="en-US" dirty="0" smtClean="0"/>
              <a:t>units</a:t>
            </a:r>
            <a:endParaRPr lang="en-US" dirty="0"/>
          </a:p>
        </p:txBody>
      </p:sp>
      <p:pic>
        <p:nvPicPr>
          <p:cNvPr id="2050" name="Picture 2" descr="U:\ADR\2014\Volume 2\10 - Providers\2014\Powerpoint\Powerpoint 300ppi\ESRDProviders_F1_Unit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1626" y="1371600"/>
            <a:ext cx="8360749"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127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3</a:t>
            </a:fld>
            <a:endParaRPr lang="en-US" dirty="0"/>
          </a:p>
        </p:txBody>
      </p:sp>
      <p:sp>
        <p:nvSpPr>
          <p:cNvPr id="5" name="Text Placeholder 4"/>
          <p:cNvSpPr>
            <a:spLocks noGrp="1"/>
          </p:cNvSpPr>
          <p:nvPr>
            <p:ph type="body" sz="half" idx="2"/>
          </p:nvPr>
        </p:nvSpPr>
        <p:spPr/>
        <p:txBody>
          <a:bodyPr/>
          <a:lstStyle/>
          <a:p>
            <a:r>
              <a:rPr lang="en-US" sz="1200" i="1" dirty="0">
                <a:ea typeface="Calibri"/>
                <a:cs typeface="Times New Roman"/>
              </a:rPr>
              <a:t>Data source: Special analyses, USRDS ESRD Database. Abbreviations: DCI, Dialysis Clinic, Inc.; FMC, Fresenius; </a:t>
            </a:r>
            <a:r>
              <a:rPr lang="en-US" sz="1200" i="1" dirty="0" err="1">
                <a:ea typeface="Calibri"/>
                <a:cs typeface="Times New Roman"/>
              </a:rPr>
              <a:t>Hosp</a:t>
            </a:r>
            <a:r>
              <a:rPr lang="en-US" sz="1200" i="1" dirty="0">
                <a:ea typeface="Calibri"/>
                <a:cs typeface="Times New Roman"/>
              </a:rPr>
              <a:t>-based, hospital-based dialysis centers; </a:t>
            </a:r>
            <a:r>
              <a:rPr lang="en-US" sz="1200" i="1" dirty="0" err="1">
                <a:ea typeface="Calibri"/>
                <a:cs typeface="Times New Roman"/>
              </a:rPr>
              <a:t>Indep</a:t>
            </a:r>
            <a:r>
              <a:rPr lang="en-US" sz="1200" i="1" dirty="0">
                <a:ea typeface="Calibri"/>
                <a:cs typeface="Times New Roman"/>
              </a:rPr>
              <a:t>, independent dialysis providers; SDO, small dialysis organizations.</a:t>
            </a:r>
            <a:endParaRPr lang="en-US" sz="1200" i="1" dirty="0"/>
          </a:p>
        </p:txBody>
      </p:sp>
      <p:sp>
        <p:nvSpPr>
          <p:cNvPr id="6" name="Title 5"/>
          <p:cNvSpPr>
            <a:spLocks noGrp="1"/>
          </p:cNvSpPr>
          <p:nvPr>
            <p:ph type="title"/>
          </p:nvPr>
        </p:nvSpPr>
        <p:spPr/>
        <p:txBody>
          <a:bodyPr/>
          <a:lstStyle/>
          <a:p>
            <a:r>
              <a:rPr lang="en-US" dirty="0"/>
              <a:t>v</a:t>
            </a:r>
            <a:r>
              <a:rPr lang="en-US" dirty="0" smtClean="0"/>
              <a:t>ol 2 Figure </a:t>
            </a:r>
            <a:r>
              <a:rPr lang="en-US" dirty="0"/>
              <a:t>8.1 Dialysis units &amp; patient counts, by unit affiliation, </a:t>
            </a:r>
            <a:r>
              <a:rPr lang="en-US" dirty="0" smtClean="0"/>
              <a:t>2010–2012:</a:t>
            </a:r>
            <a:br>
              <a:rPr lang="en-US" dirty="0" smtClean="0"/>
            </a:br>
            <a:r>
              <a:rPr lang="en-US" dirty="0" smtClean="0"/>
              <a:t>Patient counts</a:t>
            </a:r>
            <a:endParaRPr lang="en-US" dirty="0"/>
          </a:p>
        </p:txBody>
      </p:sp>
      <p:pic>
        <p:nvPicPr>
          <p:cNvPr id="1026" name="Picture 2" descr="U:\ADR\2014\Volume 2\10 - Providers\2014\Powerpoint\Powerpoint 300ppi\ESRDProviders_F1_Pat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4787" y="1447800"/>
            <a:ext cx="8734426"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1162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4</a:t>
            </a:fld>
            <a:endParaRPr lang="en-US" dirty="0"/>
          </a:p>
        </p:txBody>
      </p:sp>
      <p:sp>
        <p:nvSpPr>
          <p:cNvPr id="5" name="Text Placeholder 4"/>
          <p:cNvSpPr>
            <a:spLocks noGrp="1"/>
          </p:cNvSpPr>
          <p:nvPr>
            <p:ph type="body" sz="half" idx="2"/>
          </p:nvPr>
        </p:nvSpPr>
        <p:spPr/>
        <p:txBody>
          <a:bodyPr/>
          <a:lstStyle/>
          <a:p>
            <a:r>
              <a:rPr lang="en-US" sz="1200" i="1" dirty="0"/>
              <a:t>Data source: Special analyses, USRDS ESRD Database. Abbreviations: HD, hemodialysis; </a:t>
            </a:r>
            <a:r>
              <a:rPr lang="en-US" sz="1200" i="1" dirty="0" err="1"/>
              <a:t>Hosp</a:t>
            </a:r>
            <a:r>
              <a:rPr lang="en-US" sz="1200" i="1" dirty="0"/>
              <a:t>-based, hospital-based dialysis centers; </a:t>
            </a:r>
            <a:r>
              <a:rPr lang="en-US" sz="1200" i="1" dirty="0" err="1"/>
              <a:t>Indep</a:t>
            </a:r>
            <a:r>
              <a:rPr lang="en-US" sz="1200" i="1" dirty="0"/>
              <a:t>, independent dialysis providers; LDO, large dialysis organizations; PD, peritoneal dialysis; SDO, small dialysis organizations.</a:t>
            </a:r>
          </a:p>
        </p:txBody>
      </p:sp>
      <p:sp>
        <p:nvSpPr>
          <p:cNvPr id="6" name="Title 5"/>
          <p:cNvSpPr>
            <a:spLocks noGrp="1"/>
          </p:cNvSpPr>
          <p:nvPr>
            <p:ph type="title"/>
          </p:nvPr>
        </p:nvSpPr>
        <p:spPr/>
        <p:txBody>
          <a:bodyPr/>
          <a:lstStyle/>
          <a:p>
            <a:r>
              <a:rPr lang="en-US" dirty="0"/>
              <a:t>v</a:t>
            </a:r>
            <a:r>
              <a:rPr lang="en-US" dirty="0" smtClean="0"/>
              <a:t>ol 2 Figure </a:t>
            </a:r>
            <a:r>
              <a:rPr lang="en-US" dirty="0"/>
              <a:t>8.2 Prevalence of dialysis modality, by unit affiliation, 2010–2012</a:t>
            </a:r>
          </a:p>
        </p:txBody>
      </p:sp>
      <p:pic>
        <p:nvPicPr>
          <p:cNvPr id="3074" name="Picture 2" descr="U:\ADR\2014\Volume 2\10 - Providers\2014\Powerpoint\Powerpoint 300ppi\ESRDProviders_F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294" y="1295400"/>
            <a:ext cx="8383412" cy="4187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127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5</a:t>
            </a:fld>
            <a:endParaRPr lang="en-US" dirty="0"/>
          </a:p>
        </p:txBody>
      </p:sp>
      <p:sp>
        <p:nvSpPr>
          <p:cNvPr id="5" name="Text Placeholder 4"/>
          <p:cNvSpPr>
            <a:spLocks noGrp="1"/>
          </p:cNvSpPr>
          <p:nvPr>
            <p:ph type="body" sz="half" idx="2"/>
          </p:nvPr>
        </p:nvSpPr>
        <p:spPr/>
        <p:txBody>
          <a:bodyPr/>
          <a:lstStyle/>
          <a:p>
            <a:r>
              <a:rPr lang="en-US" sz="1200" i="1" dirty="0"/>
              <a:t>Data source: Special analyses, USRDS ESRD Database. Period prevalent hemodialysis patients. Abbreviations: </a:t>
            </a:r>
            <a:r>
              <a:rPr lang="en-US" sz="1200" i="1" dirty="0" err="1"/>
              <a:t>Hosp</a:t>
            </a:r>
            <a:r>
              <a:rPr lang="en-US" sz="1200" i="1" dirty="0"/>
              <a:t>-based, hospital-based dialysis centers; </a:t>
            </a:r>
            <a:r>
              <a:rPr lang="en-US" sz="1200" i="1" dirty="0" err="1"/>
              <a:t>Indep</a:t>
            </a:r>
            <a:r>
              <a:rPr lang="en-US" sz="1200" i="1" dirty="0"/>
              <a:t>, independent dialysis providers; LDO, large dialysis organizations; SDO, small dialysis organizations. </a:t>
            </a:r>
          </a:p>
        </p:txBody>
      </p:sp>
      <p:sp>
        <p:nvSpPr>
          <p:cNvPr id="6" name="Title 5"/>
          <p:cNvSpPr>
            <a:spLocks noGrp="1"/>
          </p:cNvSpPr>
          <p:nvPr>
            <p:ph type="title"/>
          </p:nvPr>
        </p:nvSpPr>
        <p:spPr/>
        <p:txBody>
          <a:bodyPr/>
          <a:lstStyle/>
          <a:p>
            <a:r>
              <a:rPr lang="en-US" dirty="0"/>
              <a:t>v</a:t>
            </a:r>
            <a:r>
              <a:rPr lang="en-US" dirty="0" smtClean="0"/>
              <a:t>ol 2 Figure </a:t>
            </a:r>
            <a:r>
              <a:rPr lang="en-US" dirty="0"/>
              <a:t>8.3 Prevalence of vascular access type, by unit affiliation, </a:t>
            </a:r>
            <a:r>
              <a:rPr lang="en-US" dirty="0" smtClean="0"/>
              <a:t>2012:</a:t>
            </a:r>
            <a:br>
              <a:rPr lang="en-US" dirty="0" smtClean="0"/>
            </a:br>
            <a:r>
              <a:rPr lang="en-US" dirty="0" smtClean="0"/>
              <a:t>Among incident dialysis patients</a:t>
            </a:r>
            <a:endParaRPr lang="en-US" dirty="0"/>
          </a:p>
        </p:txBody>
      </p:sp>
      <p:pic>
        <p:nvPicPr>
          <p:cNvPr id="4098" name="Picture 2" descr="U:\ADR\2014\Volume 2\10 - Providers\2014\Powerpoint\Powerpoint 300ppi\ESRDProviders_F3_Inc.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5897" y="1411288"/>
            <a:ext cx="8552206" cy="384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913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6</a:t>
            </a:fld>
            <a:endParaRPr lang="en-US" dirty="0"/>
          </a:p>
        </p:txBody>
      </p:sp>
      <p:sp>
        <p:nvSpPr>
          <p:cNvPr id="5" name="Text Placeholder 4"/>
          <p:cNvSpPr>
            <a:spLocks noGrp="1"/>
          </p:cNvSpPr>
          <p:nvPr>
            <p:ph type="body" sz="half" idx="2"/>
          </p:nvPr>
        </p:nvSpPr>
        <p:spPr/>
        <p:txBody>
          <a:bodyPr/>
          <a:lstStyle/>
          <a:p>
            <a:r>
              <a:rPr lang="en-US" sz="1200" i="1" dirty="0"/>
              <a:t>Data source: Special analyses, USRDS ESRD Database. Period prevalent hemodialysis patients. Abbreviations: </a:t>
            </a:r>
            <a:r>
              <a:rPr lang="en-US" sz="1200" i="1" dirty="0" err="1"/>
              <a:t>Hosp</a:t>
            </a:r>
            <a:r>
              <a:rPr lang="en-US" sz="1200" i="1" dirty="0"/>
              <a:t>-based, hospital-based dialysis centers; </a:t>
            </a:r>
            <a:r>
              <a:rPr lang="en-US" sz="1200" i="1" dirty="0" err="1"/>
              <a:t>Indep</a:t>
            </a:r>
            <a:r>
              <a:rPr lang="en-US" sz="1200" i="1" dirty="0"/>
              <a:t>, independent dialysis providers; LDO, large dialysis organizations; SDO, small dialysis organizations. </a:t>
            </a:r>
          </a:p>
        </p:txBody>
      </p:sp>
      <p:sp>
        <p:nvSpPr>
          <p:cNvPr id="6" name="Title 5"/>
          <p:cNvSpPr>
            <a:spLocks noGrp="1"/>
          </p:cNvSpPr>
          <p:nvPr>
            <p:ph type="title"/>
          </p:nvPr>
        </p:nvSpPr>
        <p:spPr/>
        <p:txBody>
          <a:bodyPr/>
          <a:lstStyle/>
          <a:p>
            <a:r>
              <a:rPr lang="en-US" dirty="0"/>
              <a:t>v</a:t>
            </a:r>
            <a:r>
              <a:rPr lang="en-US" dirty="0" smtClean="0"/>
              <a:t>ol 2 Figure </a:t>
            </a:r>
            <a:r>
              <a:rPr lang="en-US" dirty="0"/>
              <a:t>8.3 Prevalence of vascular access type, by unit affiliation, </a:t>
            </a:r>
            <a:r>
              <a:rPr lang="en-US" dirty="0" smtClean="0"/>
              <a:t>2012:</a:t>
            </a:r>
            <a:br>
              <a:rPr lang="en-US" dirty="0" smtClean="0"/>
            </a:br>
            <a:r>
              <a:rPr lang="en-US" dirty="0" smtClean="0"/>
              <a:t>Among prevalent dialysis patients</a:t>
            </a: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295986" y="1411288"/>
            <a:ext cx="8552028" cy="384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99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7</a:t>
            </a:fld>
            <a:endParaRPr lang="en-US" dirty="0"/>
          </a:p>
        </p:txBody>
      </p:sp>
      <p:sp>
        <p:nvSpPr>
          <p:cNvPr id="5" name="Text Placeholder 4"/>
          <p:cNvSpPr>
            <a:spLocks noGrp="1"/>
          </p:cNvSpPr>
          <p:nvPr>
            <p:ph type="body" sz="half" idx="2"/>
          </p:nvPr>
        </p:nvSpPr>
        <p:spPr/>
        <p:txBody>
          <a:bodyPr/>
          <a:lstStyle/>
          <a:p>
            <a:r>
              <a:rPr lang="en-US" sz="1200" i="1" dirty="0"/>
              <a:t>Data source: Special analyses, USRDS ESRD Database. Dialysis patients younger than 70 on December 31. Abbreviations: </a:t>
            </a:r>
            <a:r>
              <a:rPr lang="en-US" sz="1200" i="1" dirty="0" err="1"/>
              <a:t>Hosp</a:t>
            </a:r>
            <a:r>
              <a:rPr lang="en-US" sz="1200" i="1" dirty="0"/>
              <a:t>-based, hospital-based dialysis centers; </a:t>
            </a:r>
            <a:r>
              <a:rPr lang="en-US" sz="1200" i="1" dirty="0" err="1"/>
              <a:t>Indep</a:t>
            </a:r>
            <a:r>
              <a:rPr lang="en-US" sz="1200" i="1" dirty="0"/>
              <a:t>, independent dialysis providers; LDO, large dialysis organizations; SDO, small dialysis organizations.</a:t>
            </a:r>
          </a:p>
        </p:txBody>
      </p:sp>
      <p:sp>
        <p:nvSpPr>
          <p:cNvPr id="6" name="Title 5"/>
          <p:cNvSpPr>
            <a:spLocks noGrp="1"/>
          </p:cNvSpPr>
          <p:nvPr>
            <p:ph type="title"/>
          </p:nvPr>
        </p:nvSpPr>
        <p:spPr/>
        <p:txBody>
          <a:bodyPr/>
          <a:lstStyle/>
          <a:p>
            <a:r>
              <a:rPr lang="en-US" dirty="0"/>
              <a:t>v</a:t>
            </a:r>
            <a:r>
              <a:rPr lang="en-US" dirty="0" smtClean="0"/>
              <a:t>ol 2 Figure </a:t>
            </a:r>
            <a:r>
              <a:rPr lang="en-US" dirty="0"/>
              <a:t>8.4 Percentage of patients younger than 70 on a kidney transplant waiting list, by unit affiliation, 2010–2012</a:t>
            </a:r>
          </a:p>
        </p:txBody>
      </p:sp>
      <p:pic>
        <p:nvPicPr>
          <p:cNvPr id="6146" name="Picture 2" descr="U:\ADR\2014\Volume 2\10 - Providers\2014\Powerpoint\Powerpoint 300ppi\ESRDProviders_F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228690"/>
            <a:ext cx="7467600" cy="4181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273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8</a:t>
            </a:fld>
            <a:endParaRPr lang="en-US" dirty="0"/>
          </a:p>
        </p:txBody>
      </p:sp>
      <p:sp>
        <p:nvSpPr>
          <p:cNvPr id="5" name="Text Placeholder 4"/>
          <p:cNvSpPr>
            <a:spLocks noGrp="1"/>
          </p:cNvSpPr>
          <p:nvPr>
            <p:ph type="body" sz="half" idx="2"/>
          </p:nvPr>
        </p:nvSpPr>
        <p:spPr>
          <a:xfrm>
            <a:off x="6477000" y="1257300"/>
            <a:ext cx="2209800" cy="4343400"/>
          </a:xfrm>
        </p:spPr>
        <p:txBody>
          <a:bodyPr/>
          <a:lstStyle/>
          <a:p>
            <a:r>
              <a:rPr lang="en-US" sz="1200" i="1" dirty="0"/>
              <a:t>Data source: Special analyses, USRDS ESRD Database. Period prevalent dialysis patients; 95% confidence intervals are shown in parentheses. The overall measure is adjusted for patient age, race, ethnicity, sex, diabetes, duration of ESRD, nursing home status, patient comorbidities at incidence, body mass index (BMI) at incidence and population death rates. The white- and black-specific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p>
          <a:p>
            <a:endParaRPr lang="en-US" sz="1200" i="1" dirty="0"/>
          </a:p>
        </p:txBody>
      </p:sp>
      <p:sp>
        <p:nvSpPr>
          <p:cNvPr id="6" name="Title 5"/>
          <p:cNvSpPr>
            <a:spLocks noGrp="1"/>
          </p:cNvSpPr>
          <p:nvPr>
            <p:ph type="title"/>
          </p:nvPr>
        </p:nvSpPr>
        <p:spPr/>
        <p:txBody>
          <a:bodyPr/>
          <a:lstStyle/>
          <a:p>
            <a:r>
              <a:rPr lang="en-US" dirty="0"/>
              <a:t>v</a:t>
            </a:r>
            <a:r>
              <a:rPr lang="en-US" dirty="0" smtClean="0"/>
              <a:t>ol 2 Table </a:t>
            </a:r>
            <a:r>
              <a:rPr lang="en-US" dirty="0"/>
              <a:t>8.1 All-cause standardized mortality ratio, by unit affiliation, 2010–2012</a:t>
            </a:r>
          </a:p>
        </p:txBody>
      </p:sp>
      <p:graphicFrame>
        <p:nvGraphicFramePr>
          <p:cNvPr id="7" name="Table 6"/>
          <p:cNvGraphicFramePr>
            <a:graphicFrameLocks noGrp="1"/>
          </p:cNvGraphicFramePr>
          <p:nvPr>
            <p:extLst>
              <p:ext uri="{D42A27DB-BD31-4B8C-83A1-F6EECF244321}">
                <p14:modId xmlns:p14="http://schemas.microsoft.com/office/powerpoint/2010/main" val="1072118361"/>
              </p:ext>
            </p:extLst>
          </p:nvPr>
        </p:nvGraphicFramePr>
        <p:xfrm>
          <a:off x="609600" y="685800"/>
          <a:ext cx="5120640" cy="5638800"/>
        </p:xfrm>
        <a:graphic>
          <a:graphicData uri="http://schemas.openxmlformats.org/drawingml/2006/table">
            <a:tbl>
              <a:tblPr firstRow="1" firstCol="1" bandRow="1"/>
              <a:tblGrid>
                <a:gridCol w="1280160"/>
                <a:gridCol w="1280160"/>
                <a:gridCol w="1280160"/>
                <a:gridCol w="1280160"/>
              </a:tblGrid>
              <a:tr h="131233">
                <a:tc>
                  <a:txBody>
                    <a:bodyPr/>
                    <a:lstStyle/>
                    <a:p>
                      <a:pPr marL="0" marR="0">
                        <a:lnSpc>
                          <a:spcPct val="100000"/>
                        </a:lnSpc>
                        <a:spcBef>
                          <a:spcPts val="0"/>
                        </a:spcBef>
                        <a:spcAft>
                          <a:spcPts val="0"/>
                        </a:spcAft>
                      </a:pPr>
                      <a:r>
                        <a:rPr lang="en-US" sz="1000" b="1" dirty="0">
                          <a:effectLst/>
                          <a:latin typeface="Calibri"/>
                          <a:ea typeface="Times New Roman"/>
                          <a:cs typeface="Times New Roman"/>
                        </a:rPr>
                        <a:t>Affiliation</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2010</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2011</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2012</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dirty="0">
                          <a:effectLst/>
                          <a:latin typeface="Calibri"/>
                          <a:ea typeface="Times New Roman"/>
                          <a:cs typeface="Times New Roman"/>
                        </a:rPr>
                        <a:t>All patients</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(1.02-1.03)</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(1.00-1.01)</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(0.97-0.98)</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1.05 (1.03-1.06)</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(1.01-1.03)</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(0.96-0.98)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dirty="0">
                          <a:effectLst/>
                          <a:latin typeface="Calibri"/>
                          <a:ea typeface="Times New Roman"/>
                          <a:cs typeface="Times New Roman"/>
                        </a:rPr>
                        <a:t>Fresenius</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1.03 (1.02-1.05)</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(1.01-1.03)</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(0.97-0.99)</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0.94 (0.91-0.98)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0.92 (0.89-0.96)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0.95 (0.91-0.98)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(1.00-1.04)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1.03 (1.01-1.04)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(0.98-1.01)</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0.93 (0.91-0.95)</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(0.83-0.87)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0.86 (0.84-0.88)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1.04 (1.02-1.05)</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(1.00-1.03)</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(0.99-1.02)</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a:effectLst/>
                          <a:latin typeface="Calibri"/>
                          <a:ea typeface="Times New Roman"/>
                          <a:cs typeface="Times New Roman"/>
                        </a:rPr>
                        <a:t>White patients</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1.14 (1.13-1.15)</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1.13 (1.12-1.14)</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1.10 (1.09-1.11)</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1.17 (1.15-1.19)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1.15 (1.14-1.17)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1.10 (1.08-1.11)</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1.15 (1.14-1.17)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1.15 (1.14-1.17)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1.11 (1.10-1.13)</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1.10 (1.05-1.15)</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1.09 (1.04-1.14)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1.12 (1.07-1.17)</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1.14 (1.11-1.16)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1.13 (1.11-1.16)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1.10 (1.07-1.12)</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1.05 (1.02-1.08)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0.96 (0.94-0.99)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0.96 (0.94-0.99)</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1.14 (1.12-1.17)</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1.12 (1.10-1.14)</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1.13 (1.11-1.16)</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a:effectLst/>
                          <a:latin typeface="Calibri"/>
                          <a:ea typeface="Times New Roman"/>
                          <a:cs typeface="Times New Roman"/>
                        </a:rPr>
                        <a:t>Black/African American patients</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0.88 (0.87-0.89)</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(0.83-0.85)</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0.81 (0.80-0.82)</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0.89 (0.88-0.91)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(0.82-0.86)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0.80 (0.78-0.82)</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0.87 (0.86-0.89)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(0.83-0.86)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0.81 (0.79-0.82)</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0.79 (0.74-0.84)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0.75 (0.70-0.80)</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0.75 (0.70-0.80)</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0.87 (0.84-0.90)</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0.88 (0.85-0.91)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(0.82-0.88)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0.89 (0.85-0.92)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0.79 (0.75-0.82)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(0.81-0.89)</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0.90 (0.87-0.93)</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0.88 (0.85-0.91)</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(0.81-0.87)</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a:effectLst/>
                          <a:latin typeface="Calibri"/>
                          <a:ea typeface="Times New Roman"/>
                          <a:cs typeface="Times New Roman"/>
                        </a:rPr>
                        <a:t>Hispanic patients</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0.80 (0.79-0.82)</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0.80 (0.78-0.81)</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0.75 (0.74-0.77)</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0.75 (0.73-0.78)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0.76 (0.74-0.79)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0.73 (0.71-0.75)</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(0.82-0.87)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0.83 (0.81-0.86)</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0.77 (0.75-0.80)</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0.77 (0.65-0.91)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0.67 (0.56-0.79)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0.81 (0.69-0.95)</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(0.80-0.87)</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0.84 (0.81-0.88)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0.81 (0.77-0.85)</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0.67 (0.63-0.72)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0.64 (0.59-0.69)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0.61 (0.57-0.66)</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0.83 (0.79-0.87)</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0.81 (0.77-0.85)</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0.78 (0.74-0.81)</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76282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err="1"/>
              <a:t>Vol</a:t>
            </a:r>
            <a:r>
              <a:rPr lang="en-US" dirty="0"/>
              <a:t> 2, ESRD, </a:t>
            </a:r>
            <a:r>
              <a:rPr lang="en-US" dirty="0" err="1"/>
              <a:t>Ch</a:t>
            </a:r>
            <a:r>
              <a:rPr lang="en-US" dirty="0"/>
              <a:t> 8</a:t>
            </a:r>
          </a:p>
        </p:txBody>
      </p:sp>
      <p:sp>
        <p:nvSpPr>
          <p:cNvPr id="3" name="Slide Number Placeholder 2"/>
          <p:cNvSpPr>
            <a:spLocks noGrp="1"/>
          </p:cNvSpPr>
          <p:nvPr>
            <p:ph type="sldNum" sz="quarter" idx="11"/>
          </p:nvPr>
        </p:nvSpPr>
        <p:spPr/>
        <p:txBody>
          <a:bodyPr/>
          <a:lstStyle/>
          <a:p>
            <a:fld id="{3F227FC0-035E-484D-AA62-D30602925625}" type="slidenum">
              <a:rPr lang="en-US" smtClean="0"/>
              <a:pPr/>
              <a:t>9</a:t>
            </a:fld>
            <a:endParaRPr lang="en-US" dirty="0"/>
          </a:p>
        </p:txBody>
      </p:sp>
      <p:sp>
        <p:nvSpPr>
          <p:cNvPr id="5" name="Text Placeholder 4"/>
          <p:cNvSpPr>
            <a:spLocks noGrp="1"/>
          </p:cNvSpPr>
          <p:nvPr>
            <p:ph type="body" sz="half" idx="2"/>
          </p:nvPr>
        </p:nvSpPr>
        <p:spPr>
          <a:xfrm>
            <a:off x="6477000" y="1352550"/>
            <a:ext cx="2209800" cy="4152900"/>
          </a:xfrm>
        </p:spPr>
        <p:txBody>
          <a:bodyPr/>
          <a:lstStyle/>
          <a:p>
            <a:r>
              <a:rPr lang="en-US" sz="1200" i="1" dirty="0"/>
              <a:t>Data source: Special analyses, USRDS ESRD Database. Period prevalent dialysis patients with Medicare as primary payer; 95% confidence intervals are shown in parentheses. Adjusted for patient age, race, ethnicity, sex, diabetes, duration of ESRD, nursing home status, patient comorbidities at incidence and body mass index (BMI) at incidence. The White- and Black-specific measures are adjusted for all the above characteristics except patient race. The Hispanic-specific measure is adjusted for all the above characteristics except patient ethnicity. Abbreviations: DCI, Dialysis Clinic, Inc.; LDO, large dialysis organizations; SDO, small dialysis organizations.</a:t>
            </a:r>
          </a:p>
        </p:txBody>
      </p:sp>
      <p:sp>
        <p:nvSpPr>
          <p:cNvPr id="6" name="Title 5"/>
          <p:cNvSpPr>
            <a:spLocks noGrp="1"/>
          </p:cNvSpPr>
          <p:nvPr>
            <p:ph type="title"/>
          </p:nvPr>
        </p:nvSpPr>
        <p:spPr>
          <a:xfrm>
            <a:off x="457200" y="274638"/>
            <a:ext cx="8534400" cy="563562"/>
          </a:xfrm>
        </p:spPr>
        <p:txBody>
          <a:bodyPr/>
          <a:lstStyle/>
          <a:p>
            <a:r>
              <a:rPr lang="en-US" dirty="0"/>
              <a:t>v</a:t>
            </a:r>
            <a:r>
              <a:rPr lang="en-US" dirty="0" smtClean="0"/>
              <a:t>ol 2 Table </a:t>
            </a:r>
            <a:r>
              <a:rPr lang="en-US" dirty="0"/>
              <a:t>8.2 All-cause standardized hospitalization ratio, by unit affiliation, 2010–2012</a:t>
            </a:r>
          </a:p>
        </p:txBody>
      </p:sp>
      <p:graphicFrame>
        <p:nvGraphicFramePr>
          <p:cNvPr id="8" name="Table 7"/>
          <p:cNvGraphicFramePr>
            <a:graphicFrameLocks noGrp="1"/>
          </p:cNvGraphicFramePr>
          <p:nvPr>
            <p:extLst>
              <p:ext uri="{D42A27DB-BD31-4B8C-83A1-F6EECF244321}">
                <p14:modId xmlns:p14="http://schemas.microsoft.com/office/powerpoint/2010/main" val="230262302"/>
              </p:ext>
            </p:extLst>
          </p:nvPr>
        </p:nvGraphicFramePr>
        <p:xfrm>
          <a:off x="609600" y="685800"/>
          <a:ext cx="5120640" cy="5638800"/>
        </p:xfrm>
        <a:graphic>
          <a:graphicData uri="http://schemas.openxmlformats.org/drawingml/2006/table">
            <a:tbl>
              <a:tblPr firstRow="1" firstCol="1" bandRow="1"/>
              <a:tblGrid>
                <a:gridCol w="1280160"/>
                <a:gridCol w="1280160"/>
                <a:gridCol w="1280160"/>
                <a:gridCol w="1280160"/>
              </a:tblGrid>
              <a:tr h="131233">
                <a:tc>
                  <a:txBody>
                    <a:bodyPr/>
                    <a:lstStyle/>
                    <a:p>
                      <a:pPr marL="0" marR="0">
                        <a:lnSpc>
                          <a:spcPct val="100000"/>
                        </a:lnSpc>
                        <a:spcBef>
                          <a:spcPts val="0"/>
                        </a:spcBef>
                        <a:spcAft>
                          <a:spcPts val="0"/>
                        </a:spcAft>
                      </a:pPr>
                      <a:r>
                        <a:rPr lang="en-US" sz="1000" b="1" dirty="0">
                          <a:effectLst/>
                          <a:latin typeface="Calibri"/>
                          <a:ea typeface="Times New Roman"/>
                          <a:cs typeface="Times New Roman"/>
                        </a:rPr>
                        <a:t>Affiliation</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2010</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2011</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b="1">
                          <a:effectLst/>
                          <a:latin typeface="Calibri"/>
                          <a:ea typeface="Times New Roman"/>
                          <a:cs typeface="Times New Roman"/>
                        </a:rPr>
                        <a:t>2012</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dirty="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a:effectLst/>
                          <a:latin typeface="Calibri"/>
                          <a:ea typeface="Times New Roman"/>
                          <a:cs typeface="Times New Roman"/>
                        </a:rPr>
                        <a:t>All patients</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1.01 (1.01-1.02)</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(1.00-1.01)</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(0.98-0.98)</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dirty="0">
                          <a:effectLst/>
                          <a:latin typeface="Calibri"/>
                          <a:ea typeface="Times New Roman"/>
                          <a:cs typeface="Times New Roman"/>
                        </a:rPr>
                        <a:t>LDO</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 </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1.02 (1.02-1.03)</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(0.98-0.98)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dirty="0">
                          <a:effectLst/>
                          <a:latin typeface="Calibri"/>
                          <a:ea typeface="Times New Roman"/>
                          <a:cs typeface="Times New Roman"/>
                        </a:rPr>
                        <a:t>Fresenius</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(1.01-1.02)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(1.00-1.00)</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(0.97-0.97)</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0.91 (0.90-0.92)</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0.91 (0.90-0.92)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0.89 (0.88-0.91)</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1.02 (1.01-1.02)</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(1.02-1.03)</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(0.98-0.99)</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1.07 (1.06-1.08)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1.05 (1.04-1.06)</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1.09 (1.08-1.10)</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1.00 (0.99-1.00)</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0.99 (0.99-1.00)</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(0.97-0.98)</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dirty="0">
                          <a:effectLst/>
                          <a:latin typeface="Calibri"/>
                          <a:ea typeface="Times New Roman"/>
                          <a:cs typeface="Times New Roman"/>
                        </a:rPr>
                        <a:t>White patients</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1.03 (1.03-1.03)</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(1.02-1.03)</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(1.00-1.01)</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 </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 </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1.04 (1.03-1.04)</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1.03 (1.02-1.04)</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(1.00-1.01)</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1.05 (1.04-1.05)</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1.04 (1.03-1.04)</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(1.00-1.01)</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(0.95-0.99)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0.97 (0.95-0.99)</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0.96 (0.95-0.98)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1.01 (1.00-1.02)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(0.97-0.99)</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1.04 (1.03-1.05)</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1.02 (1.01-1.03)</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1.06 (1.05-1.08)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1.00 (0.99-1.01)</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1.00 (0.99-1.00)</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0.99 (0.98-1.00)</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dirty="0">
                          <a:effectLst/>
                          <a:latin typeface="Calibri"/>
                          <a:ea typeface="Times New Roman"/>
                          <a:cs typeface="Times New Roman"/>
                        </a:rPr>
                        <a:t>Black/African American patients</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1.03 (1.02-1.03)</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1.01 (1.01-1.01)</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(0.97-0.98)</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 </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1.04 (1.03-1.04)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1.01 (1.00-1.01)</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0.98 (0.97-0.98)</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0.99 (0.99-1.00)</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0.98 (0.97-0.98)</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0.94 (0.94-0.95)</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0.87 (0.85-0.89)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0.86 (0.84-0.88)</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(0.83-0.87)</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1.09 (1.08-1.10)</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1.09 (1.08-1.11)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1.03 (1.02-1.04)</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1.18 (1.16-1.19)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1.18 (1.16-1.19)</a:t>
                      </a:r>
                      <a:endParaRPr lang="en-US" sz="1000" dirty="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1.20 (1.18-1.22)</a:t>
                      </a:r>
                      <a:endParaRPr lang="en-US" sz="100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1.02 (1.01-1.04)</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1.03 (1.01-1.04)</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1.00 (0.99-1.01)</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r h="132808">
                <a:tc>
                  <a:txBody>
                    <a:bodyPr/>
                    <a:lstStyle/>
                    <a:p>
                      <a:pPr>
                        <a:lnSpc>
                          <a:spcPct val="100000"/>
                        </a:lnSpc>
                      </a:pPr>
                      <a:endParaRPr lang="en-US" sz="1000">
                        <a:effectLst/>
                        <a:latin typeface="Calibri"/>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00000"/>
                        </a:lnSpc>
                        <a:spcBef>
                          <a:spcPts val="0"/>
                        </a:spcBef>
                        <a:spcAft>
                          <a:spcPts val="0"/>
                        </a:spcAft>
                      </a:pPr>
                      <a:r>
                        <a:rPr lang="en-US" sz="1000" b="1" i="1" dirty="0">
                          <a:effectLst/>
                          <a:latin typeface="Calibri"/>
                          <a:ea typeface="Times New Roman"/>
                          <a:cs typeface="Times New Roman"/>
                        </a:rPr>
                        <a:t>Hispanic patients</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Overall</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0.95 (0.94-0.96)</a:t>
                      </a:r>
                      <a:endParaRPr lang="en-US" sz="100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0.91 (0.91-0.92)</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0.91 (0.90-0.91)</a:t>
                      </a:r>
                      <a:endParaRPr lang="en-US" sz="1000" dirty="0">
                        <a:effectLst/>
                        <a:latin typeface="Calibri"/>
                        <a:ea typeface="Calibri"/>
                        <a:cs typeface="Times New Roman"/>
                      </a:endParaRPr>
                    </a:p>
                  </a:txBody>
                  <a:tcPr marL="47244" marR="47244" marT="0" marB="0" anchor="ctr">
                    <a:lnL>
                      <a:noFill/>
                    </a:lnL>
                    <a:lnR>
                      <a:noFill/>
                    </a:lnR>
                    <a:lnT w="12700" cap="flat" cmpd="sng" algn="ctr">
                      <a:solidFill>
                        <a:srgbClr val="000000"/>
                      </a:solidFill>
                      <a:prstDash val="solid"/>
                      <a:round/>
                      <a:headEnd type="none" w="med" len="med"/>
                      <a:tailEnd type="none" w="med" len="med"/>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LDO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 </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 </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Davita</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0.92 (0.91-0.93)</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0.90 (0.89-0.91)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0.89 (0.88-0.90)</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Fresenius</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(0.96-0.98)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0.91 (0.90-0.92)</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0.91 (0.90-0.92)</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indent="127000">
                        <a:lnSpc>
                          <a:spcPct val="100000"/>
                        </a:lnSpc>
                        <a:spcBef>
                          <a:spcPts val="0"/>
                        </a:spcBef>
                        <a:spcAft>
                          <a:spcPts val="0"/>
                        </a:spcAft>
                      </a:pPr>
                      <a:r>
                        <a:rPr lang="en-US" sz="1000">
                          <a:effectLst/>
                          <a:latin typeface="Calibri"/>
                          <a:ea typeface="Times New Roman"/>
                          <a:cs typeface="Times New Roman"/>
                        </a:rPr>
                        <a:t>DCI</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0.87 (0.82-0.91)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0.85 (0.80-0.89)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0.84 (0.80-0.89)</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SDO</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0.93 (0.91-0.94)</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0.89 (0.88-0.91)</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0.87 (0.86-0.88)</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Hospital-based</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1.06 (1.03-1.09)</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1.05 (1.03-1.08)</a:t>
                      </a:r>
                      <a:endParaRPr lang="en-US" sz="1000">
                        <a:effectLst/>
                        <a:latin typeface="Calibri"/>
                        <a:ea typeface="Calibri"/>
                        <a:cs typeface="Times New Roman"/>
                      </a:endParaRPr>
                    </a:p>
                  </a:txBody>
                  <a:tcPr marL="47244" marR="47244" marT="0" marB="0" anchor="ctr">
                    <a:lnL>
                      <a:noFill/>
                    </a:lnL>
                    <a:lnR>
                      <a:noFill/>
                    </a:lnR>
                    <a:lnT>
                      <a:noFill/>
                    </a:lnT>
                    <a:lnB>
                      <a:noFill/>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1.11 (1.08-1.14)</a:t>
                      </a:r>
                      <a:endParaRPr lang="en-US" sz="1000" dirty="0">
                        <a:effectLst/>
                        <a:latin typeface="Calibri"/>
                        <a:ea typeface="Calibri"/>
                        <a:cs typeface="Times New Roman"/>
                      </a:endParaRPr>
                    </a:p>
                  </a:txBody>
                  <a:tcPr marL="47244" marR="47244" marT="0" marB="0" anchor="ctr">
                    <a:lnL>
                      <a:noFill/>
                    </a:lnL>
                    <a:lnR>
                      <a:noFill/>
                    </a:lnR>
                    <a:lnT>
                      <a:noFill/>
                    </a:lnT>
                    <a:lnB>
                      <a:noFill/>
                    </a:lnB>
                  </a:tcPr>
                </a:tc>
              </a:tr>
              <a:tr h="120734">
                <a:tc>
                  <a:txBody>
                    <a:bodyPr/>
                    <a:lstStyle/>
                    <a:p>
                      <a:pPr marL="0" marR="0">
                        <a:lnSpc>
                          <a:spcPct val="100000"/>
                        </a:lnSpc>
                        <a:spcBef>
                          <a:spcPts val="0"/>
                        </a:spcBef>
                        <a:spcAft>
                          <a:spcPts val="0"/>
                        </a:spcAft>
                      </a:pPr>
                      <a:r>
                        <a:rPr lang="en-US" sz="1000" b="1">
                          <a:effectLst/>
                          <a:latin typeface="Calibri"/>
                          <a:ea typeface="Times New Roman"/>
                          <a:cs typeface="Times New Roman"/>
                        </a:rPr>
                        <a:t>Independent</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0.97 (0.96-0.99)</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a:effectLst/>
                          <a:latin typeface="Calibri"/>
                          <a:ea typeface="Times New Roman"/>
                          <a:cs typeface="Times New Roman"/>
                        </a:rPr>
                        <a:t>0.93 (0.92-0.95)</a:t>
                      </a:r>
                      <a:endParaRPr lang="en-US" sz="100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000" dirty="0">
                          <a:effectLst/>
                          <a:latin typeface="Calibri"/>
                          <a:ea typeface="Times New Roman"/>
                          <a:cs typeface="Times New Roman"/>
                        </a:rPr>
                        <a:t>0.94 (0.93-0.96)</a:t>
                      </a:r>
                      <a:endParaRPr lang="en-US" sz="1000" dirty="0">
                        <a:effectLst/>
                        <a:latin typeface="Calibri"/>
                        <a:ea typeface="Calibri"/>
                        <a:cs typeface="Times New Roman"/>
                      </a:endParaRPr>
                    </a:p>
                  </a:txBody>
                  <a:tcPr marL="47244" marR="47244" marT="0" marB="0" anchor="ctr">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76100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ADR_PPT_Template-ESRD - sample">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ADR_PPT_Template-ESRD - sample</Template>
  <TotalTime>36</TotalTime>
  <Words>1465</Words>
  <Application>Microsoft Office PowerPoint</Application>
  <PresentationFormat>On-screen Show (4:3)</PresentationFormat>
  <Paragraphs>304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ADR_PPT_Template-ESRD - sample</vt:lpstr>
      <vt:lpstr>PowerPoint Presentation</vt:lpstr>
      <vt:lpstr>vol 2 Figure 8.1 Dialysis units &amp; patient counts, by unit affiliation, 2010–2012: Dialysis units</vt:lpstr>
      <vt:lpstr>vol 2 Figure 8.1 Dialysis units &amp; patient counts, by unit affiliation, 2010–2012: Patient counts</vt:lpstr>
      <vt:lpstr>vol 2 Figure 8.2 Prevalence of dialysis modality, by unit affiliation, 2010–2012</vt:lpstr>
      <vt:lpstr>vol 2 Figure 8.3 Prevalence of vascular access type, by unit affiliation, 2012: Among incident dialysis patients</vt:lpstr>
      <vt:lpstr>vol 2 Figure 8.3 Prevalence of vascular access type, by unit affiliation, 2012: Among prevalent dialysis patients</vt:lpstr>
      <vt:lpstr>vol 2 Figure 8.4 Percentage of patients younger than 70 on a kidney transplant waiting list, by unit affiliation, 2010–2012</vt:lpstr>
      <vt:lpstr>vol 2 Table 8.1 All-cause standardized mortality ratio, by unit affiliation, 2010–2012</vt:lpstr>
      <vt:lpstr>vol 2 Table 8.2 All-cause standardized hospitalization ratio, by unit affiliation, 2010–2012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Chyn</dc:creator>
  <cp:lastModifiedBy>Janet Kavanagh</cp:lastModifiedBy>
  <cp:revision>7</cp:revision>
  <dcterms:created xsi:type="dcterms:W3CDTF">2014-11-19T20:49:28Z</dcterms:created>
  <dcterms:modified xsi:type="dcterms:W3CDTF">2014-11-20T19:50:45Z</dcterms:modified>
</cp:coreProperties>
</file>