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3" r:id="rId2"/>
    <p:sldId id="259" r:id="rId3"/>
    <p:sldId id="260" r:id="rId4"/>
    <p:sldId id="267" r:id="rId5"/>
    <p:sldId id="294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66"/>
    <a:srgbClr val="48070E"/>
    <a:srgbClr val="7A2F36"/>
    <a:srgbClr val="AC6168"/>
    <a:srgbClr val="0E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5" autoAdjust="0"/>
  </p:normalViewPr>
  <p:slideViewPr>
    <p:cSldViewPr showGuides="1">
      <p:cViewPr>
        <p:scale>
          <a:sx n="80" d="100"/>
          <a:sy n="80" d="100"/>
        </p:scale>
        <p:origin x="-2430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6858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95300" y="2514600"/>
            <a:ext cx="8153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Chapter 1: </a:t>
            </a:r>
          </a:p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Incidence, Prevalence, Patient Characteristics, and Treatment Modalities</a:t>
            </a:r>
            <a:endParaRPr lang="en-US" sz="3400" b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3509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2014</a:t>
            </a:r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Annual Data Report</a:t>
            </a:r>
          </a:p>
          <a:p>
            <a:pPr algn="ctr"/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57200"/>
            <a:ext cx="3200400" cy="12555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90600" y="4884003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2014</a:t>
            </a:r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ANNUAL DATA REPORT</a:t>
            </a:r>
          </a:p>
          <a:p>
            <a:pPr algn="ctr"/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VOLUME 2: END-STAGE RENAL</a:t>
            </a:r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DISEASE</a:t>
            </a:r>
            <a:endParaRPr lang="en-US" sz="2400" b="1" cap="small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22860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</a:t>
            </a:r>
            <a:r>
              <a:rPr lang="en-US" sz="3600" b="1" dirty="0">
                <a:latin typeface="Candara" panose="020E0502030303020204" pitchFamily="34" charset="0"/>
              </a:rPr>
              <a:t>9</a:t>
            </a:r>
            <a:r>
              <a:rPr lang="en-US" sz="3600" b="1" dirty="0" smtClean="0">
                <a:latin typeface="Candara" panose="020E0502030303020204" pitchFamily="34" charset="0"/>
              </a:rPr>
              <a:t>: </a:t>
            </a:r>
          </a:p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Costs of ESRD</a:t>
            </a:r>
            <a:endParaRPr lang="en-US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1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5" name="Title 8"/>
          <p:cNvSpPr txBox="1">
            <a:spLocks/>
          </p:cNvSpPr>
          <p:nvPr/>
        </p:nvSpPr>
        <p:spPr>
          <a:xfrm>
            <a:off x="914400" y="5486400"/>
            <a:ext cx="7315200" cy="10287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i="1" dirty="0"/>
              <a:t>Data Source: USRDS ESRD Database; Reference Table K.2. Abbreviations: ESRD, end-stage renal disease.</a:t>
            </a:r>
          </a:p>
        </p:txBody>
      </p:sp>
      <p:sp>
        <p:nvSpPr>
          <p:cNvPr id="21" name="Title 5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685800"/>
          </a:xfrm>
        </p:spPr>
        <p:txBody>
          <a:bodyPr/>
          <a:lstStyle/>
          <a:p>
            <a:pPr algn="l"/>
            <a:r>
              <a:rPr lang="en-US" sz="1800" b="1" dirty="0" err="1" smtClean="0"/>
              <a:t>vol</a:t>
            </a:r>
            <a:r>
              <a:rPr lang="en-US" sz="1800" b="1" dirty="0" smtClean="0"/>
              <a:t> 2 </a:t>
            </a:r>
            <a:r>
              <a:rPr lang="en-US" sz="1800" b="1" dirty="0"/>
              <a:t>Figure 9.1  Medicare ESRD expenditures, Medicare and patient obligation</a:t>
            </a:r>
          </a:p>
        </p:txBody>
      </p:sp>
      <p:pic>
        <p:nvPicPr>
          <p:cNvPr id="1026" name="Picture 2" descr="\\vasa\USRDSdocs\ADR\2014\Volume 2\11 - Costs of ESRD\2014\Powerpoint\Powerpoint 300ppi\V2_Cost_F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869" y="1500981"/>
            <a:ext cx="6672263" cy="385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4572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 </a:t>
            </a:r>
            <a:r>
              <a:rPr lang="en-US" dirty="0"/>
              <a:t>Figure 9.2  Costs of the Medicare &amp; ESRD programs (excluding Part D)</a:t>
            </a: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3810000" y="0"/>
            <a:ext cx="5334000" cy="304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dirty="0"/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914401" y="5334000"/>
            <a:ext cx="7315200" cy="990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i="1" dirty="0"/>
          </a:p>
          <a:p>
            <a:r>
              <a:rPr lang="en-US" i="1" dirty="0"/>
              <a:t>Data Source: USRDS ESRD Database. Total Medicare expenditures obtained from http://CMS.gov. Abbreviations: ESRD, end-stage renal disease.</a:t>
            </a:r>
          </a:p>
        </p:txBody>
      </p:sp>
      <p:pic>
        <p:nvPicPr>
          <p:cNvPr id="2050" name="Picture 2" descr="\\vasa\USRDSdocs\ADR\2014\Volume 2\11 - Costs of ESRD\2014\Powerpoint\Powerpoint 300ppi\V2_Cost_F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858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30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6096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 </a:t>
            </a:r>
            <a:r>
              <a:rPr lang="en-US" dirty="0"/>
              <a:t>Figure 9.3  Estimated numbers of point prevalent ESRD patients</a:t>
            </a:r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914400" y="5715000"/>
            <a:ext cx="7315200" cy="60959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Data Source: USRDS ESRD Database. December 31 point prevalent ESRD patients. Abbreviations: ESRD, end-stage renal disease.</a:t>
            </a:r>
          </a:p>
        </p:txBody>
      </p:sp>
      <p:pic>
        <p:nvPicPr>
          <p:cNvPr id="3074" name="Picture 2" descr="\\vasa\USRDSdocs\ADR\2014\Volume 2\11 - Costs of ESRD\2014\Powerpoint\Powerpoint 300ppi\V2_Cost_F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737" y="1232953"/>
            <a:ext cx="6000527" cy="439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26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6096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 </a:t>
            </a:r>
            <a:r>
              <a:rPr lang="en-US" dirty="0"/>
              <a:t>Figure 9.4  Annual percent change in Medicare ESRD spending</a:t>
            </a: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3810000" y="0"/>
            <a:ext cx="5334000" cy="304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dirty="0"/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914400" y="5715000"/>
            <a:ext cx="7315200" cy="60959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Data Source: USRDS ESRD Database. Total Medicare ESRD costs from claims data; includes all Medicare as primary payer claims as well as amounts paid by Medicare as secondary payer. Abbreviations: ESRD, end-stage renal disease.</a:t>
            </a:r>
          </a:p>
        </p:txBody>
      </p:sp>
      <p:pic>
        <p:nvPicPr>
          <p:cNvPr id="5122" name="Picture 2" descr="\\vasa\USRDSdocs\ADR\2014\Volume 2\11 - Costs of ESRD\2014\Powerpoint\Powerpoint 300ppi\V2_Cost_F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701" y="762000"/>
            <a:ext cx="5968099" cy="483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22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6096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 </a:t>
            </a:r>
            <a:r>
              <a:rPr lang="en-US" dirty="0"/>
              <a:t>Figure 9.5  Total Medicare dollars spent on ESRD, by type of service</a:t>
            </a: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3810000" y="0"/>
            <a:ext cx="5334000" cy="304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dirty="0"/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914400" y="5562601"/>
            <a:ext cx="7315200" cy="60959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Data Source: USRDS ESRD Database. Total Medicare costs from claims data; includes all Medicare as primary payer claims as well as amounts paid by Medicare as secondary payer. Abbreviations: ESRD, end-stage renal disease.</a:t>
            </a:r>
          </a:p>
        </p:txBody>
      </p:sp>
      <p:pic>
        <p:nvPicPr>
          <p:cNvPr id="4099" name="Picture 3" descr="\\vasa\USRDSdocs\ADR\2014\Volume 2\11 - Costs of ESRD\2014\Powerpoint\Powerpoint 300ppi\V2_Cost_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24296"/>
            <a:ext cx="7772400" cy="448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385285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-ESR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ADR_PPT_Template-ESRD</Template>
  <TotalTime>1314</TotalTime>
  <Words>275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ADR_PPT_Template-ESRD</vt:lpstr>
      <vt:lpstr>PowerPoint Presentation</vt:lpstr>
      <vt:lpstr>vol 2 Figure 9.1  Medicare ESRD expenditures, Medicare and patient obligation</vt:lpstr>
      <vt:lpstr>vol 2 Figure 9.2  Costs of the Medicare &amp; ESRD programs (excluding Part D)</vt:lpstr>
      <vt:lpstr>vol 2 Figure 9.3  Estimated numbers of point prevalent ESRD patients</vt:lpstr>
      <vt:lpstr>vol 2 Figure 9.4  Annual percent change in Medicare ESRD spending</vt:lpstr>
      <vt:lpstr>vol 2 Figure 9.5  Total Medicare dollars spent on ESRD, by type of service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Janet Kavanagh</cp:lastModifiedBy>
  <cp:revision>40</cp:revision>
  <dcterms:created xsi:type="dcterms:W3CDTF">2014-11-10T16:35:43Z</dcterms:created>
  <dcterms:modified xsi:type="dcterms:W3CDTF">2014-11-21T15:22:44Z</dcterms:modified>
</cp:coreProperties>
</file>