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78" r:id="rId4"/>
    <p:sldId id="275" r:id="rId5"/>
    <p:sldId id="257" r:id="rId6"/>
    <p:sldId id="259" r:id="rId7"/>
    <p:sldId id="266" r:id="rId8"/>
    <p:sldId id="260" r:id="rId9"/>
    <p:sldId id="261" r:id="rId10"/>
    <p:sldId id="279" r:id="rId11"/>
    <p:sldId id="268" r:id="rId12"/>
    <p:sldId id="269" r:id="rId13"/>
    <p:sldId id="270" r:id="rId14"/>
    <p:sldId id="271" r:id="rId15"/>
    <p:sldId id="272" r:id="rId16"/>
    <p:sldId id="273" r:id="rId17"/>
    <p:sldId id="267" r:id="rId18"/>
    <p:sldId id="280" r:id="rId19"/>
    <p:sldId id="281" r:id="rId20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66"/>
    <a:srgbClr val="48070E"/>
    <a:srgbClr val="7A2F36"/>
    <a:srgbClr val="AC6168"/>
    <a:srgbClr val="0E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76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1956" y="-90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09962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457200"/>
            <a:ext cx="3200400" cy="125559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14400" y="22860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ndara" panose="020E0502030303020204" pitchFamily="34" charset="0"/>
              </a:rPr>
              <a:t>Chapter 12: USRDS Special Study Center on Transition of Care in CKD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0600" y="4884003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2014</a:t>
            </a:r>
            <a:r>
              <a:rPr lang="en-US" sz="2400" b="1" cap="small" baseline="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 ANNUAL DATA REPORT</a:t>
            </a:r>
          </a:p>
          <a:p>
            <a:pPr algn="ctr"/>
            <a:r>
              <a:rPr lang="en-US" sz="2400" b="1" cap="small" baseline="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VOLUME 1: CHRONIC KIDNEY DISEASE</a:t>
            </a:r>
            <a:endParaRPr lang="en-US" sz="2400" b="1" cap="small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480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1981200" cy="3048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10327"/>
            <a:ext cx="1165358" cy="4571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4" r:id="rId3"/>
    <p:sldLayoutId id="2147483661" r:id="rId4"/>
    <p:sldLayoutId id="2147483662" r:id="rId5"/>
    <p:sldLayoutId id="214748366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410200"/>
            <a:ext cx="8305800" cy="533400"/>
          </a:xfrm>
        </p:spPr>
        <p:txBody>
          <a:bodyPr/>
          <a:lstStyle/>
          <a:p>
            <a:r>
              <a:rPr lang="en-US" i="1" dirty="0"/>
              <a:t>Percentages and standard deviation values are in parentheses. Abbreviations: BMI, body mass index; DVT, DaVita; eGFR, estimated glomerular filtration rate; ESRD, end-stage renal disease; FMC, Fresenius Medical Care; GN, glomerulonephritis; HD, hemodialysis; KRT, kidney replacement therapy; PD, peritoneal dialysis; SD, standard deviation; VHA, Veterans Health Administration.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</a:t>
            </a:r>
            <a:r>
              <a:rPr lang="en-US" dirty="0"/>
              <a:t> 2 Table 12.2  Day 1 of ESRD service in 52,172 incident ESRD veterans upon transition to KRT, </a:t>
            </a:r>
            <a:r>
              <a:rPr lang="en-US" dirty="0" smtClean="0"/>
              <a:t>10/1/2007-9/30/2011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12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094814"/>
              </p:ext>
            </p:extLst>
          </p:nvPr>
        </p:nvGraphicFramePr>
        <p:xfrm>
          <a:off x="609600" y="1524000"/>
          <a:ext cx="7696199" cy="3644912"/>
        </p:xfrm>
        <a:graphic>
          <a:graphicData uri="http://schemas.openxmlformats.org/drawingml/2006/table">
            <a:tbl>
              <a:tblPr firstRow="1" firstCol="1" bandRow="1"/>
              <a:tblGrid>
                <a:gridCol w="1477243"/>
                <a:gridCol w="888626"/>
                <a:gridCol w="888626"/>
                <a:gridCol w="888626"/>
                <a:gridCol w="887913"/>
                <a:gridCol w="888626"/>
                <a:gridCol w="887913"/>
                <a:gridCol w="888626"/>
              </a:tblGrid>
              <a:tr h="309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All veterans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VHA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FMC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DVT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Chains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Non-Chain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Provider not known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Veterans, n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52,172</a:t>
                      </a:r>
                      <a:b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(100%)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5,157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(9.9%)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14,380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(27.6%)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12,766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(24.5%)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6,850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(13.1%)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11,007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(21.1%)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2,010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(3.9%)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KRT modality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208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HD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78.2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208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PD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Mortality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2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Transplant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2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Recovered function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Laboratory data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208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Hemoglobin, g/dL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10.0 (1.6)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9.8 (1.6)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10.0 (1.6)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10.0 (1.6)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10.1 (1.6)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10.1 (1.5)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10.5 (1.7)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208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Albumin (d/dL)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 (0.7)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 (0.7)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 (0.7)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 (0.7)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 (0.7)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 (0.7)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3.4 (0.7)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208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Creatinine (mg/dL)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6.0 (2.9)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6.9 (3.1)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6.0 (2.9)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6.0 (2.9)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5.9 (2.9)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5.8 (2.8)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5.4 (2.6)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208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eGFR (ml/min/1.73m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12.1 (5.1)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10.9 (4.4)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12.1 (5.1)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12.2 (5.1)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12.3 (5.2)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12.4 (5.2)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13.1 (5.3)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208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BMI (kg/m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 (SD)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28.3 (6.7)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28.6 (6.8)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28.6 (6.9)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28.2 (6.6)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28.0 (6.6)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28.0 (6.6)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28.6 (5.8)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27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6200" y="1600200"/>
            <a:ext cx="1409700" cy="4724400"/>
          </a:xfrm>
        </p:spPr>
        <p:txBody>
          <a:bodyPr/>
          <a:lstStyle/>
          <a:p>
            <a:r>
              <a:rPr lang="en-US" sz="1200" i="1" dirty="0"/>
              <a:t>Percentages and standard deviation values are in parentheses. Abbreviations:  DVT, DaVita; ESRD, end-stage renal disease; FMC, Fresenius Medical Care; GN, glomerulonephritis; HD, hemodialysis; KRT, kidney replacement therapy; PD, peritoneal dialysis; VHA, Veterans Health Administration.</a:t>
            </a:r>
          </a:p>
          <a:p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</a:t>
            </a:r>
            <a:r>
              <a:rPr lang="en-US" dirty="0"/>
              <a:t> 2 Table 12.3  Status of ESRD service after 3 months among 44,220 ESRD veterans after transitioning to KRT, including selected outcomes over the first 3 months in veterans who transitioned to KRT during 10/1/2007-9/30/2011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47021"/>
              </p:ext>
            </p:extLst>
          </p:nvPr>
        </p:nvGraphicFramePr>
        <p:xfrm>
          <a:off x="457200" y="1162823"/>
          <a:ext cx="7010399" cy="5161777"/>
        </p:xfrm>
        <a:graphic>
          <a:graphicData uri="http://schemas.openxmlformats.org/drawingml/2006/table">
            <a:tbl>
              <a:tblPr firstRow="1" firstCol="1" bandRow="1"/>
              <a:tblGrid>
                <a:gridCol w="1504606"/>
                <a:gridCol w="785947"/>
                <a:gridCol w="786641"/>
                <a:gridCol w="786641"/>
                <a:gridCol w="786641"/>
                <a:gridCol w="786641"/>
                <a:gridCol w="786641"/>
                <a:gridCol w="786641"/>
              </a:tblGrid>
              <a:tr h="384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All veterans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VHA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FMC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DVT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chains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Non-chain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Provider not known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4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Veterans, n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44,220</a:t>
                      </a:r>
                      <a:b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(100.0%)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4,714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(10.7%)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12,313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(27.8%)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10,900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(24.6%)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5,838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(13.2%)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9,339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(21.1%)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1,116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(2.5%)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of facilities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5494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1686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1530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1418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Age, year (SD)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69.8±12.0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64.4±11.2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70.2±11.8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69.8±12.0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70.7±12.0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71.6±11.8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69.6±12.6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Older than 85 yrs (%)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Female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Race/ethnicity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7948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Native American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507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Asian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507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Black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507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White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507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72.5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Hispanic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507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4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Primary cause of ESRD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Diabetes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507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Hypertension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507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GN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507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Cystic kidney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507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KRT modality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HD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507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92.3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96.1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93.5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92.8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93.3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PD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507" marR="10415" marT="10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Mortality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Transplant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Recovered function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10415" marT="10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15" marR="70452" marT="10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7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715000"/>
            <a:ext cx="8305800" cy="533400"/>
          </a:xfrm>
        </p:spPr>
        <p:txBody>
          <a:bodyPr/>
          <a:lstStyle/>
          <a:p>
            <a:r>
              <a:rPr lang="en-US" i="1" dirty="0"/>
              <a:t>All mortality rates are crude and without any adjustment. Abbreviations: ESRD, end-stage renal disease; KRT, kidney replacement therapy.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</a:t>
            </a:r>
            <a:r>
              <a:rPr lang="en-US" dirty="0"/>
              <a:t> 2 Figure 12.7  Monthly crude mortality among 52,172 incident ESRD veterans who transitioned to KRT during 10/1/2007-9/30/2011 and who were followed for up to 24 months post-KRT</a:t>
            </a:r>
            <a:br>
              <a:rPr lang="en-US" dirty="0"/>
            </a:b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142995"/>
            <a:ext cx="6858014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All mortality rates are crude and without any adjustment. Abbreviations: ESRD, end-stage renal disease; KRT, kidney replacement therapy.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1800"/>
              </a:spcBef>
              <a:spcAft>
                <a:spcPts val="1800"/>
              </a:spcAft>
            </a:pPr>
            <a:r>
              <a:rPr lang="en-US" dirty="0" err="1"/>
              <a:t>vol</a:t>
            </a:r>
            <a:r>
              <a:rPr lang="en-US" dirty="0"/>
              <a:t> 2 Figure 12.8  Annualized monthly crude mortality of incident ESRD veterans who transitioned to KRT during 10/1/2007-9/30/2011 and who were followed for up to 24 months, by dialysis provider.</a:t>
            </a:r>
            <a:endParaRPr lang="en-US" spc="30" dirty="0">
              <a:ea typeface="SimSun"/>
              <a:cs typeface="Times New Roman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142995"/>
            <a:ext cx="6858014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791200"/>
            <a:ext cx="8305800" cy="533400"/>
          </a:xfrm>
        </p:spPr>
        <p:txBody>
          <a:bodyPr/>
          <a:lstStyle/>
          <a:p>
            <a:r>
              <a:rPr lang="en-US" i="1" dirty="0"/>
              <a:t>All rates are crude and without any adjustment. Abbreviations: ESRD, end-stage renal disease; KRT, kidney replacement therapy.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1800"/>
              </a:spcBef>
              <a:spcAft>
                <a:spcPts val="1800"/>
              </a:spcAft>
            </a:pPr>
            <a:r>
              <a:rPr lang="en-US" dirty="0" err="1"/>
              <a:t>vol</a:t>
            </a:r>
            <a:r>
              <a:rPr lang="en-US" dirty="0"/>
              <a:t> 2 Figure 12.9  Peritoneal dialysis among incident ESRD veterans who transitioned to KRT during 10/1/2007-9/30/2011 and who were followed for up to 24 months according to dialysis provider.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219191"/>
            <a:ext cx="6858014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715000"/>
            <a:ext cx="8305800" cy="533400"/>
          </a:xfrm>
        </p:spPr>
        <p:txBody>
          <a:bodyPr/>
          <a:lstStyle/>
          <a:p>
            <a:r>
              <a:rPr lang="en-US" i="1" dirty="0"/>
              <a:t>All rates are crude and without any adjustment. Abbreviations: ESRD, end-stage renal disease; KRT, kidney replacement therapy.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800"/>
              </a:spcAft>
            </a:pPr>
            <a:r>
              <a:rPr lang="en-US" spc="30" dirty="0" err="1">
                <a:ea typeface="SimSun"/>
                <a:cs typeface="Times New Roman"/>
              </a:rPr>
              <a:t>vol</a:t>
            </a:r>
            <a:r>
              <a:rPr lang="en-US" spc="30" dirty="0">
                <a:ea typeface="SimSun"/>
                <a:cs typeface="Times New Roman"/>
              </a:rPr>
              <a:t> 2 Figure 12.10  Home hemodialysis among incident ESRD veterans who transitioned to KRT during 10/1/2007-9/30/2011 and who were followed for up to 24 months according to dialysis provider.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219191"/>
            <a:ext cx="6858014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1800"/>
              </a:spcBef>
              <a:spcAft>
                <a:spcPts val="1800"/>
              </a:spcAft>
            </a:pPr>
            <a:r>
              <a:rPr lang="en-US" dirty="0" err="1"/>
              <a:t>vol</a:t>
            </a:r>
            <a:r>
              <a:rPr lang="en-US" dirty="0"/>
              <a:t> 2  Figure 12.11  Kaiser Permanente of Southern California (KP-SC) centers</a:t>
            </a:r>
            <a:r>
              <a:rPr lang="en-US" spc="30" dirty="0">
                <a:solidFill>
                  <a:srgbClr val="4F81BD"/>
                </a:solidFill>
                <a:ea typeface="SimSun"/>
                <a:cs typeface="Times New Roman"/>
              </a:rPr>
              <a:t/>
            </a:r>
            <a:br>
              <a:rPr lang="en-US" spc="30" dirty="0">
                <a:solidFill>
                  <a:srgbClr val="4F81BD"/>
                </a:solidFill>
                <a:ea typeface="SimSun"/>
                <a:cs typeface="Times New Roman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170692"/>
            <a:ext cx="5676906" cy="46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4724400"/>
            <a:ext cx="2286000" cy="1371600"/>
          </a:xfrm>
        </p:spPr>
        <p:txBody>
          <a:bodyPr/>
          <a:lstStyle/>
          <a:p>
            <a:r>
              <a:rPr lang="en-US" i="1" dirty="0"/>
              <a:t>Abbreviations: KP-SC, KRT, kidney replacement therapy; Kaiser Permanente of Southern California.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1200"/>
              </a:spcBef>
              <a:spcAft>
                <a:spcPts val="375"/>
              </a:spcAft>
            </a:pPr>
            <a:r>
              <a:rPr lang="en-US" dirty="0" err="1"/>
              <a:t>vol</a:t>
            </a:r>
            <a:r>
              <a:rPr lang="en-US" dirty="0"/>
              <a:t> 2 Figure 12.12  Frequency of transition to KRT among 6,189 KP-SC patients, 1/1/2008-12/31/2012</a:t>
            </a:r>
            <a:r>
              <a:rPr lang="en-US" spc="30" dirty="0" smtClean="0">
                <a:ea typeface="SimSun"/>
                <a:cs typeface="Times New Roman"/>
              </a:rPr>
              <a:t/>
            </a:r>
            <a:br>
              <a:rPr lang="en-US" spc="30" dirty="0" smtClean="0">
                <a:ea typeface="SimSun"/>
                <a:cs typeface="Times New Roman"/>
              </a:rPr>
            </a:b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6858014" cy="527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Abbreviations: KP-SC, KRT, kidney replacement therapy; Kaiser Permanente of Southern California; SD, standard deviation.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</a:t>
            </a:r>
            <a:r>
              <a:rPr lang="en-US" dirty="0"/>
              <a:t> 2 Table 12.4  Demographics of 6,189 KP-SC patients who transitioned to KRT, 1/1/2008-12/31/2011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12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683580"/>
              </p:ext>
            </p:extLst>
          </p:nvPr>
        </p:nvGraphicFramePr>
        <p:xfrm>
          <a:off x="990600" y="1143004"/>
          <a:ext cx="6681788" cy="4419596"/>
        </p:xfrm>
        <a:graphic>
          <a:graphicData uri="http://schemas.openxmlformats.org/drawingml/2006/table">
            <a:tbl>
              <a:tblPr firstRow="1" firstCol="1" bandRow="1"/>
              <a:tblGrid>
                <a:gridCol w="1670447"/>
                <a:gridCol w="1670447"/>
                <a:gridCol w="1670447"/>
                <a:gridCol w="1670447"/>
              </a:tblGrid>
              <a:tr h="585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Dialysis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Pre-emptive Transplant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6,038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6,189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3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 (mean ± SD)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62.8 ± 14.5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45.1  ± 15.6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62.4 ± 14.8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Gender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53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2522 (41.8%)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 (43.0%)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2587 (41.8%)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3516 (58.2%)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 (57.0%)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3602 (58.2%)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Race/ethnicity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53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1852 (30.7%)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 (36.4%)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1907 (30.8%)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1267 (21.0%)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 (7.3%)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1278 (20.7%)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Hispanic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2126 (35.2%)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 (37.1%)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2182 (35.3%)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Asian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708 (11.7%)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 (15.2%)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731 (11.8%)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5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 (0.6%)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(1.3%)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 (0.7%)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767">
                <a:tc>
                  <a:txBody>
                    <a:bodyPr/>
                    <a:lstStyle/>
                    <a:p>
                      <a:pPr marL="0" marR="0" indent="127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Unknown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 (0.8%)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(2.7%)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 (0.8%)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57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305800" cy="533400"/>
          </a:xfrm>
        </p:spPr>
        <p:txBody>
          <a:bodyPr/>
          <a:lstStyle/>
          <a:p>
            <a:r>
              <a:rPr lang="en-US" i="1" dirty="0"/>
              <a:t>Abbreviations: eGFR, estimated glomerular filtration rate; ESRD, end-stage renal disease; KRT, kidney replacement therapy.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</a:t>
            </a:r>
            <a:r>
              <a:rPr lang="en-US" dirty="0"/>
              <a:t> 2 Table 12.5  Number of serum creatinine tests and the eGFR prior to transition to KRT in 6,189 KP-SC patients, 1/1/2008-12/31/2012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12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03969"/>
              </p:ext>
            </p:extLst>
          </p:nvPr>
        </p:nvGraphicFramePr>
        <p:xfrm>
          <a:off x="1142999" y="1142998"/>
          <a:ext cx="7010401" cy="4419602"/>
        </p:xfrm>
        <a:graphic>
          <a:graphicData uri="http://schemas.openxmlformats.org/drawingml/2006/table">
            <a:tbl>
              <a:tblPr firstRow="1" firstCol="1" bandRow="1"/>
              <a:tblGrid>
                <a:gridCol w="1136535"/>
                <a:gridCol w="1835266"/>
                <a:gridCol w="1234440"/>
                <a:gridCol w="1402080"/>
                <a:gridCol w="1402080"/>
              </a:tblGrid>
              <a:tr h="1586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Years prior to KRT transition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730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Number of incidence ESRD patients having serum creatinine test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730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Mean number of tests per patient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730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Mean serum creatinine (ml/min)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730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Mean eGFR (ml/min/1.73m</a:t>
                      </a:r>
                      <a:r>
                        <a:rPr lang="en-US" sz="1600" b="1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730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5,693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(92.0%)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6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5,076</a:t>
                      </a:r>
                      <a:b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(82.0%)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6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4,754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(76.8%)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6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4,429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(71.6%)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6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4,104</a:t>
                      </a:r>
                      <a:b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(66.3%)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73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638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Transition rates are reported for each month Abbreviations: ESRD, end-stage renal disease.</a:t>
            </a:r>
          </a:p>
          <a:p>
            <a:endParaRPr lang="en-US" i="1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457200" y="313549"/>
            <a:ext cx="82296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err="1"/>
              <a:t>vol</a:t>
            </a:r>
            <a:r>
              <a:rPr lang="en-US" sz="2800" b="1" baseline="30000" dirty="0"/>
              <a:t> 2 Figure 12.1  Monthly variation in patient enrollment in 52,172 incident ESRD veterans 10/1/2007-9/30/2011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142995"/>
            <a:ext cx="6858014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 b="17037"/>
          <a:stretch/>
        </p:blipFill>
        <p:spPr>
          <a:xfrm>
            <a:off x="1524000" y="914400"/>
            <a:ext cx="6217920" cy="47593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553976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States and territories of the United States of America. Abbreviations: ESRD, end-stage renal disease.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13549"/>
            <a:ext cx="82296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err="1"/>
              <a:t>vol</a:t>
            </a:r>
            <a:r>
              <a:rPr lang="en-US" sz="2800" b="1" baseline="30000" dirty="0"/>
              <a:t> 2 Figure 12.2  Distribution and density of the 52,172 incident ESRD veterans across states and territories of the United States 10/1/2007-9/30/2011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29400" y="3836075"/>
            <a:ext cx="2209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Age groups are in 5-year increments except for &lt;20 and &gt;95 years or older. Abbreviations: ESRD, end-stage renal disease.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13549"/>
            <a:ext cx="81534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err="1"/>
              <a:t>vol</a:t>
            </a:r>
            <a:r>
              <a:rPr lang="en-US" sz="2800" b="1" baseline="30000" dirty="0"/>
              <a:t> 2 Figure 12.3  Age in 5-year increments at first ESRD service in 52,172 incident ESRD veterans, 10/1/2007-9/30/2011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5715000" cy="51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1" b="17037"/>
          <a:stretch/>
        </p:blipFill>
        <p:spPr>
          <a:xfrm>
            <a:off x="1447800" y="906074"/>
            <a:ext cx="6229350" cy="47835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567826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States and territories of the United States of America. Abbreviations: ESRD, end-stage renal disease.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13549"/>
            <a:ext cx="83058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err="1"/>
              <a:t>vol</a:t>
            </a:r>
            <a:r>
              <a:rPr lang="en-US" sz="2800" b="1" baseline="30000" dirty="0"/>
              <a:t> 2 Figure 12.4  Distribution of Black incident ESRD veterans in the United States, 10/1/2007-9/30/2011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791200"/>
            <a:ext cx="8305800" cy="533400"/>
          </a:xfrm>
        </p:spPr>
        <p:txBody>
          <a:bodyPr/>
          <a:lstStyle/>
          <a:p>
            <a:r>
              <a:rPr lang="en-US" sz="1600" i="1" dirty="0"/>
              <a:t>States and territories of the United States of America. Abbreviations: ESRD, end-stage renal disease.</a:t>
            </a:r>
            <a:endParaRPr 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err="1"/>
              <a:t>vol</a:t>
            </a:r>
            <a:r>
              <a:rPr lang="en-US" dirty="0"/>
              <a:t> 2 Figure 12.5  Distribution of diabetes mellitus as the primary cause of kidney disease among incident ESRD veterans in the United States, 10/1/2007-9/30/2011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1"/>
          <a:stretch/>
        </p:blipFill>
        <p:spPr>
          <a:xfrm>
            <a:off x="1524000" y="1055088"/>
            <a:ext cx="6217920" cy="473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715000"/>
            <a:ext cx="8229600" cy="685800"/>
          </a:xfrm>
        </p:spPr>
        <p:txBody>
          <a:bodyPr/>
          <a:lstStyle/>
          <a:p>
            <a:r>
              <a:rPr lang="en-US" sz="1600" i="1" dirty="0"/>
              <a:t>States and territories of the United States of America. Abbreviations: ESRD, end-stage renal disease.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/>
              <a:t>vol</a:t>
            </a:r>
            <a:r>
              <a:rPr lang="en-US" dirty="0"/>
              <a:t> 2 Figure 12.6  Distribution of eGFR upon KRT in 52,172 incident ESRD veterans in the United States, 10/1/2007-9/30/2011</a:t>
            </a:r>
            <a:br>
              <a:rPr lang="en-US" dirty="0"/>
            </a:b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055547"/>
            <a:ext cx="6217920" cy="45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5562600"/>
            <a:ext cx="8305800" cy="533400"/>
          </a:xfrm>
        </p:spPr>
        <p:txBody>
          <a:bodyPr/>
          <a:lstStyle/>
          <a:p>
            <a:r>
              <a:rPr lang="en-US" i="1" dirty="0"/>
              <a:t>* Uncertain groups have no known dialysis modality. ** n for outcomes is cumulative for subsequent periods after Day 1.Abbreviations: ESRD, end-stage renal disease; HD hemodialysis; CAPD, continuous ambulatory peritoneal dialysis; CCPD, continuous cycling peritoneal dialysis.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</a:t>
            </a:r>
            <a:r>
              <a:rPr lang="en-US" dirty="0"/>
              <a:t> 2 Table 12.1  Status of 52,172 incident ESRD veterans during the first 90 days after transition to KRT, 10/1/2007-9/30/2011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277930"/>
              </p:ext>
            </p:extLst>
          </p:nvPr>
        </p:nvGraphicFramePr>
        <p:xfrm>
          <a:off x="609600" y="1066800"/>
          <a:ext cx="7619995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1523999"/>
                <a:gridCol w="660076"/>
                <a:gridCol w="776560"/>
                <a:gridCol w="776560"/>
                <a:gridCol w="776560"/>
                <a:gridCol w="776560"/>
                <a:gridCol w="776560"/>
                <a:gridCol w="776560"/>
                <a:gridCol w="776560"/>
              </a:tblGrid>
              <a:tr h="295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Day 1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Day 30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Day 60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Day 90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Dialysis modality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In-center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43,256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82.9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43,258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82.9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43,163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40,918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78.4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Home HD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CAPD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1,405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1,405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1,398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1,302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CCPD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1,174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1,174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1,182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1.395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Uncertain*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5287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3,495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612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Outcomes**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Death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1,561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3,672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5,348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Transplant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Lost to follow-up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Recovered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1,204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1,798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52,172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52,172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62600"/>
            <a:ext cx="8305800" cy="533400"/>
          </a:xfrm>
        </p:spPr>
        <p:txBody>
          <a:bodyPr/>
          <a:lstStyle/>
          <a:p>
            <a:r>
              <a:rPr lang="en-US" sz="1250" i="1" dirty="0"/>
              <a:t>Percentages and standard deviation values are in parentheses. Abbreviations: BMI, body mass index; DVT, DaVita; eGFR, estimated glomerular filtration rate; ESRD, end-stage renal disease; FMC, Fresenius Medical Care; GN, glomerulonephritis; HD, hemodialysis; KRT, kidney replacement therapy; PD, peritoneal dialysis; SD, standard deviation; VHA, Veterans Health Administration.</a:t>
            </a:r>
          </a:p>
          <a:p>
            <a:endParaRPr lang="en-US" sz="125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</a:t>
            </a:r>
            <a:r>
              <a:rPr lang="en-US" dirty="0"/>
              <a:t> 2 Table 12.2  Day 1 of ESRD service in 52,172 incident ESRD veterans upon transition to KRT, 10/1/2007-9/30/2011</a:t>
            </a:r>
            <a:br>
              <a:rPr lang="en-US" dirty="0"/>
            </a:b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87698"/>
              </p:ext>
            </p:extLst>
          </p:nvPr>
        </p:nvGraphicFramePr>
        <p:xfrm>
          <a:off x="838200" y="990600"/>
          <a:ext cx="7467599" cy="4502767"/>
        </p:xfrm>
        <a:graphic>
          <a:graphicData uri="http://schemas.openxmlformats.org/drawingml/2006/table">
            <a:tbl>
              <a:tblPr firstRow="1" firstCol="1" bandRow="1"/>
              <a:tblGrid>
                <a:gridCol w="1433364"/>
                <a:gridCol w="862231"/>
                <a:gridCol w="862231"/>
                <a:gridCol w="862231"/>
                <a:gridCol w="861540"/>
                <a:gridCol w="862231"/>
                <a:gridCol w="861540"/>
                <a:gridCol w="862231"/>
              </a:tblGrid>
              <a:tr h="441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All veterans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VHA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FMC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DVT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Chains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Non-Chain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Provider not known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7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Veterans, n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52,172</a:t>
                      </a:r>
                      <a:b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(100%)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5,157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(9.9%)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14,380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(27.6%)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12,766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(24.5%)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6,850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(13.1%)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11,007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(21.1%)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2,010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(3.9%)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39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of facilities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5504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1686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1352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1425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39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Age, year (SD)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70.3 (12.1)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64.6 (11.4)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70.7 (11.8)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70.3 (12.1)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71.2 (11.9)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72.1 (11.8)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68.3 (13.6)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7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Older than 85 yrs (%)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8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Females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8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Race/ethnicity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78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Native American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887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Asian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887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Black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887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White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72.6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74.3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72.1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73.6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78.6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887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Hispanic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7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Primary cause of ESRD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9887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Diabetes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397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Hypertension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887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GN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397">
                <a:tc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Cystic kidney (%)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4972" marT="4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2" marR="57184" marT="4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5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-ESRD - sample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ADR_PPT_Template-ESRD - sample</Template>
  <TotalTime>238</TotalTime>
  <Words>1947</Words>
  <Application>Microsoft Office PowerPoint</Application>
  <PresentationFormat>On-screen Show (4:3)</PresentationFormat>
  <Paragraphs>629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ADR_PPT_Template-ESRD - sample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 2 Figure 12.5  Distribution of diabetes mellitus as the primary cause of kidney disease among incident ESRD veterans in the United States, 10/1/2007-9/30/2011</vt:lpstr>
      <vt:lpstr>vol 2 Figure 12.6  Distribution of eGFR upon KRT in 52,172 incident ESRD veterans in the United States, 10/1/2007-9/30/2011 </vt:lpstr>
      <vt:lpstr>vol 2 Table 12.1  Status of 52,172 incident ESRD veterans during the first 90 days after transition to KRT, 10/1/2007-9/30/2011</vt:lpstr>
      <vt:lpstr>vol 2 Table 12.2  Day 1 of ESRD service in 52,172 incident ESRD veterans upon transition to KRT, 10/1/2007-9/30/2011 </vt:lpstr>
      <vt:lpstr>vol 2 Table 12.2  Day 1 of ESRD service in 52,172 incident ESRD veterans upon transition to KRT, 10/1/2007-9/30/2011 (continued)</vt:lpstr>
      <vt:lpstr>vol 2 Table 12.3  Status of ESRD service after 3 months among 44,220 ESRD veterans after transitioning to KRT, including selected outcomes over the first 3 months in veterans who transitioned to KRT during 10/1/2007-9/30/2011</vt:lpstr>
      <vt:lpstr>vol 2 Figure 12.7  Monthly crude mortality among 52,172 incident ESRD veterans who transitioned to KRT during 10/1/2007-9/30/2011 and who were followed for up to 24 months post-KRT </vt:lpstr>
      <vt:lpstr>vol 2 Figure 12.8  Annualized monthly crude mortality of incident ESRD veterans who transitioned to KRT during 10/1/2007-9/30/2011 and who were followed for up to 24 months, by dialysis provider.</vt:lpstr>
      <vt:lpstr>vol 2 Figure 12.9  Peritoneal dialysis among incident ESRD veterans who transitioned to KRT during 10/1/2007-9/30/2011 and who were followed for up to 24 months according to dialysis provider.</vt:lpstr>
      <vt:lpstr>vol 2 Figure 12.10  Home hemodialysis among incident ESRD veterans who transitioned to KRT during 10/1/2007-9/30/2011 and who were followed for up to 24 months according to dialysis provider.</vt:lpstr>
      <vt:lpstr>vol 2  Figure 12.11  Kaiser Permanente of Southern California (KP-SC) centers  </vt:lpstr>
      <vt:lpstr>vol 2 Figure 12.12  Frequency of transition to KRT among 6,189 KP-SC patients, 1/1/2008-12/31/2012 </vt:lpstr>
      <vt:lpstr>vol 2 Table 12.4  Demographics of 6,189 KP-SC patients who transitioned to KRT, 1/1/2008-12/31/2011</vt:lpstr>
      <vt:lpstr>vol 2 Table 12.5  Number of serum creatinine tests and the eGFR prior to transition to KRT in 6,189 KP-SC patients, 1/1/2008-12/31/2012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Anca Tilea</dc:creator>
  <cp:lastModifiedBy>Ruth Shamraj</cp:lastModifiedBy>
  <cp:revision>40</cp:revision>
  <cp:lastPrinted>2014-11-20T15:11:28Z</cp:lastPrinted>
  <dcterms:created xsi:type="dcterms:W3CDTF">2014-11-19T20:37:08Z</dcterms:created>
  <dcterms:modified xsi:type="dcterms:W3CDTF">2014-12-05T16:55:33Z</dcterms:modified>
</cp:coreProperties>
</file>