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5" r:id="rId26"/>
    <p:sldId id="282" r:id="rId27"/>
    <p:sldId id="283" r:id="rId28"/>
    <p:sldId id="284"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94" d="100"/>
          <a:sy n="94" d="100"/>
        </p:scale>
        <p:origin x="-1056" y="-144"/>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685800"/>
            <a:ext cx="3200400" cy="1255595"/>
          </a:xfrm>
          <a:prstGeom prst="rect">
            <a:avLst/>
          </a:prstGeom>
        </p:spPr>
      </p:pic>
      <p:sp>
        <p:nvSpPr>
          <p:cNvPr id="4" name="TextBox 3"/>
          <p:cNvSpPr txBox="1"/>
          <p:nvPr userDrawn="1"/>
        </p:nvSpPr>
        <p:spPr>
          <a:xfrm>
            <a:off x="495300" y="2514600"/>
            <a:ext cx="8153400" cy="1077218"/>
          </a:xfrm>
          <a:prstGeom prst="rect">
            <a:avLst/>
          </a:prstGeom>
          <a:noFill/>
        </p:spPr>
        <p:txBody>
          <a:bodyPr wrap="square" rtlCol="0">
            <a:spAutoFit/>
          </a:bodyPr>
          <a:lstStyle/>
          <a:p>
            <a:pPr algn="ctr"/>
            <a:r>
              <a:rPr lang="en-US" sz="3200" b="1" dirty="0" smtClean="0">
                <a:latin typeface="Candara" panose="020E0502030303020204" pitchFamily="34" charset="0"/>
              </a:rPr>
              <a:t>Chapter i: </a:t>
            </a:r>
          </a:p>
          <a:p>
            <a:pPr algn="ctr"/>
            <a:r>
              <a:rPr lang="en-US" sz="3200" b="1" dirty="0" smtClean="0">
                <a:latin typeface="Candara" panose="020E0502030303020204" pitchFamily="34" charset="0"/>
              </a:rPr>
              <a:t>Introduction</a:t>
            </a:r>
            <a:endParaRPr lang="en-US" sz="3200" b="1" dirty="0">
              <a:latin typeface="Candara" panose="020E0502030303020204" pitchFamily="34" charset="0"/>
            </a:endParaRPr>
          </a:p>
        </p:txBody>
      </p:sp>
      <p:sp>
        <p:nvSpPr>
          <p:cNvPr id="5" name="TextBox 4"/>
          <p:cNvSpPr txBox="1"/>
          <p:nvPr userDrawn="1"/>
        </p:nvSpPr>
        <p:spPr>
          <a:xfrm>
            <a:off x="990600" y="4835098"/>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2: End-Stage Renal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0</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err="1" smtClean="0"/>
              <a:t>Vol</a:t>
            </a:r>
            <a:r>
              <a:rPr lang="en-US" dirty="0" smtClean="0"/>
              <a:t> 2, ESRD, </a:t>
            </a:r>
            <a:r>
              <a:rPr lang="en-US" dirty="0" err="1" smtClean="0"/>
              <a:t>Ch</a:t>
            </a:r>
            <a:r>
              <a:rPr lang="en-US" dirty="0" smtClean="0"/>
              <a:t>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ms.gov/"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Title 1"/>
          <p:cNvSpPr>
            <a:spLocks noGrp="1"/>
          </p:cNvSpPr>
          <p:nvPr>
            <p:ph type="title"/>
          </p:nvPr>
        </p:nvSpPr>
        <p:spPr>
          <a:xfrm>
            <a:off x="381000" y="381000"/>
            <a:ext cx="8305800" cy="685800"/>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Figure i.4  Trend in the number of prevalent ESRD patients using home dialysis, in thousands, by type of therapy, in the U.S. population, 1980-2012</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9436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1500" y="5334000"/>
            <a:ext cx="8001000" cy="76944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Reference table: D.1. December 31 prevalent ESRD patients; peritoneal dialysis consists of CAPD &amp; CCPD only. Abbreviations: CAPD, continuous ambulatory peritoneal dialysis; CCPD, continuous cycler peritoneal dialysis; ESRD, end-stage renal disease. This graphic is also presented as Figure 1.18.</a:t>
            </a:r>
            <a:endParaRPr lang="en-US" sz="1100" kern="1200" dirty="0" smtClean="0">
              <a:solidFill>
                <a:schemeClr val="tx1"/>
              </a:solidFill>
              <a:effectLst/>
              <a:latin typeface="+mn-lt"/>
              <a:ea typeface="+mn-ea"/>
              <a:cs typeface="+mn-cs"/>
            </a:endParaRPr>
          </a:p>
          <a:p>
            <a:endParaRPr lang="en-US" sz="1100" dirty="0"/>
          </a:p>
        </p:txBody>
      </p:sp>
    </p:spTree>
    <p:extLst>
      <p:ext uri="{BB962C8B-B14F-4D97-AF65-F5344CB8AC3E}">
        <p14:creationId xmlns:p14="http://schemas.microsoft.com/office/powerpoint/2010/main" val="227178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Title 1"/>
          <p:cNvSpPr>
            <a:spLocks noGrp="1"/>
          </p:cNvSpPr>
          <p:nvPr>
            <p:ph type="title"/>
          </p:nvPr>
        </p:nvSpPr>
        <p:spPr>
          <a:xfrm>
            <a:off x="419100" y="381000"/>
            <a:ext cx="8305800" cy="609600"/>
          </a:xfrm>
          <a:prstGeom prst="rect">
            <a:avLst/>
          </a:prstGeom>
        </p:spPr>
        <p:txBody>
          <a:bodyPr/>
          <a:lstStyle>
            <a:lvl1pPr algn="l">
              <a:defRPr sz="4400" baseline="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i.5 VA use during the first year of HD by time since initiation of ESRD treatment, among patients new to HD in 2012, from the ESRD Medical Evidence 2728 Form and </a:t>
            </a:r>
            <a:r>
              <a:rPr lang="en-US" sz="1100" b="1" spc="30" dirty="0" err="1" smtClean="0">
                <a:effectLst/>
                <a:latin typeface="+mj-lt"/>
                <a:ea typeface="Times New Roman"/>
                <a:cs typeface="Times New Roman"/>
              </a:rPr>
              <a:t>CROWNWeb</a:t>
            </a:r>
            <a:r>
              <a:rPr lang="en-US" sz="1100" b="1" spc="30" dirty="0" smtClean="0">
                <a:effectLst/>
                <a:latin typeface="+mj-lt"/>
                <a:ea typeface="Times New Roman"/>
                <a:cs typeface="Times New Roman"/>
              </a:rPr>
              <a:t> data</a:t>
            </a:r>
            <a:endParaRPr lang="en-US" dirty="0"/>
          </a:p>
        </p:txBody>
      </p:sp>
      <p:pic>
        <p:nvPicPr>
          <p:cNvPr id="7" name="Picture 6" descr="Z:\ADR\2014\Volume 2\0 - An introduction to ESRD in the US\2014\Powerpoints\Powerpoint 300ppi\Fig i.5.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371600"/>
            <a:ext cx="5867400" cy="3911600"/>
          </a:xfrm>
          <a:prstGeom prst="rect">
            <a:avLst/>
          </a:prstGeom>
          <a:noFill/>
          <a:ln>
            <a:noFill/>
          </a:ln>
        </p:spPr>
      </p:pic>
      <p:sp>
        <p:nvSpPr>
          <p:cNvPr id="8" name="TextBox 7"/>
          <p:cNvSpPr txBox="1"/>
          <p:nvPr/>
        </p:nvSpPr>
        <p:spPr>
          <a:xfrm>
            <a:off x="647700" y="5486400"/>
            <a:ext cx="7848600" cy="430887"/>
          </a:xfrm>
          <a:prstGeom prst="rect">
            <a:avLst/>
          </a:prstGeom>
          <a:noFill/>
        </p:spPr>
        <p:txBody>
          <a:bodyPr wrap="square" rtlCol="0">
            <a:spAutoFit/>
          </a:bodyPr>
          <a:lstStyle/>
          <a:p>
            <a:r>
              <a:rPr lang="en-US" sz="1100" i="1" kern="1200" dirty="0" smtClean="0">
                <a:solidFill>
                  <a:schemeClr val="tx1"/>
                </a:solidFill>
                <a:effectLst/>
                <a:latin typeface="+mn-lt"/>
                <a:ea typeface="+mn-ea"/>
                <a:cs typeface="+mn-cs"/>
              </a:rPr>
              <a:t>Data Source: Special analyses, USRDS ESRD Database and </a:t>
            </a:r>
            <a:r>
              <a:rPr lang="en-US" sz="1100" i="1" kern="1200" dirty="0" err="1" smtClean="0">
                <a:solidFill>
                  <a:schemeClr val="tx1"/>
                </a:solidFill>
                <a:effectLst/>
                <a:latin typeface="+mn-lt"/>
                <a:ea typeface="+mn-ea"/>
                <a:cs typeface="+mn-cs"/>
              </a:rPr>
              <a:t>CROWNWeb</a:t>
            </a:r>
            <a:r>
              <a:rPr lang="en-US" sz="1100" i="1" kern="1200" dirty="0" smtClean="0">
                <a:solidFill>
                  <a:schemeClr val="tx1"/>
                </a:solidFill>
                <a:effectLst/>
                <a:latin typeface="+mn-lt"/>
                <a:ea typeface="+mn-ea"/>
                <a:cs typeface="+mn-cs"/>
              </a:rPr>
              <a:t>. ESRD patients initiating HD in 2012. Abbreviations: ESRD, end-stage renal disease; HD, hemodialysis; VA, vascular access. This graphic is also presented as Figure 3.15.</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496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Title 1"/>
          <p:cNvSpPr>
            <a:spLocks noGrp="1"/>
          </p:cNvSpPr>
          <p:nvPr>
            <p:ph type="title"/>
          </p:nvPr>
        </p:nvSpPr>
        <p:spPr>
          <a:xfrm>
            <a:off x="476250" y="304800"/>
            <a:ext cx="8191500" cy="563562"/>
          </a:xfrm>
          <a:prstGeom prst="rect">
            <a:avLst/>
          </a:prstGeom>
        </p:spPr>
        <p:txBody>
          <a:bodyPr/>
          <a:lstStyle>
            <a:lvl1pPr algn="l">
              <a:defRPr sz="4400"/>
            </a:lvl1pPr>
          </a:lstStyle>
          <a:p>
            <a:pPr marL="0" marR="0">
              <a:spcBef>
                <a:spcPts val="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i.6  Mean monthly </a:t>
            </a:r>
            <a:r>
              <a:rPr lang="en-US" sz="1100" b="1" spc="30" dirty="0" err="1" smtClean="0">
                <a:effectLst/>
                <a:latin typeface="+mj-lt"/>
                <a:ea typeface="Times New Roman"/>
                <a:cs typeface="Times New Roman"/>
              </a:rPr>
              <a:t>Hgb</a:t>
            </a:r>
            <a:r>
              <a:rPr lang="en-US" sz="1100" b="1" spc="30" dirty="0" smtClean="0">
                <a:effectLst/>
                <a:latin typeface="+mj-lt"/>
                <a:ea typeface="Times New Roman"/>
                <a:cs typeface="Times New Roman"/>
              </a:rPr>
              <a:t> level and mean weekly EPO dose (monthly average, expressed in units/week) in adult HD patients on dialysis ≥90 days, from Medicare claims: time trend from 1995-2012 </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5300" y="4800600"/>
            <a:ext cx="8153400" cy="12772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Data Source: Special analyses, USRDS ESRD Database. Panel a: Mean monthly </a:t>
            </a:r>
            <a:r>
              <a:rPr lang="en-US" sz="1100" i="1" kern="1200" dirty="0" err="1" smtClean="0">
                <a:solidFill>
                  <a:schemeClr val="tx1"/>
                </a:solidFill>
                <a:effectLst/>
                <a:latin typeface="+mn-lt"/>
                <a:ea typeface="+mn-ea"/>
                <a:cs typeface="+mn-cs"/>
              </a:rPr>
              <a:t>Hgb</a:t>
            </a:r>
            <a:r>
              <a:rPr lang="en-US" sz="1100" i="1" kern="1200" dirty="0" smtClean="0">
                <a:solidFill>
                  <a:schemeClr val="tx1"/>
                </a:solidFill>
                <a:effectLst/>
                <a:latin typeface="+mn-lt"/>
                <a:ea typeface="+mn-ea"/>
                <a:cs typeface="+mn-cs"/>
              </a:rPr>
              <a:t> level among ESA-treated HD patients within a given month (1995 through 2012) or all HD patients irrespective of ESA use (April to December 2012 only) if, within the given month, the patient had an </a:t>
            </a:r>
            <a:r>
              <a:rPr lang="en-US" sz="1100" i="1" kern="1200" dirty="0" err="1" smtClean="0">
                <a:solidFill>
                  <a:schemeClr val="tx1"/>
                </a:solidFill>
                <a:effectLst/>
                <a:latin typeface="+mn-lt"/>
                <a:ea typeface="+mn-ea"/>
                <a:cs typeface="+mn-cs"/>
              </a:rPr>
              <a:t>Hgb</a:t>
            </a:r>
            <a:r>
              <a:rPr lang="en-US" sz="1100" i="1" kern="1200" dirty="0" smtClean="0">
                <a:solidFill>
                  <a:schemeClr val="tx1"/>
                </a:solidFill>
                <a:effectLst/>
                <a:latin typeface="+mn-lt"/>
                <a:ea typeface="+mn-ea"/>
                <a:cs typeface="+mn-cs"/>
              </a:rPr>
              <a:t> claim, was on dialysis ≥90 days, and was ≥18 years old at the start of the month. Mean monthly EPO (</a:t>
            </a:r>
            <a:r>
              <a:rPr lang="en-US" sz="1100" i="1" kern="1200" dirty="0" err="1" smtClean="0">
                <a:solidFill>
                  <a:schemeClr val="tx1"/>
                </a:solidFill>
                <a:effectLst/>
                <a:latin typeface="+mn-lt"/>
                <a:ea typeface="+mn-ea"/>
                <a:cs typeface="+mn-cs"/>
              </a:rPr>
              <a:t>epoetin</a:t>
            </a:r>
            <a:r>
              <a:rPr lang="en-US" sz="1100" i="1" kern="1200" dirty="0" smtClean="0">
                <a:solidFill>
                  <a:schemeClr val="tx1"/>
                </a:solidFill>
                <a:effectLst/>
                <a:latin typeface="+mn-lt"/>
                <a:ea typeface="+mn-ea"/>
                <a:cs typeface="+mn-cs"/>
              </a:rPr>
              <a:t> </a:t>
            </a:r>
            <a:r>
              <a:rPr lang="en-US" sz="1100" i="1" kern="1200" dirty="0" err="1" smtClean="0">
                <a:solidFill>
                  <a:schemeClr val="tx1"/>
                </a:solidFill>
                <a:effectLst/>
                <a:latin typeface="+mn-lt"/>
                <a:ea typeface="+mn-ea"/>
                <a:cs typeface="+mn-cs"/>
              </a:rPr>
              <a:t>alfa</a:t>
            </a:r>
            <a:r>
              <a:rPr lang="en-US" sz="1100" i="1" kern="1200" dirty="0" smtClean="0">
                <a:solidFill>
                  <a:schemeClr val="tx1"/>
                </a:solidFill>
                <a:effectLst/>
                <a:latin typeface="+mn-lt"/>
                <a:ea typeface="+mn-ea"/>
                <a:cs typeface="+mn-cs"/>
              </a:rPr>
              <a:t>) dose among HD patients within a given month who had an EPO claim, were on dialysis ≥90 days, and were ≥18 years old at the start of the month. EPO dose is expressed as mean EPO units per week averaged over all EPO claims within a given month. Panel b: Monthly IV iron use among HD patients on dialysis ≥90 days and ≥18 years old at the start of the given month. Abbreviations: EPO, erythropoietin; ESA, erythropoiesis-stimulating agents; HD, hemodialysis; </a:t>
            </a:r>
            <a:r>
              <a:rPr lang="en-US" sz="1100" i="1" kern="1200" dirty="0" err="1" smtClean="0">
                <a:solidFill>
                  <a:schemeClr val="tx1"/>
                </a:solidFill>
                <a:effectLst/>
                <a:latin typeface="+mn-lt"/>
                <a:ea typeface="+mn-ea"/>
                <a:cs typeface="+mn-cs"/>
              </a:rPr>
              <a:t>Hgb</a:t>
            </a:r>
            <a:r>
              <a:rPr lang="en-US" sz="1100" i="1" kern="1200" dirty="0" smtClean="0">
                <a:solidFill>
                  <a:schemeClr val="tx1"/>
                </a:solidFill>
                <a:effectLst/>
                <a:latin typeface="+mn-lt"/>
                <a:ea typeface="+mn-ea"/>
                <a:cs typeface="+mn-cs"/>
              </a:rPr>
              <a:t>, hemoglobin; IV, intravenous. This graphic is adapted from Figure 3.2.</a:t>
            </a:r>
            <a:endParaRPr lang="en-US" sz="1100" dirty="0"/>
          </a:p>
        </p:txBody>
      </p:sp>
    </p:spTree>
    <p:extLst>
      <p:ext uri="{BB962C8B-B14F-4D97-AF65-F5344CB8AC3E}">
        <p14:creationId xmlns:p14="http://schemas.microsoft.com/office/powerpoint/2010/main" val="157118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Title 1"/>
          <p:cNvSpPr>
            <a:spLocks noGrp="1"/>
          </p:cNvSpPr>
          <p:nvPr>
            <p:ph type="title"/>
          </p:nvPr>
        </p:nvSpPr>
        <p:spPr>
          <a:xfrm>
            <a:off x="457200" y="304800"/>
            <a:ext cx="8229600" cy="487362"/>
          </a:xfrm>
          <a:prstGeom prst="rect">
            <a:avLst/>
          </a:prstGeom>
        </p:spPr>
        <p:txBody>
          <a:bodyPr/>
          <a:lstStyle>
            <a:lvl1pPr algn="l">
              <a:defRPr sz="4400" baseline="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i.7 Trends in adjusted all-cause &amp; cause-specific hospitalization rates, by modality</a:t>
            </a:r>
            <a:endParaRPr lang="en-US" sz="1100" b="1" spc="30" dirty="0">
              <a:effectLst/>
              <a:latin typeface="+mj-lt"/>
              <a:ea typeface="Times New Roman"/>
              <a:cs typeface="Times New Roman"/>
            </a:endParaRPr>
          </a:p>
        </p:txBody>
      </p:sp>
      <p:sp>
        <p:nvSpPr>
          <p:cNvPr id="8" name="TextBox 7"/>
          <p:cNvSpPr txBox="1"/>
          <p:nvPr/>
        </p:nvSpPr>
        <p:spPr>
          <a:xfrm>
            <a:off x="381000" y="5326559"/>
            <a:ext cx="8382000" cy="76944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Reference tables: G.1, G.3, G.4, G.5, and special analyses, USRDS ESRD Database. Period prevalent ESRD patients; adjusted for age, sex, race, &amp; primary diagnosis; ref: ESRD patients, 2010. Percent changes from 1993 for the year 2012 are shown in parentheses. Abbreviations: ESRD, end-stage renal disease. This graphic is also presented as Figure 4.1.</a:t>
            </a:r>
          </a:p>
          <a:p>
            <a:endParaRPr lang="en-US" sz="1100" dirty="0"/>
          </a:p>
        </p:txBody>
      </p:sp>
      <p:sp>
        <p:nvSpPr>
          <p:cNvPr id="9" name="TextBox 8"/>
          <p:cNvSpPr txBox="1"/>
          <p:nvPr/>
        </p:nvSpPr>
        <p:spPr>
          <a:xfrm>
            <a:off x="381000" y="1194943"/>
            <a:ext cx="990600" cy="430887"/>
          </a:xfrm>
          <a:prstGeom prst="rect">
            <a:avLst/>
          </a:prstGeom>
          <a:noFill/>
        </p:spPr>
        <p:txBody>
          <a:bodyPr wrap="square" rtlCol="0">
            <a:spAutoFit/>
          </a:bodyPr>
          <a:lstStyle/>
          <a:p>
            <a:r>
              <a:rPr lang="en-US" sz="1100" b="1" dirty="0" smtClean="0"/>
              <a:t>(a) All ESRD</a:t>
            </a:r>
            <a:r>
              <a:rPr lang="en-US" sz="1100" dirty="0" smtClean="0"/>
              <a:t>	</a:t>
            </a:r>
            <a:endParaRPr lang="en-US" sz="1100"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597"/>
            <a:ext cx="4362926" cy="298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623683" y="1194943"/>
            <a:ext cx="1159292" cy="261610"/>
          </a:xfrm>
          <a:prstGeom prst="rect">
            <a:avLst/>
          </a:prstGeom>
        </p:spPr>
        <p:txBody>
          <a:bodyPr wrap="none">
            <a:spAutoFit/>
          </a:bodyPr>
          <a:lstStyle/>
          <a:p>
            <a:r>
              <a:rPr lang="en-US" sz="1100" b="1" dirty="0" smtClean="0"/>
              <a:t>(b) </a:t>
            </a:r>
            <a:r>
              <a:rPr lang="en-US" sz="1100" b="1" dirty="0"/>
              <a:t>Hemodialysis</a:t>
            </a:r>
          </a:p>
        </p:txBody>
      </p:sp>
      <p:pic>
        <p:nvPicPr>
          <p:cNvPr id="12" name="Picture 11" descr="C:\Users\crhanna.KECC.001\AppData\Local\Microsoft\Windows\Temporary Internet Files\Content.Outlook\6AD9IHVH\Fig i 1a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68719"/>
            <a:ext cx="4191000" cy="2864746"/>
          </a:xfrm>
          <a:prstGeom prst="rect">
            <a:avLst/>
          </a:prstGeom>
          <a:noFill/>
          <a:ln>
            <a:noFill/>
          </a:ln>
        </p:spPr>
      </p:pic>
    </p:spTree>
    <p:extLst>
      <p:ext uri="{BB962C8B-B14F-4D97-AF65-F5344CB8AC3E}">
        <p14:creationId xmlns:p14="http://schemas.microsoft.com/office/powerpoint/2010/main" val="4074466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Title 1"/>
          <p:cNvSpPr>
            <a:spLocks noGrp="1"/>
          </p:cNvSpPr>
          <p:nvPr>
            <p:ph type="title"/>
          </p:nvPr>
        </p:nvSpPr>
        <p:spPr>
          <a:xfrm>
            <a:off x="419100" y="274638"/>
            <a:ext cx="8305800" cy="487362"/>
          </a:xfrm>
          <a:prstGeom prst="rect">
            <a:avLst/>
          </a:prstGeom>
        </p:spPr>
        <p:txBody>
          <a:bodyPr/>
          <a:lstStyle>
            <a:lvl1pPr algn="l">
              <a:defRPr sz="4400" baseline="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i.7 Trends in adjusted all-cause &amp; cause-specific hospitalization rates, by modality</a:t>
            </a:r>
            <a:br>
              <a:rPr lang="en-US" sz="1100" b="1" spc="30" dirty="0" smtClean="0">
                <a:effectLst/>
                <a:latin typeface="+mj-lt"/>
                <a:ea typeface="Times New Roman"/>
                <a:cs typeface="Times New Roman"/>
              </a:rPr>
            </a:br>
            <a:r>
              <a:rPr lang="en-US" sz="1100" b="1" spc="30" dirty="0" smtClean="0">
                <a:latin typeface="+mj-lt"/>
                <a:ea typeface="Times New Roman"/>
                <a:cs typeface="Times New Roman"/>
              </a:rPr>
              <a:t>(continued)</a:t>
            </a:r>
            <a:endParaRPr lang="en-US" sz="1100" b="1" spc="30" dirty="0">
              <a:effectLst/>
              <a:latin typeface="+mj-lt"/>
              <a:ea typeface="Times New Roman"/>
              <a:cs typeface="Times New Roman"/>
            </a:endParaRPr>
          </a:p>
        </p:txBody>
      </p:sp>
      <p:sp>
        <p:nvSpPr>
          <p:cNvPr id="8" name="TextBox 7"/>
          <p:cNvSpPr txBox="1"/>
          <p:nvPr/>
        </p:nvSpPr>
        <p:spPr>
          <a:xfrm>
            <a:off x="457200" y="5334000"/>
            <a:ext cx="8229600" cy="76944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Reference tables: G.1, G.3, G.4, G.5, and special analyses, USRDS ESRD Database. Period prevalent ESRD patients; adjusted for age, sex, race, &amp; primary diagnosis; ref: ESRD patients, 2010. Percent changes from 1993 for the year 2012 are shown in parentheses. Abbreviations: ESRD, end-stage renal disease. This graphic is also presented as Figure 4.1.</a:t>
            </a:r>
          </a:p>
          <a:p>
            <a:endParaRPr lang="en-US" sz="1100" dirty="0"/>
          </a:p>
        </p:txBody>
      </p:sp>
      <p:sp>
        <p:nvSpPr>
          <p:cNvPr id="11" name="Rectangle 10"/>
          <p:cNvSpPr/>
          <p:nvPr/>
        </p:nvSpPr>
        <p:spPr>
          <a:xfrm>
            <a:off x="4800600" y="1143677"/>
            <a:ext cx="1003801" cy="261610"/>
          </a:xfrm>
          <a:prstGeom prst="rect">
            <a:avLst/>
          </a:prstGeom>
        </p:spPr>
        <p:txBody>
          <a:bodyPr wrap="none">
            <a:spAutoFit/>
          </a:bodyPr>
          <a:lstStyle/>
          <a:p>
            <a:r>
              <a:rPr lang="en-US" sz="1100" b="1" dirty="0" smtClean="0"/>
              <a:t>(d) Transplant</a:t>
            </a:r>
            <a:endParaRPr lang="en-US" sz="1100" b="1" dirty="0"/>
          </a:p>
        </p:txBody>
      </p:sp>
      <p:pic>
        <p:nvPicPr>
          <p:cNvPr id="12" name="Picture 11" descr="Z:\ADR\2014\Volume 2\0 - An introduction to ESRD in the US\2014\Powerpoints\Powerpoint 300ppi\Fig i.7c.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1704373"/>
            <a:ext cx="4419600" cy="3021004"/>
          </a:xfrm>
          <a:prstGeom prst="rect">
            <a:avLst/>
          </a:prstGeom>
          <a:noFill/>
          <a:ln>
            <a:noFill/>
          </a:ln>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4588"/>
            <a:ext cx="4351085" cy="297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81000" y="1143000"/>
            <a:ext cx="1676400" cy="430887"/>
          </a:xfrm>
          <a:prstGeom prst="rect">
            <a:avLst/>
          </a:prstGeom>
        </p:spPr>
        <p:txBody>
          <a:bodyPr wrap="square">
            <a:spAutoFit/>
          </a:bodyPr>
          <a:lstStyle/>
          <a:p>
            <a:r>
              <a:rPr lang="en-US" sz="1100" b="1" kern="1200" dirty="0" smtClean="0">
                <a:solidFill>
                  <a:schemeClr val="tx1"/>
                </a:solidFill>
                <a:effectLst/>
                <a:latin typeface="+mn-lt"/>
                <a:ea typeface="+mn-ea"/>
                <a:cs typeface="+mn-cs"/>
              </a:rPr>
              <a:t>(</a:t>
            </a:r>
            <a:r>
              <a:rPr lang="en-US" sz="1100" b="1" dirty="0"/>
              <a:t>c</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Peritoneal dialysis	</a:t>
            </a:r>
            <a:endParaRPr lang="en-US" sz="1100" b="1" dirty="0"/>
          </a:p>
        </p:txBody>
      </p:sp>
    </p:spTree>
    <p:extLst>
      <p:ext uri="{BB962C8B-B14F-4D97-AF65-F5344CB8AC3E}">
        <p14:creationId xmlns:p14="http://schemas.microsoft.com/office/powerpoint/2010/main" val="32691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Title 1"/>
          <p:cNvSpPr>
            <a:spLocks noGrp="1"/>
          </p:cNvSpPr>
          <p:nvPr>
            <p:ph type="title"/>
          </p:nvPr>
        </p:nvSpPr>
        <p:spPr>
          <a:xfrm>
            <a:off x="409575" y="274638"/>
            <a:ext cx="8324850" cy="563562"/>
          </a:xfrm>
          <a:prstGeom prst="rect">
            <a:avLst/>
          </a:prstGeom>
        </p:spPr>
        <p:txBody>
          <a:bodyPr/>
          <a:lstStyle>
            <a:lvl1pPr algn="l">
              <a:defRPr sz="4400" baseline="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i.8 </a:t>
            </a:r>
            <a:r>
              <a:rPr lang="en-US" sz="1100" b="1" spc="30" dirty="0" err="1" smtClean="0">
                <a:effectLst/>
                <a:latin typeface="+mj-lt"/>
                <a:ea typeface="Times New Roman"/>
                <a:cs typeface="Times New Roman"/>
              </a:rPr>
              <a:t>Rehospitalization</a:t>
            </a:r>
            <a:r>
              <a:rPr lang="en-US" sz="1100" b="1" spc="30" dirty="0" smtClean="0">
                <a:effectLst/>
                <a:latin typeface="+mj-lt"/>
                <a:ea typeface="Times New Roman"/>
                <a:cs typeface="Times New Roman"/>
              </a:rPr>
              <a:t> or death within 30 days from live hospital discharge, by age, 2012</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3000"/>
            <a:ext cx="59436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1500" y="5121965"/>
            <a:ext cx="8001000" cy="769441"/>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Special analyses, USRDS ESRD Database. Period prevalent hemodialysis patients, all ages, 2012; unadjusted. Includes live hospital discharges from January 1 to December 1, 2012. Cause-specific hospitalizations are defined by principal ICD-9-CM codes. See Vol. 2, ESRD Analytical Methods for principal ICD-9-CM diagnosis codes included in each cause of hospitalization category. Abbreviations: ESRD, end-stage renal disease; </a:t>
            </a:r>
            <a:r>
              <a:rPr lang="en-US" sz="1100" i="1" kern="1200" dirty="0" err="1" smtClean="0">
                <a:solidFill>
                  <a:schemeClr val="tx1"/>
                </a:solidFill>
                <a:effectLst/>
                <a:latin typeface="+mn-lt"/>
                <a:ea typeface="+mn-ea"/>
                <a:cs typeface="+mn-cs"/>
              </a:rPr>
              <a:t>rehosp</a:t>
            </a:r>
            <a:r>
              <a:rPr lang="en-US" sz="1100" i="1" kern="1200" dirty="0" smtClean="0">
                <a:solidFill>
                  <a:schemeClr val="tx1"/>
                </a:solidFill>
                <a:effectLst/>
                <a:latin typeface="+mn-lt"/>
                <a:ea typeface="+mn-ea"/>
                <a:cs typeface="+mn-cs"/>
              </a:rPr>
              <a:t>, </a:t>
            </a:r>
            <a:r>
              <a:rPr lang="en-US" sz="1100" i="1" kern="1200" dirty="0" err="1" smtClean="0">
                <a:solidFill>
                  <a:schemeClr val="tx1"/>
                </a:solidFill>
                <a:effectLst/>
                <a:latin typeface="+mn-lt"/>
                <a:ea typeface="+mn-ea"/>
                <a:cs typeface="+mn-cs"/>
              </a:rPr>
              <a:t>rehospitalization</a:t>
            </a:r>
            <a:r>
              <a:rPr lang="en-US" sz="1100" i="1" kern="1200" dirty="0" smtClean="0">
                <a:solidFill>
                  <a:schemeClr val="tx1"/>
                </a:solidFill>
                <a:effectLst/>
                <a:latin typeface="+mn-lt"/>
                <a:ea typeface="+mn-ea"/>
                <a:cs typeface="+mn-cs"/>
              </a:rPr>
              <a:t>. This graphic is also presented as Figure 4.3.</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8506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Title 1"/>
          <p:cNvSpPr>
            <a:spLocks noGrp="1"/>
          </p:cNvSpPr>
          <p:nvPr>
            <p:ph type="title"/>
          </p:nvPr>
        </p:nvSpPr>
        <p:spPr>
          <a:xfrm>
            <a:off x="457200" y="274638"/>
            <a:ext cx="8229600" cy="563562"/>
          </a:xfrm>
          <a:prstGeom prst="rect">
            <a:avLst/>
          </a:prstGeom>
        </p:spPr>
        <p:txBody>
          <a:bodyPr/>
          <a:lstStyle>
            <a:lvl1pPr algn="l">
              <a:defRPr sz="4400" baseline="0"/>
            </a:lvl1pPr>
          </a:lstStyle>
          <a:p>
            <a:pPr marL="0" marR="0">
              <a:spcBef>
                <a:spcPts val="1200"/>
              </a:spcBef>
              <a:spcAft>
                <a:spcPts val="6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i.9 Adjusted all-cause mortality rates, overall and by modality</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9436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23900" y="5293501"/>
            <a:ext cx="7696200" cy="600164"/>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Reference Tables H.2, H.8, H.9, and H.10, and special analyses, USRDS ESRD Database. Adjusted for age, sex, race, and primary diagnosis. Ref: 2011 patients. Abbreviations: HD, hemodialysis; PD, peritoneal dialysis. This graphic is also presented as Figure 5.1.</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31998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Title 1"/>
          <p:cNvSpPr>
            <a:spLocks noGrp="1"/>
          </p:cNvSpPr>
          <p:nvPr>
            <p:ph type="title"/>
          </p:nvPr>
        </p:nvSpPr>
        <p:spPr>
          <a:xfrm>
            <a:off x="457200" y="304800"/>
            <a:ext cx="8039100" cy="639762"/>
          </a:xfrm>
          <a:prstGeom prst="rect">
            <a:avLst/>
          </a:prstGeom>
        </p:spPr>
        <p:txBody>
          <a:bodyPr/>
          <a:lstStyle>
            <a:lvl1pPr algn="l">
              <a:defRPr sz="4400" baseline="0"/>
            </a:lvl1pPr>
          </a:lstStyle>
          <a:p>
            <a:pPr marL="0" marR="0">
              <a:lnSpc>
                <a:spcPct val="115000"/>
              </a:lnSpc>
              <a:spcBef>
                <a:spcPts val="0"/>
              </a:spcBef>
              <a:spcAft>
                <a:spcPts val="10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i.10 Adjusted all-cause mortality in the first year of hemodialysis, by year of initiation of dialysis</a:t>
            </a:r>
            <a:r>
              <a:rPr lang="en-US" sz="1100" dirty="0" smtClean="0">
                <a:effectLst/>
                <a:latin typeface="+mj-lt"/>
                <a:ea typeface="Calibri"/>
                <a:cs typeface="Times New Roman"/>
              </a:rPr>
              <a:t/>
            </a:r>
            <a:br>
              <a:rPr lang="en-US" sz="1100" dirty="0" smtClean="0">
                <a:effectLst/>
                <a:latin typeface="+mj-lt"/>
                <a:ea typeface="Calibri"/>
                <a:cs typeface="Times New Roman"/>
              </a:rPr>
            </a:b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9436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5800" y="5257800"/>
            <a:ext cx="7772400" cy="600164"/>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Special analyses, USRDS ESRD Database. Adjusted (age, race, sex, ethnicity, and primary diagnosis) all-cause &amp; cause-specific mortality in the first year of hemodialysis. Ref: incident hemodialysis patients, 2011. This graphic is also adapted from Figure 5.3.</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6618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Title 1"/>
          <p:cNvSpPr>
            <a:spLocks noGrp="1"/>
          </p:cNvSpPr>
          <p:nvPr>
            <p:ph type="title"/>
          </p:nvPr>
        </p:nvSpPr>
        <p:spPr>
          <a:xfrm>
            <a:off x="457200" y="304800"/>
            <a:ext cx="8229600" cy="533400"/>
          </a:xfrm>
          <a:prstGeom prst="rect">
            <a:avLst/>
          </a:prstGeom>
        </p:spPr>
        <p:txBody>
          <a:bodyPr/>
          <a:lstStyle>
            <a:lvl1pPr algn="l">
              <a:defRPr sz="4400"/>
            </a:lvl1pPr>
          </a:lstStyle>
          <a:p>
            <a:pPr marL="0" marR="0">
              <a:spcBef>
                <a:spcPts val="600"/>
              </a:spcBef>
              <a:spcAft>
                <a:spcPts val="6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i.11 Adjusted all-cause mortality in the ESRD &amp; general populations, by age, 2012</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892" y="794111"/>
            <a:ext cx="5734216" cy="441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7700" y="5562600"/>
            <a:ext cx="7848600" cy="600164"/>
          </a:xfrm>
          <a:prstGeom prst="rect">
            <a:avLst/>
          </a:prstGeom>
          <a:noFill/>
        </p:spPr>
        <p:txBody>
          <a:bodyPr wrap="square" rtlCol="0">
            <a:spAutoFit/>
          </a:bodyPr>
          <a:lstStyle/>
          <a:p>
            <a:pPr marL="0">
              <a:spcBef>
                <a:spcPts val="0"/>
              </a:spcBef>
              <a:spcAft>
                <a:spcPts val="1200"/>
              </a:spcAft>
              <a:tabLst>
                <a:tab pos="5943600" algn="l"/>
              </a:tabLst>
            </a:pPr>
            <a:r>
              <a:rPr lang="en-US" sz="1100" i="1" dirty="0" smtClean="0">
                <a:effectLst/>
                <a:latin typeface="+mn-lt"/>
                <a:ea typeface="Times New Roman"/>
                <a:cs typeface="Times New Roman"/>
              </a:rPr>
              <a:t>Data Source: Special analyses, USRDS ESRD Database and Medicare 5 Percent Sample. Adjusted for sex and race. Medicare data limited to patients with at least one month of Medicare eligibility in 2012. Ref: Medicare patients, 2012. Abbreviation: ESRD, end-stage renal disease. This graphic is also presented as Figure 5.4.</a:t>
            </a:r>
            <a:endParaRPr lang="en-US" sz="1100" i="1" dirty="0">
              <a:effectLst/>
              <a:latin typeface="+mn-lt"/>
              <a:ea typeface="Times New Roman"/>
              <a:cs typeface="Times New Roman"/>
            </a:endParaRPr>
          </a:p>
        </p:txBody>
      </p:sp>
    </p:spTree>
    <p:extLst>
      <p:ext uri="{BB962C8B-B14F-4D97-AF65-F5344CB8AC3E}">
        <p14:creationId xmlns:p14="http://schemas.microsoft.com/office/powerpoint/2010/main" val="156255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Title 1"/>
          <p:cNvSpPr>
            <a:spLocks noGrp="1"/>
          </p:cNvSpPr>
          <p:nvPr>
            <p:ph type="title"/>
          </p:nvPr>
        </p:nvSpPr>
        <p:spPr>
          <a:xfrm>
            <a:off x="353236" y="274638"/>
            <a:ext cx="8437528" cy="487362"/>
          </a:xfrm>
          <a:prstGeom prst="rect">
            <a:avLst/>
          </a:prstGeom>
        </p:spPr>
        <p:txBody>
          <a:bodyPr/>
          <a:lstStyle>
            <a:lvl1pPr>
              <a:defRPr sz="4400"/>
            </a:lvl1pPr>
          </a:lstStyle>
          <a:p>
            <a:pPr marL="0" marR="0" algn="l">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i.12  Trends in transplantation: unadjusted rates, waiting list counts, waiting time, counts of transplants per year.</a:t>
            </a:r>
            <a:endParaRPr lang="en-US" sz="1100" b="1" spc="30" dirty="0">
              <a:effectLst/>
              <a:latin typeface="+mj-lt"/>
              <a:ea typeface="Times New Roman"/>
              <a:cs typeface="Times New Roman"/>
            </a:endParaRPr>
          </a:p>
        </p:txBody>
      </p:sp>
      <p:sp>
        <p:nvSpPr>
          <p:cNvPr id="7" name="Rectangle 6"/>
          <p:cNvSpPr/>
          <p:nvPr/>
        </p:nvSpPr>
        <p:spPr>
          <a:xfrm>
            <a:off x="228600" y="1348694"/>
            <a:ext cx="3581400" cy="430887"/>
          </a:xfrm>
          <a:prstGeom prst="rect">
            <a:avLst/>
          </a:prstGeom>
        </p:spPr>
        <p:txBody>
          <a:bodyPr wrap="square">
            <a:spAutoFit/>
          </a:bodyPr>
          <a:lstStyle/>
          <a:p>
            <a:pPr lvl="0" fontAlgn="base"/>
            <a:r>
              <a:rPr lang="en-US" sz="1100" b="1" u="none" strike="noStrike" kern="1200" dirty="0" smtClean="0">
                <a:solidFill>
                  <a:schemeClr val="tx1"/>
                </a:solidFill>
                <a:effectLst/>
                <a:latin typeface="+mn-lt"/>
                <a:ea typeface="+mn-ea"/>
                <a:cs typeface="+mn-cs"/>
              </a:rPr>
              <a:t>(a)</a:t>
            </a:r>
            <a:r>
              <a:rPr lang="en-US" sz="1100" b="1" u="none" strike="noStrike" kern="1200" baseline="0" dirty="0" smtClean="0">
                <a:solidFill>
                  <a:schemeClr val="tx1"/>
                </a:solidFill>
                <a:effectLst/>
                <a:latin typeface="+mn-lt"/>
                <a:ea typeface="+mn-ea"/>
                <a:cs typeface="+mn-cs"/>
              </a:rPr>
              <a:t> </a:t>
            </a:r>
            <a:r>
              <a:rPr lang="en-US" sz="1100" b="1" u="none" strike="noStrike" kern="1200" dirty="0" smtClean="0">
                <a:solidFill>
                  <a:schemeClr val="tx1"/>
                </a:solidFill>
                <a:effectLst/>
                <a:latin typeface="+mn-lt"/>
                <a:ea typeface="+mn-ea"/>
                <a:cs typeface="+mn-cs"/>
              </a:rPr>
              <a:t>Percent of dialysis patients wait-listed and unadjusted and transplant rates</a:t>
            </a:r>
            <a:endParaRPr lang="en-US" sz="1100" b="1" u="none" strike="noStrike" kern="1200" dirty="0">
              <a:solidFill>
                <a:schemeClr val="tx1"/>
              </a:solidFill>
              <a:effectLst/>
              <a:latin typeface="+mn-lt"/>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50" y="2149620"/>
            <a:ext cx="4054195" cy="243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29436" y="5029200"/>
            <a:ext cx="8285128" cy="110799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Reference Tables E4, E9; E2, E3; E8, E8(2), E8(3); D9. Percent of dialysis patients on the kidney waiting list is for all dialysis patients. Unadjusted transplant rates are for all dialysis patients. Waiting list counts include all candidates listed for a kidney transplant on December 31 of each year. Waiting time is calculated for all recipients enrolled on the waiting list in a given year. Functioning transplant is the annual status on December 31 of each year of all patients who received a kidney transplant, regardless of transplant date. This graphic is adapted from Figure 6.1.</a:t>
            </a:r>
          </a:p>
          <a:p>
            <a:endParaRPr lang="en-US" sz="1100" dirty="0"/>
          </a:p>
        </p:txBody>
      </p:sp>
      <p:sp>
        <p:nvSpPr>
          <p:cNvPr id="10" name="Rectangle 9"/>
          <p:cNvSpPr/>
          <p:nvPr/>
        </p:nvSpPr>
        <p:spPr>
          <a:xfrm>
            <a:off x="4678500" y="1348694"/>
            <a:ext cx="1941557" cy="261610"/>
          </a:xfrm>
          <a:prstGeom prst="rect">
            <a:avLst/>
          </a:prstGeom>
        </p:spPr>
        <p:txBody>
          <a:bodyPr wrap="none">
            <a:spAutoFit/>
          </a:bodyPr>
          <a:lstStyle/>
          <a:p>
            <a:r>
              <a:rPr lang="en-US" sz="1100" b="1" kern="1200" dirty="0" smtClean="0">
                <a:solidFill>
                  <a:schemeClr val="tx1"/>
                </a:solidFill>
                <a:effectLst/>
                <a:latin typeface="+mn-lt"/>
                <a:ea typeface="+mn-ea"/>
                <a:cs typeface="+mn-cs"/>
              </a:rPr>
              <a:t>(b) Counts of total transplants</a:t>
            </a:r>
            <a:endParaRPr lang="en-US" sz="1100" b="1" kern="1200" dirty="0">
              <a:solidFill>
                <a:schemeClr val="tx1"/>
              </a:solidFill>
              <a:effectLst/>
              <a:latin typeface="+mn-lt"/>
              <a:ea typeface="+mn-ea"/>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37637"/>
            <a:ext cx="4170328" cy="250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162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772400" y="6477000"/>
            <a:ext cx="914400" cy="274320"/>
          </a:xfrm>
        </p:spPr>
        <p:txBody>
          <a:bodyPr/>
          <a:lstStyle/>
          <a:p>
            <a:fld id="{3F227FC0-035E-484D-AA62-D30602925625}" type="slidenum">
              <a:rPr lang="en-US" smtClean="0"/>
              <a:pPr/>
              <a:t>2</a:t>
            </a:fld>
            <a:endParaRPr lang="en-US" dirty="0"/>
          </a:p>
        </p:txBody>
      </p:sp>
      <p:sp>
        <p:nvSpPr>
          <p:cNvPr id="7" name="Footer Placeholder 6"/>
          <p:cNvSpPr>
            <a:spLocks noGrp="1"/>
          </p:cNvSpPr>
          <p:nvPr>
            <p:ph type="ftr" sz="quarter" idx="10"/>
          </p:nvPr>
        </p:nvSpPr>
        <p:spPr>
          <a:xfrm>
            <a:off x="3581400" y="6477000"/>
            <a:ext cx="1981200" cy="274320"/>
          </a:xfrm>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8" name="Title 3"/>
          <p:cNvSpPr>
            <a:spLocks noGrp="1"/>
          </p:cNvSpPr>
          <p:nvPr>
            <p:ph type="title"/>
          </p:nvPr>
        </p:nvSpPr>
        <p:spPr>
          <a:xfrm>
            <a:off x="290224" y="274638"/>
            <a:ext cx="8701376" cy="334962"/>
          </a:xfrm>
          <a:prstGeom prst="rect">
            <a:avLst/>
          </a:prstGeom>
        </p:spPr>
        <p:txBody>
          <a:bodyPr/>
          <a:lstStyle>
            <a:lvl1pPr algn="l">
              <a:defRPr lang="en-US" sz="1100" b="1" smtClean="0">
                <a:effectLst/>
              </a:defRPr>
            </a:lvl1pPr>
          </a:lstStyle>
          <a:p>
            <a:r>
              <a:rPr lang="en-US" sz="1100" b="1" spc="30" dirty="0" err="1" smtClean="0">
                <a:solidFill>
                  <a:srgbClr val="808080"/>
                </a:solidFill>
                <a:effectLst/>
                <a:latin typeface="+mn-lt"/>
                <a:ea typeface="Times New Roman"/>
                <a:cs typeface="Times New Roman"/>
              </a:rPr>
              <a:t>vol</a:t>
            </a:r>
            <a:r>
              <a:rPr lang="en-US" sz="1100" b="1" spc="30" dirty="0" smtClean="0">
                <a:solidFill>
                  <a:srgbClr val="808080"/>
                </a:solidFill>
                <a:effectLst/>
                <a:latin typeface="+mn-lt"/>
                <a:ea typeface="Times New Roman"/>
                <a:cs typeface="Times New Roman"/>
              </a:rPr>
              <a:t> 2 </a:t>
            </a:r>
            <a:r>
              <a:rPr lang="en-US" sz="1100" b="1" spc="30" dirty="0" smtClean="0">
                <a:effectLst/>
                <a:latin typeface="+mn-lt"/>
                <a:ea typeface="Times New Roman"/>
                <a:cs typeface="Times New Roman"/>
              </a:rPr>
              <a:t>Table i.1  Summary statistics on reported ESRD therapy in the United States, by age, race, ethnicity, sex, &amp; primary diagnosis, 2012</a:t>
            </a:r>
            <a:endParaRPr lang="en-US" sz="1100" b="1" spc="30" dirty="0">
              <a:effectLst/>
              <a:latin typeface="+mn-lt"/>
              <a:ea typeface="Times New Roman"/>
              <a:cs typeface="Times New Roman"/>
            </a:endParaRPr>
          </a:p>
        </p:txBody>
      </p:sp>
      <p:graphicFrame>
        <p:nvGraphicFramePr>
          <p:cNvPr id="9" name="Table 8"/>
          <p:cNvGraphicFramePr>
            <a:graphicFrameLocks noGrp="1"/>
          </p:cNvGraphicFramePr>
          <p:nvPr>
            <p:extLst>
              <p:ext uri="{D42A27DB-BD31-4B8C-83A1-F6EECF244321}">
                <p14:modId xmlns:p14="http://schemas.microsoft.com/office/powerpoint/2010/main" val="1872483299"/>
              </p:ext>
            </p:extLst>
          </p:nvPr>
        </p:nvGraphicFramePr>
        <p:xfrm>
          <a:off x="271394" y="1066800"/>
          <a:ext cx="8601213" cy="2995385"/>
        </p:xfrm>
        <a:graphic>
          <a:graphicData uri="http://schemas.openxmlformats.org/drawingml/2006/table">
            <a:tbl>
              <a:tblPr firstRow="1" firstCol="1" bandRow="1"/>
              <a:tblGrid>
                <a:gridCol w="1141995"/>
                <a:gridCol w="573786"/>
                <a:gridCol w="573786"/>
                <a:gridCol w="573786"/>
                <a:gridCol w="573786"/>
                <a:gridCol w="573786"/>
                <a:gridCol w="573786"/>
                <a:gridCol w="573786"/>
                <a:gridCol w="573786"/>
                <a:gridCol w="573786"/>
                <a:gridCol w="573786"/>
                <a:gridCol w="573786"/>
                <a:gridCol w="573786"/>
                <a:gridCol w="573786"/>
              </a:tblGrid>
              <a:tr h="170233">
                <a:tc>
                  <a:txBody>
                    <a:bodyPr/>
                    <a:lstStyle/>
                    <a:p>
                      <a:pPr marL="0" marR="0">
                        <a:lnSpc>
                          <a:spcPct val="115000"/>
                        </a:lnSpc>
                        <a:spcBef>
                          <a:spcPts val="0"/>
                        </a:spcBef>
                        <a:spcAft>
                          <a:spcPts val="0"/>
                        </a:spcAft>
                      </a:pPr>
                      <a:r>
                        <a:rPr lang="en-US" sz="800" dirty="0">
                          <a:effectLst/>
                          <a:latin typeface="Calibri"/>
                          <a:ea typeface="Times New Roman"/>
                          <a:cs typeface="Times New Roman"/>
                        </a:rPr>
                        <a:t> </a:t>
                      </a:r>
                      <a:endParaRPr lang="en-US" sz="1000" dirty="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800" b="1">
                          <a:effectLst/>
                          <a:latin typeface="Calibri"/>
                          <a:ea typeface="Times New Roman"/>
                          <a:cs typeface="Times New Roman"/>
                        </a:rPr>
                        <a:t>Incidence </a:t>
                      </a:r>
                      <a:r>
                        <a:rPr lang="en-US" sz="800" b="1" baseline="30000">
                          <a:effectLst/>
                          <a:latin typeface="Calibri"/>
                          <a:ea typeface="Times New Roman"/>
                          <a:cs typeface="Times New Roman"/>
                        </a:rPr>
                        <a:t>a</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December 31 point prevalence</a:t>
                      </a:r>
                      <a:endParaRPr lang="en-US" sz="1000" dirty="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800" b="1">
                          <a:effectLst/>
                          <a:latin typeface="Calibri"/>
                          <a:ea typeface="Times New Roman"/>
                          <a:cs typeface="Times New Roman"/>
                        </a:rPr>
                        <a:t>Kidney transplants</a:t>
                      </a:r>
                      <a:endParaRPr lang="en-US" sz="100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296742">
                <a:tc>
                  <a:txBody>
                    <a:bodyPr/>
                    <a:lstStyle/>
                    <a:p>
                      <a:pPr marL="0" marR="0" algn="r">
                        <a:lnSpc>
                          <a:spcPct val="115000"/>
                        </a:lnSpc>
                        <a:spcBef>
                          <a:spcPts val="0"/>
                        </a:spcBef>
                        <a:spcAft>
                          <a:spcPts val="0"/>
                        </a:spcAft>
                      </a:pPr>
                      <a:r>
                        <a:rPr lang="en-US" sz="800" dirty="0">
                          <a:effectLst/>
                          <a:latin typeface="Calibri"/>
                          <a:ea typeface="Times New Roman"/>
                          <a:cs typeface="Times New Roman"/>
                        </a:rPr>
                        <a:t> </a:t>
                      </a:r>
                      <a:endParaRPr lang="en-US" sz="1000" dirty="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Count</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a:t>
                      </a:r>
                      <a:endParaRPr lang="en-US" sz="1000" dirty="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Adj. rate</a:t>
                      </a:r>
                      <a:r>
                        <a:rPr lang="en-US" sz="800" b="1" baseline="30000">
                          <a:effectLst/>
                          <a:latin typeface="Calibri"/>
                          <a:ea typeface="Times New Roman"/>
                          <a:cs typeface="Times New Roman"/>
                        </a:rPr>
                        <a:t>b</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Count</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a:t>
                      </a:r>
                      <a:endParaRPr lang="en-US" sz="1000" dirty="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Adj.</a:t>
                      </a:r>
                      <a:br>
                        <a:rPr lang="en-US" sz="800" b="1">
                          <a:effectLst/>
                          <a:latin typeface="Calibri"/>
                          <a:ea typeface="Times New Roman"/>
                          <a:cs typeface="Times New Roman"/>
                        </a:rPr>
                      </a:br>
                      <a:r>
                        <a:rPr lang="en-US" sz="800" b="1">
                          <a:effectLst/>
                          <a:latin typeface="Calibri"/>
                          <a:ea typeface="Times New Roman"/>
                          <a:cs typeface="Times New Roman"/>
                        </a:rPr>
                        <a:t>rate </a:t>
                      </a:r>
                      <a:r>
                        <a:rPr lang="en-US" sz="800" b="1" baseline="30000">
                          <a:effectLst/>
                          <a:latin typeface="Calibri"/>
                          <a:ea typeface="Times New Roman"/>
                          <a:cs typeface="Times New Roman"/>
                        </a:rPr>
                        <a:t>b</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dirty="0">
                          <a:effectLst/>
                          <a:latin typeface="Calibri"/>
                          <a:ea typeface="Times New Roman"/>
                          <a:cs typeface="Times New Roman"/>
                        </a:rPr>
                        <a:t>Dialysis </a:t>
                      </a:r>
                      <a:r>
                        <a:rPr lang="en-US" sz="800" b="1" baseline="30000" dirty="0">
                          <a:effectLst/>
                          <a:latin typeface="Calibri"/>
                          <a:ea typeface="Times New Roman"/>
                          <a:cs typeface="Times New Roman"/>
                        </a:rPr>
                        <a:t>c</a:t>
                      </a:r>
                      <a:r>
                        <a:rPr lang="en-US" sz="800" b="1" dirty="0">
                          <a:effectLst/>
                          <a:latin typeface="Calibri"/>
                          <a:ea typeface="Times New Roman"/>
                          <a:cs typeface="Times New Roman"/>
                        </a:rPr>
                        <a:t> </a:t>
                      </a:r>
                      <a:endParaRPr lang="en-US" sz="1000" dirty="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Tx </a:t>
                      </a:r>
                      <a:r>
                        <a:rPr lang="en-US" sz="800" b="1" baseline="30000">
                          <a:effectLst/>
                          <a:latin typeface="Calibri"/>
                          <a:ea typeface="Times New Roman"/>
                          <a:cs typeface="Times New Roman"/>
                        </a:rPr>
                        <a:t>c</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Deceased donor</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Living</a:t>
                      </a:r>
                      <a:endParaRPr lang="en-US" sz="1000">
                        <a:effectLst/>
                        <a:latin typeface="Calibri"/>
                        <a:ea typeface="Calibri"/>
                        <a:cs typeface="Times New Roman"/>
                      </a:endParaRPr>
                    </a:p>
                    <a:p>
                      <a:pPr marL="0" marR="0" algn="ctr">
                        <a:lnSpc>
                          <a:spcPct val="115000"/>
                        </a:lnSpc>
                        <a:spcBef>
                          <a:spcPts val="0"/>
                        </a:spcBef>
                        <a:spcAft>
                          <a:spcPts val="0"/>
                        </a:spcAft>
                      </a:pPr>
                      <a:r>
                        <a:rPr lang="en-US" sz="800" b="1">
                          <a:effectLst/>
                          <a:latin typeface="Calibri"/>
                          <a:ea typeface="Times New Roman"/>
                          <a:cs typeface="Times New Roman"/>
                        </a:rPr>
                        <a:t>donor</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800" b="1">
                          <a:effectLst/>
                          <a:latin typeface="Calibri"/>
                          <a:ea typeface="Times New Roman"/>
                          <a:cs typeface="Times New Roman"/>
                        </a:rPr>
                        <a:t>ESRD deaths </a:t>
                      </a:r>
                      <a:r>
                        <a:rPr lang="en-US" sz="800" b="1" baseline="30000">
                          <a:effectLst/>
                          <a:latin typeface="Calibri"/>
                          <a:ea typeface="Times New Roman"/>
                          <a:cs typeface="Times New Roman"/>
                        </a:rPr>
                        <a:t>d</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8730">
                <a:tc>
                  <a:txBody>
                    <a:bodyPr/>
                    <a:lstStyle/>
                    <a:p>
                      <a:pPr marL="0" marR="0">
                        <a:lnSpc>
                          <a:spcPct val="115000"/>
                        </a:lnSpc>
                        <a:spcBef>
                          <a:spcPts val="0"/>
                        </a:spcBef>
                        <a:spcAft>
                          <a:spcPts val="0"/>
                        </a:spcAft>
                      </a:pPr>
                      <a:r>
                        <a:rPr lang="en-US" sz="800" b="1" dirty="0">
                          <a:effectLst/>
                          <a:latin typeface="Calibri"/>
                          <a:ea typeface="Times New Roman"/>
                          <a:cs typeface="Times New Roman"/>
                        </a:rPr>
                        <a:t>0-19 </a:t>
                      </a:r>
                      <a:r>
                        <a:rPr lang="en-US" sz="800" b="1" baseline="30000" dirty="0">
                          <a:effectLst/>
                          <a:latin typeface="Calibri"/>
                          <a:ea typeface="Times New Roman"/>
                          <a:cs typeface="Times New Roman"/>
                        </a:rPr>
                        <a:t>e</a:t>
                      </a:r>
                      <a:endParaRPr lang="en-US" sz="1000" dirty="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1,163</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1.0</a:t>
                      </a:r>
                      <a:endParaRPr lang="en-US" sz="1000" dirty="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7,545</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1.2</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83.1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2,060</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5,485</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2.9</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549</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350</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84</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20-44</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13,162</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11.5</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122.2</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101,994</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16.0</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938.0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59,045</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42,949</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23.1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2,918</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1,925</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3,929</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45-64</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45,069</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39.3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570.2</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283,021</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44.4</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3,550.1</a:t>
                      </a:r>
                      <a:endParaRPr lang="en-US" sz="1000" dirty="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188,571</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41.8</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94,450</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50.7</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5,851</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2,549</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26,555</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65-74</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27,933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24.3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1,270.1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140,238</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22.0</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6,301.8</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106,101</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23.5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34,137</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18.3</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1,928</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696</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24,563</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75+</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27,486</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23.9</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1,618.4</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104,107</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16.3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6,261.1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94,825</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21.0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9,282</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247</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76</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33,507</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Unknown age</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42</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21</a:t>
                      </a:r>
                      <a:endParaRPr lang="en-US" sz="100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White</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76,089</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66.3</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279.2</a:t>
                      </a:r>
                      <a:endParaRPr lang="en-US" sz="1000" dirty="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383,534</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60.2</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1,431.8</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252,053</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55.9</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131,481</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70.6</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6,892</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4,450</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59,868</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Black/African American</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31,398</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27.3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908.0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200,797</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31.5</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5,670.5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164,211</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36.4</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36,586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19.6</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3,547</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718</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23,868</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Native American</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1,273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1.1</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411.5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8,154</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2,599.5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6,310</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1.4</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1,844</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135</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41</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1,012</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Asian</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5,840</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5.1</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378.9</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35,878</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5.6</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2,271.8</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25,230</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5.6</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10,648</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5.7</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809</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352</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3,400</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Other</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50</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0.0</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5,860</a:t>
                      </a:r>
                      <a:endParaRPr lang="en-US" sz="1000" dirty="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0.9</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2,515</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0.6</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3,345</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1.8</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75</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490</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Unknown</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163</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0.1</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2,682</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0.4</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283</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0.1</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2,399</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1.3</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77</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48</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Hispanic</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17,024</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14.8</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501.3</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106,308</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16.7</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2,931.9</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79,352</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17.6</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26,956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14.5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1,956</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804</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11,433</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Non-Hispanic</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97,789</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85.2</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340.5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530,597</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83.3</a:t>
                      </a:r>
                      <a:endParaRPr lang="en-US" sz="1000" dirty="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1,857.8</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371,250</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82.4</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159,347</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85.5</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9,579</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4,813</a:t>
                      </a:r>
                      <a:endParaRPr lang="en-US" sz="100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77,205</a:t>
                      </a:r>
                      <a:endParaRPr lang="en-US" sz="100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Male</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65,842</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57.3</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446.0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363,497</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57.1</a:t>
                      </a:r>
                      <a:endParaRPr lang="en-US" sz="1000">
                        <a:effectLst/>
                        <a:latin typeface="Calibri"/>
                        <a:ea typeface="Calibri"/>
                        <a:cs typeface="Times New Roman"/>
                      </a:endParaRPr>
                    </a:p>
                  </a:txBody>
                  <a:tcPr marL="17322" marR="1732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2,396.7</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252,526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56.0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110,971</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59.6</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6,973</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3,483</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49,939</a:t>
                      </a:r>
                      <a:endParaRPr lang="en-US" sz="1000">
                        <a:effectLst/>
                        <a:latin typeface="Calibri"/>
                        <a:ea typeface="Calibri"/>
                        <a:cs typeface="Times New Roman"/>
                      </a:endParaRPr>
                    </a:p>
                  </a:txBody>
                  <a:tcPr marL="8362" marR="836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Female</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48,971</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42.7</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278.0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273,312</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42.9</a:t>
                      </a:r>
                      <a:endParaRPr lang="en-US" sz="1000">
                        <a:effectLst/>
                        <a:latin typeface="Calibri"/>
                        <a:ea typeface="Calibri"/>
                        <a:cs typeface="Times New Roman"/>
                      </a:endParaRPr>
                    </a:p>
                  </a:txBody>
                  <a:tcPr marL="17322" marR="1732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1,558.4</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198,006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43.9</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75,306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40.4</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4,520</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2,113</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38,696</a:t>
                      </a:r>
                      <a:endParaRPr lang="en-US" sz="1000">
                        <a:effectLst/>
                        <a:latin typeface="Calibri"/>
                        <a:ea typeface="Calibri"/>
                        <a:cs typeface="Times New Roman"/>
                      </a:endParaRPr>
                    </a:p>
                  </a:txBody>
                  <a:tcPr marL="8362" marR="8362" marT="0" marB="0" anchor="ctr">
                    <a:lnL>
                      <a:noFill/>
                    </a:lnL>
                    <a:lnR>
                      <a:noFill/>
                    </a:lnR>
                    <a:lnT>
                      <a:noFill/>
                    </a:lnT>
                    <a:lnB>
                      <a:noFill/>
                    </a:lnB>
                    <a:solidFill>
                      <a:srgbClr val="FFFFFF"/>
                    </a:solidFill>
                  </a:tcPr>
                </a:tc>
              </a:tr>
              <a:tr h="148730">
                <a:tc>
                  <a:txBody>
                    <a:bodyPr/>
                    <a:lstStyle/>
                    <a:p>
                      <a:pPr marL="0" marR="0">
                        <a:lnSpc>
                          <a:spcPct val="115000"/>
                        </a:lnSpc>
                        <a:spcBef>
                          <a:spcPts val="0"/>
                        </a:spcBef>
                        <a:spcAft>
                          <a:spcPts val="0"/>
                        </a:spcAft>
                      </a:pPr>
                      <a:r>
                        <a:rPr lang="en-US" sz="800" b="1">
                          <a:effectLst/>
                          <a:latin typeface="Calibri"/>
                          <a:ea typeface="Times New Roman"/>
                          <a:cs typeface="Times New Roman"/>
                        </a:rPr>
                        <a:t>Unknown gender</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 </a:t>
                      </a:r>
                      <a:endParaRPr lang="en-US" sz="1000" dirty="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 </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96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0.0</a:t>
                      </a:r>
                      <a:endParaRPr lang="en-US" sz="1000">
                        <a:effectLst/>
                        <a:latin typeface="Calibri"/>
                        <a:ea typeface="Calibri"/>
                        <a:cs typeface="Times New Roman"/>
                      </a:endParaRPr>
                    </a:p>
                  </a:txBody>
                  <a:tcPr marL="17322" marR="1732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 </a:t>
                      </a:r>
                      <a:endParaRPr lang="en-US" sz="1000" dirty="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70</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26</a:t>
                      </a:r>
                      <a:endParaRPr lang="en-US" sz="1000">
                        <a:effectLst/>
                        <a:latin typeface="Calibri"/>
                        <a:ea typeface="Calibri"/>
                        <a:cs typeface="Times New Roman"/>
                      </a:endParaRPr>
                    </a:p>
                  </a:txBody>
                  <a:tcPr marL="17322" marR="1732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0.0</a:t>
                      </a:r>
                      <a:endParaRPr lang="en-US" sz="1000">
                        <a:effectLst/>
                        <a:latin typeface="Calibri"/>
                        <a:ea typeface="Calibri"/>
                        <a:cs typeface="Times New Roman"/>
                      </a:endParaRPr>
                    </a:p>
                  </a:txBody>
                  <a:tcPr marL="17322" marR="1732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42</a:t>
                      </a:r>
                      <a:endParaRPr lang="en-US" sz="1000">
                        <a:effectLst/>
                        <a:latin typeface="Calibri"/>
                        <a:ea typeface="Calibri"/>
                        <a:cs typeface="Times New Roman"/>
                      </a:endParaRPr>
                    </a:p>
                  </a:txBody>
                  <a:tcPr marL="8362" marR="836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a:effectLst/>
                          <a:latin typeface="Calibri"/>
                          <a:ea typeface="Times New Roman"/>
                          <a:cs typeface="Times New Roman"/>
                        </a:rPr>
                        <a:t>21</a:t>
                      </a:r>
                      <a:endParaRPr lang="en-US" sz="100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800" dirty="0">
                          <a:effectLst/>
                          <a:latin typeface="Calibri"/>
                          <a:ea typeface="Times New Roman"/>
                          <a:cs typeface="Times New Roman"/>
                        </a:rPr>
                        <a:t>*</a:t>
                      </a:r>
                      <a:endParaRPr lang="en-US" sz="1000" dirty="0">
                        <a:effectLst/>
                        <a:latin typeface="Calibri"/>
                        <a:ea typeface="Calibri"/>
                        <a:cs typeface="Times New Roman"/>
                      </a:endParaRPr>
                    </a:p>
                  </a:txBody>
                  <a:tcPr marL="8362" marR="836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TextBox 9"/>
          <p:cNvSpPr txBox="1"/>
          <p:nvPr/>
        </p:nvSpPr>
        <p:spPr>
          <a:xfrm>
            <a:off x="290223" y="4419600"/>
            <a:ext cx="8563554" cy="164660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effectLst/>
                <a:latin typeface="+mn-lt"/>
                <a:ea typeface="Times New Roman"/>
                <a:cs typeface="Times New Roman"/>
              </a:rPr>
              <a:t>Data Source: Reference tables: A, B, D, E &amp;H. a Incident counts: include all known ESRD patients, regardless of any incomplete data on patient characteristics and of U.S. residency status; b Includes only residents of the 50 states and Washington D.C. Rates are adjusted for age, race, and/or sex using the estimated 2011 U.S. resident population as the standard population. All rates are per million population. Rates by age are adjusted for race and sex. Rates by sex are adjusted for race and age. Rates by race are adjusted for age and sex. Rates by disease group and total adjusted rates are adjusted for age, sex, and race. Adjusted rates do not include patients with other or unknown race. c Patients are classified as receiving dialysis or having a functioning transplant. Those whose treatment modality on December 31 is unknown are assumed to be receiving dialysis. Includes all Medicare and non-Medicare ESRD patients, and patients in the U.S. territories and foreign countries. d Deaths are not counted for patients whose age is unknown. e Age is computed at the start of therapy for incidence, on December 31 for point prevalence, at the time of transplant for transplants, and on the date of death for death. </a:t>
            </a:r>
            <a:r>
              <a:rPr lang="en-US" sz="1000" b="1" i="1" dirty="0" smtClean="0">
                <a:effectLst/>
                <a:latin typeface="+mn-lt"/>
                <a:ea typeface="Times New Roman"/>
                <a:cs typeface="Times New Roman"/>
              </a:rPr>
              <a:t>. </a:t>
            </a:r>
            <a:r>
              <a:rPr lang="en-US" sz="1000" i="1" dirty="0" smtClean="0">
                <a:effectLst/>
                <a:latin typeface="+mn-lt"/>
                <a:ea typeface="Times New Roman"/>
                <a:cs typeface="Times New Roman"/>
              </a:rPr>
              <a:t>Zero values in this cell. Abbreviations: Adj., adjusted; ESRD, end-stage renal disease; </a:t>
            </a:r>
            <a:r>
              <a:rPr lang="en-US" sz="1000" i="1" dirty="0" err="1" smtClean="0">
                <a:effectLst/>
                <a:latin typeface="+mn-lt"/>
                <a:ea typeface="Times New Roman"/>
                <a:cs typeface="Times New Roman"/>
              </a:rPr>
              <a:t>Tx</a:t>
            </a:r>
            <a:r>
              <a:rPr lang="en-US" sz="1000" i="1" dirty="0" smtClean="0">
                <a:effectLst/>
                <a:latin typeface="+mn-lt"/>
                <a:ea typeface="Times New Roman"/>
                <a:cs typeface="Times New Roman"/>
              </a:rPr>
              <a:t>, transplant.</a:t>
            </a:r>
          </a:p>
          <a:p>
            <a:endParaRPr lang="en-US" sz="1100" dirty="0"/>
          </a:p>
        </p:txBody>
      </p:sp>
    </p:spTree>
    <p:extLst>
      <p:ext uri="{BB962C8B-B14F-4D97-AF65-F5344CB8AC3E}">
        <p14:creationId xmlns:p14="http://schemas.microsoft.com/office/powerpoint/2010/main" val="1431162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Title 1"/>
          <p:cNvSpPr>
            <a:spLocks noGrp="1"/>
          </p:cNvSpPr>
          <p:nvPr>
            <p:ph type="title"/>
          </p:nvPr>
        </p:nvSpPr>
        <p:spPr>
          <a:xfrm>
            <a:off x="514350" y="274638"/>
            <a:ext cx="8115300" cy="487362"/>
          </a:xfrm>
          <a:prstGeom prst="rect">
            <a:avLst/>
          </a:prstGeom>
        </p:spPr>
        <p:txBody>
          <a:bodyPr/>
          <a:lstStyle>
            <a:lvl1pPr algn="l">
              <a:defRPr sz="4400"/>
            </a:lvl1pPr>
          </a:lstStyle>
          <a:p>
            <a:pPr marL="0" marR="0">
              <a:spcBef>
                <a:spcPts val="0"/>
              </a:spcBef>
              <a:spcAft>
                <a:spcPts val="6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i.13  Outcomes: deceased donor transplants at one year</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9436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1500" y="5181600"/>
            <a:ext cx="8001000" cy="430887"/>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Reference Tables F2, F14, I26; F5, F17, I29; F6, F18, I30. Outcomes among recipients of a first-time deceased donor kidney transplant; unadjusted. This graphic is adapted from Figure 6.8.</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5109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Title 1"/>
          <p:cNvSpPr>
            <a:spLocks noGrp="1"/>
          </p:cNvSpPr>
          <p:nvPr>
            <p:ph type="title"/>
          </p:nvPr>
        </p:nvSpPr>
        <p:spPr>
          <a:xfrm>
            <a:off x="457200" y="304800"/>
            <a:ext cx="8229600" cy="563562"/>
          </a:xfrm>
          <a:prstGeom prst="rect">
            <a:avLst/>
          </a:prstGeom>
        </p:spPr>
        <p:txBody>
          <a:bodyPr/>
          <a:lstStyle>
            <a:lvl1pPr algn="l">
              <a:defRPr sz="4400"/>
            </a:lvl1pPr>
          </a:lstStyle>
          <a:p>
            <a:pPr marL="0" marR="0">
              <a:spcBef>
                <a:spcPts val="0"/>
              </a:spcBef>
              <a:spcAft>
                <a:spcPts val="6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i.14  Outcomes: living donor transplants at one year</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943600" cy="356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23900" y="5266618"/>
            <a:ext cx="7696200" cy="430887"/>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Reference Tables F8, F20, I32; F11, F23, I35; F12, F24, I36. Outcomes among recipients of a first-time live donor kidney transplant; unadjusted. This graphic is adapted from Figure 6.9.</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6036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Title 1"/>
          <p:cNvSpPr>
            <a:spLocks noGrp="1"/>
          </p:cNvSpPr>
          <p:nvPr>
            <p:ph type="title"/>
          </p:nvPr>
        </p:nvSpPr>
        <p:spPr>
          <a:xfrm>
            <a:off x="381000" y="274638"/>
            <a:ext cx="8382000" cy="563562"/>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i.15  Incident &amp; December 31 point prevalent ESRD patients (aged 0–19 years) </a:t>
            </a:r>
            <a:endParaRPr lang="en-US" sz="1100" b="1" spc="30" dirty="0">
              <a:effectLst/>
              <a:latin typeface="+mj-lt"/>
              <a:ea typeface="Times New Roman"/>
              <a:cs typeface="Times New Roman"/>
            </a:endParaRPr>
          </a:p>
        </p:txBody>
      </p:sp>
      <p:sp>
        <p:nvSpPr>
          <p:cNvPr id="7" name="Rectangle 6"/>
          <p:cNvSpPr/>
          <p:nvPr/>
        </p:nvSpPr>
        <p:spPr>
          <a:xfrm>
            <a:off x="213360" y="1371361"/>
            <a:ext cx="3215640" cy="261610"/>
          </a:xfrm>
          <a:prstGeom prst="rect">
            <a:avLst/>
          </a:prstGeom>
        </p:spPr>
        <p:txBody>
          <a:bodyPr wrap="square">
            <a:spAutoFit/>
          </a:bodyPr>
          <a:lstStyle/>
          <a:p>
            <a:pPr lvl="0" fontAlgn="base"/>
            <a:r>
              <a:rPr lang="en-US" sz="1100" b="1" u="none" strike="noStrike" kern="1200" dirty="0" smtClean="0">
                <a:solidFill>
                  <a:schemeClr val="tx1"/>
                </a:solidFill>
                <a:effectLst/>
                <a:latin typeface="+mn-lt"/>
                <a:ea typeface="+mn-ea"/>
                <a:cs typeface="+mn-cs"/>
              </a:rPr>
              <a:t>(a) Incidence of ESRD in children (aged 0-19 years)</a:t>
            </a:r>
            <a:endParaRPr lang="en-US" sz="1100" b="1" u="none" strike="noStrike" kern="1200" dirty="0">
              <a:solidFill>
                <a:schemeClr val="tx1"/>
              </a:solidFill>
              <a:effectLst/>
              <a:latin typeface="+mn-lt"/>
              <a:ea typeface="+mn-ea"/>
              <a:cs typeface="+mn-cs"/>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2057400"/>
            <a:ext cx="4198911" cy="252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8728" y="5181600"/>
            <a:ext cx="8366544" cy="60016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Reference tables D3-D5, D7-D9, and special analyses, USRDS ESRD Database. Peritoneal dialysis consists of continuous ambulatory peritoneal dialysis and continuous cycling peritoneal dialysis. Abbreviations: ESRD, end-stage renal disease; HD, hemodialysis; PD, peritoneal dialysis; </a:t>
            </a:r>
            <a:r>
              <a:rPr lang="en-US" sz="1100" i="1" kern="1200" dirty="0" err="1" smtClean="0">
                <a:solidFill>
                  <a:schemeClr val="tx1"/>
                </a:solidFill>
                <a:effectLst/>
                <a:latin typeface="+mn-lt"/>
                <a:ea typeface="+mn-ea"/>
                <a:cs typeface="+mn-cs"/>
              </a:rPr>
              <a:t>Tx</a:t>
            </a:r>
            <a:r>
              <a:rPr lang="en-US" sz="1100" i="1" kern="1200" dirty="0" smtClean="0">
                <a:solidFill>
                  <a:schemeClr val="tx1"/>
                </a:solidFill>
                <a:effectLst/>
                <a:latin typeface="+mn-lt"/>
                <a:ea typeface="+mn-ea"/>
                <a:cs typeface="+mn-cs"/>
              </a:rPr>
              <a:t>, transplant.  This graphic is also presented as Figure 7.1.</a:t>
            </a:r>
            <a:endParaRPr lang="en-US" sz="1100" dirty="0"/>
          </a:p>
        </p:txBody>
      </p:sp>
      <p:sp>
        <p:nvSpPr>
          <p:cNvPr id="10" name="Rectangle 9"/>
          <p:cNvSpPr/>
          <p:nvPr/>
        </p:nvSpPr>
        <p:spPr>
          <a:xfrm>
            <a:off x="4583264" y="1371361"/>
            <a:ext cx="3505200" cy="261610"/>
          </a:xfrm>
          <a:prstGeom prst="rect">
            <a:avLst/>
          </a:prstGeom>
        </p:spPr>
        <p:txBody>
          <a:bodyPr wrap="square">
            <a:spAutoFit/>
          </a:bodyPr>
          <a:lstStyle/>
          <a:p>
            <a:pPr lvl="0" fontAlgn="base"/>
            <a:r>
              <a:rPr lang="en-US" sz="1100" b="1" u="none" strike="noStrike" kern="1200" dirty="0" smtClean="0">
                <a:solidFill>
                  <a:schemeClr val="tx1"/>
                </a:solidFill>
                <a:effectLst/>
                <a:latin typeface="+mn-lt"/>
                <a:ea typeface="+mn-ea"/>
                <a:cs typeface="+mn-cs"/>
              </a:rPr>
              <a:t>(b) Prevalence of ESRD in children (aged 0-19 years)</a:t>
            </a:r>
            <a:endParaRPr lang="en-US" sz="1100" b="1" u="none" strike="noStrike" kern="1200" dirty="0">
              <a:solidFill>
                <a:schemeClr val="tx1"/>
              </a:solidFill>
              <a:effectLst/>
              <a:latin typeface="+mn-lt"/>
              <a:ea typeface="+mn-ea"/>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71423"/>
            <a:ext cx="4175544" cy="250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31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Title 1"/>
          <p:cNvSpPr>
            <a:spLocks noGrp="1"/>
          </p:cNvSpPr>
          <p:nvPr>
            <p:ph type="title"/>
          </p:nvPr>
        </p:nvSpPr>
        <p:spPr>
          <a:xfrm>
            <a:off x="457200" y="274638"/>
            <a:ext cx="8001000" cy="563562"/>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i.16  Adjusted 5 year survival in pediatric ESRD patients from day 1 by age (aged 0-19 years), 2003-2007</a:t>
            </a:r>
            <a:endParaRPr lang="en-US" sz="1100" b="1" spc="30" dirty="0">
              <a:effectLst/>
              <a:latin typeface="+mj-lt"/>
              <a:ea typeface="Times New Roman"/>
              <a:cs typeface="Times New Roman"/>
            </a:endParaRPr>
          </a:p>
        </p:txBody>
      </p:sp>
      <p:sp>
        <p:nvSpPr>
          <p:cNvPr id="8" name="Rectangle 7"/>
          <p:cNvSpPr/>
          <p:nvPr/>
        </p:nvSpPr>
        <p:spPr>
          <a:xfrm>
            <a:off x="679837" y="5334000"/>
            <a:ext cx="7772400" cy="769441"/>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Special analyses, USRDS ESRD Database. Incident dialysis and transplant patients defined at the onset of dialysis or the day of transplant without the 60-day rule; followed to December 31, 2012. Adjusted for age, sex, race, Hispanic ethnicity, and primary diagnosis. Ref: incident ESRD patients age 0-19, 2010-2011. Abbreviations: HD, hemodialysis; PD, peritoneal dialysis, </a:t>
            </a:r>
            <a:r>
              <a:rPr lang="en-US" sz="1100" i="1" kern="1200" dirty="0" err="1" smtClean="0">
                <a:solidFill>
                  <a:schemeClr val="tx1"/>
                </a:solidFill>
                <a:effectLst/>
                <a:latin typeface="+mn-lt"/>
                <a:ea typeface="+mn-ea"/>
                <a:cs typeface="+mn-cs"/>
              </a:rPr>
              <a:t>Tx,transplant</a:t>
            </a:r>
            <a:r>
              <a:rPr lang="en-US" sz="1100" i="1" kern="1200" dirty="0" smtClean="0">
                <a:solidFill>
                  <a:schemeClr val="tx1"/>
                </a:solidFill>
                <a:effectLst/>
                <a:latin typeface="+mn-lt"/>
                <a:ea typeface="+mn-ea"/>
                <a:cs typeface="+mn-cs"/>
              </a:rPr>
              <a:t>. This graphic is also presented as Figure 7.11.</a:t>
            </a:r>
            <a:endParaRPr lang="en-US" sz="1100" i="1" kern="1200" dirty="0">
              <a:solidFill>
                <a:schemeClr val="tx1"/>
              </a:solidFill>
              <a:effectLst/>
              <a:latin typeface="+mn-lt"/>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8248" y="792475"/>
            <a:ext cx="5807504" cy="4465325"/>
          </a:xfrm>
          <a:prstGeom prst="rect">
            <a:avLst/>
          </a:prstGeom>
        </p:spPr>
      </p:pic>
    </p:spTree>
    <p:extLst>
      <p:ext uri="{BB962C8B-B14F-4D97-AF65-F5344CB8AC3E}">
        <p14:creationId xmlns:p14="http://schemas.microsoft.com/office/powerpoint/2010/main" val="1462137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24</a:t>
            </a:fld>
            <a:endParaRPr lang="en-US" dirty="0"/>
          </a:p>
        </p:txBody>
      </p:sp>
      <p:sp>
        <p:nvSpPr>
          <p:cNvPr id="6" name="Title 1"/>
          <p:cNvSpPr>
            <a:spLocks noGrp="1"/>
          </p:cNvSpPr>
          <p:nvPr>
            <p:ph type="title"/>
          </p:nvPr>
        </p:nvSpPr>
        <p:spPr>
          <a:xfrm>
            <a:off x="381000" y="304800"/>
            <a:ext cx="8077200" cy="563562"/>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i.17 Dialysis units &amp; patient counts, by unit affiliation, 2010–2012</a:t>
            </a:r>
            <a:endParaRPr lang="en-US" sz="1100" b="1" spc="30" dirty="0">
              <a:effectLst/>
              <a:latin typeface="+mj-lt"/>
              <a:ea typeface="Times New Roman"/>
              <a:cs typeface="Times New Roman"/>
            </a:endParaRPr>
          </a:p>
        </p:txBody>
      </p:sp>
      <p:sp>
        <p:nvSpPr>
          <p:cNvPr id="8" name="Rectangle 7"/>
          <p:cNvSpPr/>
          <p:nvPr/>
        </p:nvSpPr>
        <p:spPr>
          <a:xfrm>
            <a:off x="838200" y="5334000"/>
            <a:ext cx="7467600" cy="600164"/>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Special analyses, USRDS ESRD Database. Abbreviations: DCI, Dialysis Clinic, Inc.; FMC, Fresenius; </a:t>
            </a:r>
            <a:r>
              <a:rPr lang="en-US" sz="1100" i="1" kern="1200" dirty="0" err="1" smtClean="0">
                <a:solidFill>
                  <a:schemeClr val="tx1"/>
                </a:solidFill>
                <a:effectLst/>
                <a:latin typeface="+mn-lt"/>
                <a:ea typeface="+mn-ea"/>
                <a:cs typeface="+mn-cs"/>
              </a:rPr>
              <a:t>Hosp</a:t>
            </a:r>
            <a:r>
              <a:rPr lang="en-US" sz="1100" i="1" kern="1200" dirty="0" smtClean="0">
                <a:solidFill>
                  <a:schemeClr val="tx1"/>
                </a:solidFill>
                <a:effectLst/>
                <a:latin typeface="+mn-lt"/>
                <a:ea typeface="+mn-ea"/>
                <a:cs typeface="+mn-cs"/>
              </a:rPr>
              <a:t>-based, hospital-based dialysis centers; </a:t>
            </a:r>
            <a:r>
              <a:rPr lang="en-US" sz="1100" i="1" kern="1200" dirty="0" err="1" smtClean="0">
                <a:solidFill>
                  <a:schemeClr val="tx1"/>
                </a:solidFill>
                <a:effectLst/>
                <a:latin typeface="+mn-lt"/>
                <a:ea typeface="+mn-ea"/>
                <a:cs typeface="+mn-cs"/>
              </a:rPr>
              <a:t>Indep</a:t>
            </a:r>
            <a:r>
              <a:rPr lang="en-US" sz="1100" i="1" kern="1200" dirty="0" smtClean="0">
                <a:solidFill>
                  <a:schemeClr val="tx1"/>
                </a:solidFill>
                <a:effectLst/>
                <a:latin typeface="+mn-lt"/>
                <a:ea typeface="+mn-ea"/>
                <a:cs typeface="+mn-cs"/>
              </a:rPr>
              <a:t>, independent dialysis providers; SDO, small dialysis organizations. This graphic is also presented as Figure 8.1.</a:t>
            </a:r>
            <a:endParaRPr lang="en-US" sz="1100" i="1" kern="1200" dirty="0">
              <a:solidFill>
                <a:schemeClr val="tx1"/>
              </a:solidFill>
              <a:effectLst/>
              <a:latin typeface="+mn-lt"/>
              <a:ea typeface="+mn-ea"/>
              <a:cs typeface="+mn-cs"/>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629" y="1730621"/>
            <a:ext cx="6646742" cy="308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48629" y="1138904"/>
            <a:ext cx="1138453" cy="261610"/>
          </a:xfrm>
          <a:prstGeom prst="rect">
            <a:avLst/>
          </a:prstGeom>
        </p:spPr>
        <p:txBody>
          <a:bodyPr wrap="none">
            <a:spAutoFit/>
          </a:bodyPr>
          <a:lstStyle/>
          <a:p>
            <a:r>
              <a:rPr lang="en-US" sz="1100" b="1" kern="1200" dirty="0" smtClean="0">
                <a:solidFill>
                  <a:schemeClr val="tx1"/>
                </a:solidFill>
                <a:effectLst/>
                <a:latin typeface="+mn-lt"/>
                <a:ea typeface="+mn-ea"/>
                <a:cs typeface="+mn-cs"/>
              </a:rPr>
              <a:t>(a) Dialysis units</a:t>
            </a:r>
            <a:endParaRPr lang="en-US" sz="11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54200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Title 1"/>
          <p:cNvSpPr>
            <a:spLocks noGrp="1"/>
          </p:cNvSpPr>
          <p:nvPr>
            <p:ph type="title"/>
          </p:nvPr>
        </p:nvSpPr>
        <p:spPr>
          <a:xfrm>
            <a:off x="381000" y="304800"/>
            <a:ext cx="8077200" cy="563562"/>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i.17 Dialysis units &amp; patient counts, by unit affiliation, 2010–2012</a:t>
            </a:r>
            <a:br>
              <a:rPr lang="en-US" sz="1100" b="1" spc="30" dirty="0" smtClean="0">
                <a:effectLst/>
                <a:latin typeface="+mj-lt"/>
                <a:ea typeface="Times New Roman"/>
                <a:cs typeface="Times New Roman"/>
              </a:rPr>
            </a:br>
            <a:r>
              <a:rPr lang="en-US" sz="1100" b="1" spc="30" dirty="0" smtClean="0">
                <a:latin typeface="+mj-lt"/>
                <a:ea typeface="Times New Roman"/>
                <a:cs typeface="Times New Roman"/>
              </a:rPr>
              <a:t>(continued)</a:t>
            </a:r>
            <a:endParaRPr lang="en-US" sz="1100" b="1" spc="30" dirty="0">
              <a:effectLst/>
              <a:latin typeface="+mj-lt"/>
              <a:ea typeface="Times New Roman"/>
              <a:cs typeface="Times New Roman"/>
            </a:endParaRPr>
          </a:p>
        </p:txBody>
      </p:sp>
      <p:sp>
        <p:nvSpPr>
          <p:cNvPr id="8" name="Rectangle 7"/>
          <p:cNvSpPr/>
          <p:nvPr/>
        </p:nvSpPr>
        <p:spPr>
          <a:xfrm>
            <a:off x="838200" y="5334000"/>
            <a:ext cx="7467600" cy="600164"/>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Special analyses, USRDS ESRD Database. Abbreviations: DCI, Dialysis Clinic, Inc.; FMC, Fresenius; </a:t>
            </a:r>
            <a:r>
              <a:rPr lang="en-US" sz="1100" i="1" kern="1200" dirty="0" err="1" smtClean="0">
                <a:solidFill>
                  <a:schemeClr val="tx1"/>
                </a:solidFill>
                <a:effectLst/>
                <a:latin typeface="+mn-lt"/>
                <a:ea typeface="+mn-ea"/>
                <a:cs typeface="+mn-cs"/>
              </a:rPr>
              <a:t>Hosp</a:t>
            </a:r>
            <a:r>
              <a:rPr lang="en-US" sz="1100" i="1" kern="1200" dirty="0" smtClean="0">
                <a:solidFill>
                  <a:schemeClr val="tx1"/>
                </a:solidFill>
                <a:effectLst/>
                <a:latin typeface="+mn-lt"/>
                <a:ea typeface="+mn-ea"/>
                <a:cs typeface="+mn-cs"/>
              </a:rPr>
              <a:t>-based, hospital-based dialysis centers; </a:t>
            </a:r>
            <a:r>
              <a:rPr lang="en-US" sz="1100" i="1" kern="1200" dirty="0" err="1" smtClean="0">
                <a:solidFill>
                  <a:schemeClr val="tx1"/>
                </a:solidFill>
                <a:effectLst/>
                <a:latin typeface="+mn-lt"/>
                <a:ea typeface="+mn-ea"/>
                <a:cs typeface="+mn-cs"/>
              </a:rPr>
              <a:t>Indep</a:t>
            </a:r>
            <a:r>
              <a:rPr lang="en-US" sz="1100" i="1" kern="1200" dirty="0" smtClean="0">
                <a:solidFill>
                  <a:schemeClr val="tx1"/>
                </a:solidFill>
                <a:effectLst/>
                <a:latin typeface="+mn-lt"/>
                <a:ea typeface="+mn-ea"/>
                <a:cs typeface="+mn-cs"/>
              </a:rPr>
              <a:t>, independent dialysis providers; SDO, small dialysis organizations. This graphic is also presented as Figure 8.1.</a:t>
            </a:r>
            <a:endParaRPr lang="en-US" sz="1100" i="1" kern="1200" dirty="0">
              <a:solidFill>
                <a:schemeClr val="tx1"/>
              </a:solidFill>
              <a:effectLst/>
              <a:latin typeface="+mn-lt"/>
              <a:ea typeface="+mn-ea"/>
              <a:cs typeface="+mn-cs"/>
            </a:endParaRPr>
          </a:p>
        </p:txBody>
      </p:sp>
      <p:sp>
        <p:nvSpPr>
          <p:cNvPr id="9" name="Rectangle 8"/>
          <p:cNvSpPr/>
          <p:nvPr/>
        </p:nvSpPr>
        <p:spPr>
          <a:xfrm>
            <a:off x="1144735" y="1132820"/>
            <a:ext cx="1226618" cy="261610"/>
          </a:xfrm>
          <a:prstGeom prst="rect">
            <a:avLst/>
          </a:prstGeom>
        </p:spPr>
        <p:txBody>
          <a:bodyPr wrap="none">
            <a:spAutoFit/>
          </a:bodyPr>
          <a:lstStyle/>
          <a:p>
            <a:r>
              <a:rPr lang="en-US" sz="1100" b="1" kern="1200" dirty="0" smtClean="0">
                <a:solidFill>
                  <a:schemeClr val="tx1"/>
                </a:solidFill>
                <a:effectLst/>
                <a:latin typeface="+mn-lt"/>
                <a:ea typeface="+mn-ea"/>
                <a:cs typeface="+mn-cs"/>
              </a:rPr>
              <a:t>(b) Patient counts</a:t>
            </a:r>
            <a:endParaRPr lang="en-US" sz="1100" b="1" kern="1200" dirty="0">
              <a:solidFill>
                <a:schemeClr val="tx1"/>
              </a:solidFill>
              <a:effectLst/>
              <a:latin typeface="+mn-lt"/>
              <a:ea typeface="+mn-ea"/>
              <a:cs typeface="+mn-cs"/>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735" y="1814615"/>
            <a:ext cx="6854531" cy="2854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8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26</a:t>
            </a:fld>
            <a:endParaRPr lang="en-US" dirty="0"/>
          </a:p>
        </p:txBody>
      </p:sp>
      <p:sp>
        <p:nvSpPr>
          <p:cNvPr id="6" name="Title 1"/>
          <p:cNvSpPr>
            <a:spLocks noGrp="1"/>
          </p:cNvSpPr>
          <p:nvPr>
            <p:ph type="title"/>
          </p:nvPr>
        </p:nvSpPr>
        <p:spPr>
          <a:xfrm>
            <a:off x="457200" y="274638"/>
            <a:ext cx="8229600" cy="487362"/>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i.18  Annual percent change in Medicare ESRD spending</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206" y="762000"/>
            <a:ext cx="4573588" cy="45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28650" y="5568281"/>
            <a:ext cx="7886700" cy="600164"/>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USRDS ESRD Database. Total Medicare ESRD costs from claims data; includes all Medicare as primary payer claims as well as amounts paid by Medicare as secondary payer. Abbreviations: ESRD, end-stage renal disease. This graphic is also presented as Figure 9.4.</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5215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27</a:t>
            </a:fld>
            <a:endParaRPr lang="en-US" dirty="0"/>
          </a:p>
        </p:txBody>
      </p:sp>
      <p:sp>
        <p:nvSpPr>
          <p:cNvPr id="6" name="Title 1"/>
          <p:cNvSpPr>
            <a:spLocks noGrp="1"/>
          </p:cNvSpPr>
          <p:nvPr>
            <p:ph type="title"/>
          </p:nvPr>
        </p:nvSpPr>
        <p:spPr>
          <a:xfrm>
            <a:off x="457200" y="274638"/>
            <a:ext cx="8229600" cy="487362"/>
          </a:xfrm>
          <a:prstGeom prst="rect">
            <a:avLst/>
          </a:prstGeom>
        </p:spPr>
        <p:txBody>
          <a:bodyPr/>
          <a:lstStyle>
            <a:lvl1pPr algn="l">
              <a:defRPr sz="4400" i="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i.19 Costs of the Medicare &amp; ESRD programs (excluding Part D)</a:t>
            </a:r>
            <a:endParaRPr lang="en-US" sz="1100" b="1" spc="30" dirty="0">
              <a:effectLst/>
              <a:latin typeface="+mj-lt"/>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708" y="1219200"/>
            <a:ext cx="6370584" cy="353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5800" y="5257800"/>
            <a:ext cx="7772400" cy="430887"/>
          </a:xfrm>
          <a:prstGeom prst="rect">
            <a:avLst/>
          </a:prstGeom>
        </p:spPr>
        <p:txBody>
          <a:bodyPr wrap="square">
            <a:spAutoFit/>
          </a:bodyPr>
          <a:lstStyle/>
          <a:p>
            <a:r>
              <a:rPr lang="en-US" sz="1100" i="1" kern="1200" dirty="0" smtClean="0">
                <a:solidFill>
                  <a:schemeClr val="tx1"/>
                </a:solidFill>
                <a:effectLst/>
                <a:latin typeface="+mn-lt"/>
                <a:ea typeface="+mn-ea"/>
                <a:cs typeface="+mn-cs"/>
              </a:rPr>
              <a:t>Data Source: USRDS ESRD Database. Total Medicare expenditures obtained </a:t>
            </a:r>
            <a:r>
              <a:rPr lang="en-US" sz="1100" i="1" kern="1200" dirty="0" smtClean="0">
                <a:effectLst/>
                <a:latin typeface="+mn-lt"/>
                <a:ea typeface="+mn-ea"/>
                <a:cs typeface="+mn-cs"/>
              </a:rPr>
              <a:t>from </a:t>
            </a:r>
            <a:r>
              <a:rPr lang="en-US" sz="1100" i="0" u="sng" kern="1200" dirty="0" smtClean="0">
                <a:effectLst/>
                <a:latin typeface="+mn-lt"/>
                <a:ea typeface="+mn-ea"/>
                <a:cs typeface="+mn-cs"/>
                <a:hlinkClick r:id="rId3"/>
              </a:rPr>
              <a:t>http://CMS.gov</a:t>
            </a:r>
            <a:r>
              <a:rPr lang="en-US" sz="1100" i="1" kern="1200" dirty="0" smtClean="0">
                <a:effectLst/>
                <a:latin typeface="+mn-lt"/>
                <a:ea typeface="+mn-ea"/>
                <a:cs typeface="+mn-cs"/>
              </a:rPr>
              <a:t>. </a:t>
            </a:r>
            <a:r>
              <a:rPr lang="en-US" sz="1100" i="1" kern="1200" dirty="0" smtClean="0">
                <a:solidFill>
                  <a:schemeClr val="tx1"/>
                </a:solidFill>
                <a:effectLst/>
                <a:latin typeface="+mn-lt"/>
                <a:ea typeface="+mn-ea"/>
                <a:cs typeface="+mn-cs"/>
              </a:rPr>
              <a:t>Abbreviations: ESRD, end-stage renal disease. This graphic is also presented as Figure 9.2.</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55940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28</a:t>
            </a:fld>
            <a:endParaRPr lang="en-US" dirty="0"/>
          </a:p>
        </p:txBody>
      </p:sp>
      <p:sp>
        <p:nvSpPr>
          <p:cNvPr id="6" name="Title 1"/>
          <p:cNvSpPr>
            <a:spLocks noGrp="1"/>
          </p:cNvSpPr>
          <p:nvPr>
            <p:ph type="title"/>
          </p:nvPr>
        </p:nvSpPr>
        <p:spPr>
          <a:xfrm>
            <a:off x="419100" y="194272"/>
            <a:ext cx="8305800" cy="381000"/>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spc="30" dirty="0" smtClean="0">
                <a:effectLst/>
                <a:latin typeface="+mj-lt"/>
                <a:ea typeface="Times New Roman"/>
                <a:cs typeface="Times New Roman"/>
              </a:rPr>
              <a:t>Figure i.20 Incidence rate of ESRD, per million population, by country, in 2012</a:t>
            </a:r>
            <a:endParaRPr lang="en-US" sz="1100" b="1" spc="30" dirty="0">
              <a:effectLst/>
              <a:latin typeface="+mj-lt"/>
              <a:ea typeface="Times New Roman"/>
              <a:cs typeface="Times New Roman"/>
            </a:endParaRPr>
          </a:p>
        </p:txBody>
      </p:sp>
      <p:sp>
        <p:nvSpPr>
          <p:cNvPr id="8" name="TextBox 7"/>
          <p:cNvSpPr txBox="1"/>
          <p:nvPr/>
        </p:nvSpPr>
        <p:spPr>
          <a:xfrm>
            <a:off x="533400" y="4283102"/>
            <a:ext cx="4572000" cy="1446550"/>
          </a:xfrm>
          <a:prstGeom prst="rect">
            <a:avLst/>
          </a:prstGeom>
          <a:noFill/>
        </p:spPr>
        <p:txBody>
          <a:bodyPr wrap="square" rtlCol="0">
            <a:spAutoFit/>
          </a:bodyPr>
          <a:lstStyle/>
          <a:p>
            <a:r>
              <a:rPr lang="en-US" sz="1100" i="1" kern="1200" dirty="0" smtClean="0">
                <a:solidFill>
                  <a:schemeClr val="tx1"/>
                </a:solidFill>
                <a:effectLst/>
                <a:latin typeface="+mn-lt"/>
                <a:ea typeface="+mn-ea"/>
                <a:cs typeface="+mn-cs"/>
              </a:rPr>
              <a:t>Data source: Special analyses, USRDS ESRD Database. Data presented only for countries from which relevant information was available. All rates are unadjusted. ^UK: England, Wales, Northern Ireland (Scotland data reported separately). Japan and Taiwan are dialysis only. Data for Belgium do not include patients younger than 20. Data for Indonesia represent the West Java region. Data for France include 22 regions. Data for Spain include 18 of 19 regions. Abbreviations: ESRD, end-stage renal disease; sp., speaking. This graphic is also presented as Figure 10.1.</a:t>
            </a:r>
            <a:endParaRPr lang="en-US" sz="1100" i="1"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3696" y="152400"/>
            <a:ext cx="3238944" cy="622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060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29</a:t>
            </a:fld>
            <a:endParaRPr lang="en-US" dirty="0"/>
          </a:p>
        </p:txBody>
      </p:sp>
      <p:sp>
        <p:nvSpPr>
          <p:cNvPr id="6" name="Title 1"/>
          <p:cNvSpPr>
            <a:spLocks noGrp="1"/>
          </p:cNvSpPr>
          <p:nvPr>
            <p:ph type="title"/>
          </p:nvPr>
        </p:nvSpPr>
        <p:spPr>
          <a:xfrm>
            <a:off x="314325" y="194272"/>
            <a:ext cx="8515350" cy="381000"/>
          </a:xfrm>
          <a:prstGeom prst="rect">
            <a:avLst/>
          </a:prstGeom>
        </p:spPr>
        <p:txBody>
          <a:bodyPr/>
          <a:lstStyle>
            <a:lvl1pPr algn="l">
              <a:defRPr sz="4400"/>
            </a:lvl1pPr>
          </a:lstStyle>
          <a:p>
            <a:pPr marL="0" marR="0">
              <a:spcBef>
                <a:spcPts val="1800"/>
              </a:spcBef>
              <a:spcAft>
                <a:spcPts val="1800"/>
              </a:spcAft>
            </a:pPr>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 </a:t>
            </a:r>
            <a:r>
              <a:rPr lang="en-US" sz="1100" b="1" dirty="0">
                <a:ea typeface="Calibri"/>
                <a:cs typeface="Times New Roman"/>
              </a:rPr>
              <a:t>Figure</a:t>
            </a:r>
            <a:r>
              <a:rPr lang="en-US" sz="1100" b="1" spc="30" dirty="0" smtClean="0">
                <a:solidFill>
                  <a:srgbClr val="808080"/>
                </a:solidFill>
                <a:effectLst/>
                <a:latin typeface="+mj-lt"/>
                <a:ea typeface="Times New Roman"/>
                <a:cs typeface="Times New Roman"/>
              </a:rPr>
              <a:t> </a:t>
            </a:r>
            <a:r>
              <a:rPr lang="en-US" sz="1100" b="1" dirty="0" smtClean="0">
                <a:ea typeface="Calibri"/>
                <a:cs typeface="Times New Roman"/>
              </a:rPr>
              <a:t>i.21  </a:t>
            </a:r>
            <a:r>
              <a:rPr lang="en-US" sz="1100" b="1" dirty="0">
                <a:ea typeface="Calibri"/>
                <a:cs typeface="Times New Roman"/>
              </a:rPr>
              <a:t>Prevalence of ESRD, per million population, by country, in 2012</a:t>
            </a:r>
            <a:endParaRPr lang="en-US" sz="1100" b="1" spc="30" dirty="0">
              <a:effectLst/>
              <a:latin typeface="+mj-lt"/>
              <a:ea typeface="Times New Roman"/>
              <a:cs typeface="Times New Roman"/>
            </a:endParaRPr>
          </a:p>
        </p:txBody>
      </p:sp>
      <p:sp>
        <p:nvSpPr>
          <p:cNvPr id="8" name="TextBox 7"/>
          <p:cNvSpPr txBox="1"/>
          <p:nvPr/>
        </p:nvSpPr>
        <p:spPr>
          <a:xfrm>
            <a:off x="533400" y="4283102"/>
            <a:ext cx="4457700" cy="2123658"/>
          </a:xfrm>
          <a:prstGeom prst="rect">
            <a:avLst/>
          </a:prstGeom>
          <a:noFill/>
        </p:spPr>
        <p:txBody>
          <a:bodyPr wrap="square" rtlCol="0">
            <a:spAutoFit/>
          </a:bodyPr>
          <a:lstStyle/>
          <a:p>
            <a:r>
              <a:rPr lang="en-US" sz="1100" i="1" dirty="0"/>
              <a:t>Data source: Special analyses, USRDS ESRD Database. Data presented only for countries from which relevant information was available. All rates are unadjusted and reflect prevalence at the end of 2012; rates for Colombia and Lebanon reflect prevalence at the end of June 2012. ^UK: England, Wales, &amp; Northern Ireland (Scotland data reported separately). Japan and Taiwan include dialysis patients only. Data for Belgium do not include patients younger than 20. Data for Indonesia represent the West Java region. Data for Spain include 18 of 19 regions. Data for France include 22 regions. Data for Turkey in 2012 was collected with the collaboration of the Ministry of Health, which collects patient-based data; however, in previous years center-based data were reported. This graphic is also presented as Figure 10.5.</a:t>
            </a:r>
          </a:p>
        </p:txBody>
      </p:sp>
      <p:pic>
        <p:nvPicPr>
          <p:cNvPr id="9" name="Picture 8" descr="Z:\ADR\2014\Volume 2\0 - An introduction to ESRD in the US\2014\Powerpoints\Powerpoint 300ppi\Fig i.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8048" y="228600"/>
            <a:ext cx="3907791" cy="6103273"/>
          </a:xfrm>
          <a:prstGeom prst="rect">
            <a:avLst/>
          </a:prstGeom>
          <a:noFill/>
          <a:ln>
            <a:noFill/>
          </a:ln>
        </p:spPr>
      </p:pic>
    </p:spTree>
    <p:extLst>
      <p:ext uri="{BB962C8B-B14F-4D97-AF65-F5344CB8AC3E}">
        <p14:creationId xmlns:p14="http://schemas.microsoft.com/office/powerpoint/2010/main" val="7471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Title 3"/>
          <p:cNvSpPr>
            <a:spLocks noGrp="1"/>
          </p:cNvSpPr>
          <p:nvPr>
            <p:ph type="title"/>
          </p:nvPr>
        </p:nvSpPr>
        <p:spPr>
          <a:xfrm>
            <a:off x="304800" y="304800"/>
            <a:ext cx="8610600" cy="592372"/>
          </a:xfrm>
          <a:prstGeom prst="rect">
            <a:avLst/>
          </a:prstGeom>
        </p:spPr>
        <p:txBody>
          <a:bodyPr/>
          <a:lstStyle>
            <a:lvl1pPr algn="l">
              <a:defRPr lang="en-US" sz="1100" b="1" smtClean="0">
                <a:effectLst/>
              </a:defRPr>
            </a:lvl1pPr>
          </a:lstStyle>
          <a:p>
            <a:r>
              <a:rPr lang="en-US" sz="1100" b="1" spc="30" dirty="0" err="1" smtClean="0">
                <a:solidFill>
                  <a:srgbClr val="808080"/>
                </a:solidFill>
                <a:effectLst/>
                <a:latin typeface="+mn-lt"/>
                <a:ea typeface="Times New Roman"/>
                <a:cs typeface="Times New Roman"/>
              </a:rPr>
              <a:t>vol</a:t>
            </a:r>
            <a:r>
              <a:rPr lang="en-US" sz="1100" b="1" spc="30" dirty="0" smtClean="0">
                <a:solidFill>
                  <a:srgbClr val="808080"/>
                </a:solidFill>
                <a:effectLst/>
                <a:latin typeface="+mn-lt"/>
                <a:ea typeface="Times New Roman"/>
                <a:cs typeface="Times New Roman"/>
              </a:rPr>
              <a:t> 2 </a:t>
            </a:r>
            <a:r>
              <a:rPr lang="en-US" sz="1100" b="1" spc="30" dirty="0" smtClean="0">
                <a:effectLst/>
                <a:latin typeface="+mn-lt"/>
                <a:ea typeface="Times New Roman"/>
                <a:cs typeface="Times New Roman"/>
              </a:rPr>
              <a:t>Table i.1  Summary statistics on reported ESRD therapy in the United States, by age, race, ethnicity, sex, &amp; primary diagnosis, 2012</a:t>
            </a:r>
            <a:br>
              <a:rPr lang="en-US" sz="1100" b="1" spc="30" dirty="0" smtClean="0">
                <a:effectLst/>
                <a:latin typeface="+mn-lt"/>
                <a:ea typeface="Times New Roman"/>
                <a:cs typeface="Times New Roman"/>
              </a:rPr>
            </a:br>
            <a:r>
              <a:rPr lang="en-US" sz="1100" b="1" spc="30" dirty="0" smtClean="0">
                <a:effectLst/>
                <a:latin typeface="+mn-lt"/>
                <a:ea typeface="Times New Roman"/>
                <a:cs typeface="Times New Roman"/>
              </a:rPr>
              <a:t>(continued</a:t>
            </a:r>
            <a:r>
              <a:rPr lang="en-US" spc="30" dirty="0">
                <a:ea typeface="Times New Roman"/>
                <a:cs typeface="Times New Roman"/>
              </a:rPr>
              <a:t>)</a:t>
            </a:r>
            <a:endParaRPr lang="en-US" sz="1100" b="1" spc="30" dirty="0">
              <a:effectLst/>
              <a:latin typeface="+mn-lt"/>
              <a:ea typeface="Times New Roman"/>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3363670451"/>
              </p:ext>
            </p:extLst>
          </p:nvPr>
        </p:nvGraphicFramePr>
        <p:xfrm>
          <a:off x="248916" y="1371600"/>
          <a:ext cx="8646168" cy="2380175"/>
        </p:xfrm>
        <a:graphic>
          <a:graphicData uri="http://schemas.openxmlformats.org/drawingml/2006/table">
            <a:tbl>
              <a:tblPr firstRow="1" firstCol="1" bandRow="1"/>
              <a:tblGrid>
                <a:gridCol w="1113955"/>
                <a:gridCol w="579401"/>
                <a:gridCol w="579401"/>
                <a:gridCol w="579401"/>
                <a:gridCol w="579401"/>
                <a:gridCol w="579401"/>
                <a:gridCol w="579401"/>
                <a:gridCol w="579401"/>
                <a:gridCol w="579401"/>
                <a:gridCol w="579401"/>
                <a:gridCol w="579401"/>
                <a:gridCol w="579401"/>
                <a:gridCol w="579401"/>
                <a:gridCol w="579401"/>
              </a:tblGrid>
              <a:tr h="171899">
                <a:tc>
                  <a:txBody>
                    <a:bodyPr/>
                    <a:lstStyle/>
                    <a:p>
                      <a:pPr marL="0" marR="0">
                        <a:lnSpc>
                          <a:spcPct val="115000"/>
                        </a:lnSpc>
                        <a:spcBef>
                          <a:spcPts val="0"/>
                        </a:spcBef>
                        <a:spcAft>
                          <a:spcPts val="0"/>
                        </a:spcAft>
                      </a:pPr>
                      <a:r>
                        <a:rPr lang="en-US" sz="900" dirty="0">
                          <a:effectLst/>
                          <a:latin typeface="Calibri"/>
                          <a:ea typeface="Times New Roman"/>
                          <a:cs typeface="Times New Roman"/>
                        </a:rPr>
                        <a:t> </a:t>
                      </a:r>
                      <a:endParaRPr lang="en-US" sz="1100" dirty="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gridSpan="3">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Incidence </a:t>
                      </a:r>
                      <a:r>
                        <a:rPr lang="en-US" sz="900" b="1" baseline="30000" dirty="0">
                          <a:effectLst/>
                          <a:latin typeface="Calibri"/>
                          <a:ea typeface="Times New Roman"/>
                          <a:cs typeface="Times New Roman"/>
                        </a:rPr>
                        <a:t>a</a:t>
                      </a:r>
                      <a:endParaRPr lang="en-US" sz="1100" dirty="0">
                        <a:effectLst/>
                        <a:latin typeface="Calibri"/>
                        <a:ea typeface="Calibri"/>
                        <a:cs typeface="Times New Roman"/>
                      </a:endParaRPr>
                    </a:p>
                  </a:txBody>
                  <a:tcPr marL="17492" marR="1749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7">
                  <a:txBody>
                    <a:bodyPr/>
                    <a:lstStyle/>
                    <a:p>
                      <a:pPr marL="0" marR="0" algn="ctr">
                        <a:lnSpc>
                          <a:spcPct val="115000"/>
                        </a:lnSpc>
                        <a:spcBef>
                          <a:spcPts val="0"/>
                        </a:spcBef>
                        <a:spcAft>
                          <a:spcPts val="0"/>
                        </a:spcAft>
                      </a:pPr>
                      <a:r>
                        <a:rPr lang="en-US" sz="900" b="1">
                          <a:effectLst/>
                          <a:latin typeface="Calibri"/>
                          <a:ea typeface="Times New Roman"/>
                          <a:cs typeface="Times New Roman"/>
                        </a:rPr>
                        <a:t>December 31 point prevalence</a:t>
                      </a:r>
                      <a:endParaRPr lang="en-US" sz="1100">
                        <a:effectLst/>
                        <a:latin typeface="Calibri"/>
                        <a:ea typeface="Calibri"/>
                        <a:cs typeface="Times New Roman"/>
                      </a:endParaRPr>
                    </a:p>
                  </a:txBody>
                  <a:tcPr marL="17492" marR="1749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900" b="1">
                          <a:effectLst/>
                          <a:latin typeface="Calibri"/>
                          <a:ea typeface="Times New Roman"/>
                          <a:cs typeface="Times New Roman"/>
                        </a:rPr>
                        <a:t>Kidney transplants</a:t>
                      </a:r>
                      <a:endParaRPr lang="en-US" sz="1100">
                        <a:effectLst/>
                        <a:latin typeface="Calibri"/>
                        <a:ea typeface="Calibri"/>
                        <a:cs typeface="Times New Roman"/>
                      </a:endParaRPr>
                    </a:p>
                  </a:txBody>
                  <a:tcPr marL="8444" marR="84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11442">
                <a:tc>
                  <a:txBody>
                    <a:bodyPr/>
                    <a:lstStyle/>
                    <a:p>
                      <a:pPr marL="0" marR="0" algn="r">
                        <a:lnSpc>
                          <a:spcPct val="115000"/>
                        </a:lnSpc>
                        <a:spcBef>
                          <a:spcPts val="0"/>
                        </a:spcBef>
                        <a:spcAft>
                          <a:spcPts val="0"/>
                        </a:spcAft>
                      </a:pPr>
                      <a:r>
                        <a:rPr lang="en-US" sz="900" dirty="0">
                          <a:effectLst/>
                          <a:latin typeface="Calibri"/>
                          <a:ea typeface="Times New Roman"/>
                          <a:cs typeface="Times New Roman"/>
                        </a:rPr>
                        <a:t> </a:t>
                      </a:r>
                      <a:endParaRPr lang="en-US" sz="1100" dirty="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Count</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Adj. </a:t>
                      </a:r>
                      <a:r>
                        <a:rPr lang="en-US" sz="900" b="1" dirty="0" err="1">
                          <a:effectLst/>
                          <a:latin typeface="Calibri"/>
                          <a:ea typeface="Times New Roman"/>
                          <a:cs typeface="Times New Roman"/>
                        </a:rPr>
                        <a:t>rate</a:t>
                      </a:r>
                      <a:r>
                        <a:rPr lang="en-US" sz="900" b="1" baseline="30000" dirty="0" err="1">
                          <a:effectLst/>
                          <a:latin typeface="Calibri"/>
                          <a:ea typeface="Times New Roman"/>
                          <a:cs typeface="Times New Roman"/>
                        </a:rPr>
                        <a:t>b</a:t>
                      </a:r>
                      <a:endParaRPr lang="en-US" sz="1100" dirty="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Count</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t>
                      </a:r>
                      <a:endParaRPr lang="en-US" sz="1100" dirty="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Times New Roman"/>
                          <a:cs typeface="Times New Roman"/>
                        </a:rPr>
                        <a:t>Adj.</a:t>
                      </a:r>
                      <a:br>
                        <a:rPr lang="en-US" sz="900" b="1" dirty="0">
                          <a:effectLst/>
                          <a:latin typeface="Calibri"/>
                          <a:ea typeface="Times New Roman"/>
                          <a:cs typeface="Times New Roman"/>
                        </a:rPr>
                      </a:br>
                      <a:r>
                        <a:rPr lang="en-US" sz="900" b="1" dirty="0">
                          <a:effectLst/>
                          <a:latin typeface="Calibri"/>
                          <a:ea typeface="Times New Roman"/>
                          <a:cs typeface="Times New Roman"/>
                        </a:rPr>
                        <a:t>rate </a:t>
                      </a:r>
                      <a:r>
                        <a:rPr lang="en-US" sz="900" b="1" baseline="30000" dirty="0">
                          <a:effectLst/>
                          <a:latin typeface="Calibri"/>
                          <a:ea typeface="Times New Roman"/>
                          <a:cs typeface="Times New Roman"/>
                        </a:rPr>
                        <a:t>b</a:t>
                      </a:r>
                      <a:endParaRPr lang="en-US" sz="1100" dirty="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Dialysis </a:t>
                      </a:r>
                      <a:r>
                        <a:rPr lang="en-US" sz="900" b="1" baseline="30000">
                          <a:effectLst/>
                          <a:latin typeface="Calibri"/>
                          <a:ea typeface="Times New Roman"/>
                          <a:cs typeface="Times New Roman"/>
                        </a:rPr>
                        <a:t>c</a:t>
                      </a:r>
                      <a:r>
                        <a:rPr lang="en-US" sz="900" b="1">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Tx </a:t>
                      </a:r>
                      <a:r>
                        <a:rPr lang="en-US" sz="900" b="1" baseline="30000">
                          <a:effectLst/>
                          <a:latin typeface="Calibri"/>
                          <a:ea typeface="Times New Roman"/>
                          <a:cs typeface="Times New Roman"/>
                        </a:rPr>
                        <a:t>c</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Deceased donor</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Living</a:t>
                      </a:r>
                      <a:endParaRPr lang="en-US" sz="1100">
                        <a:effectLst/>
                        <a:latin typeface="Calibri"/>
                        <a:ea typeface="Calibri"/>
                        <a:cs typeface="Times New Roman"/>
                      </a:endParaRPr>
                    </a:p>
                    <a:p>
                      <a:pPr marL="0" marR="0" algn="ctr">
                        <a:lnSpc>
                          <a:spcPct val="115000"/>
                        </a:lnSpc>
                        <a:spcBef>
                          <a:spcPts val="0"/>
                        </a:spcBef>
                        <a:spcAft>
                          <a:spcPts val="0"/>
                        </a:spcAft>
                      </a:pPr>
                      <a:r>
                        <a:rPr lang="en-US" sz="900" b="1">
                          <a:effectLst/>
                          <a:latin typeface="Calibri"/>
                          <a:ea typeface="Times New Roman"/>
                          <a:cs typeface="Times New Roman"/>
                        </a:rPr>
                        <a:t>donor</a:t>
                      </a:r>
                      <a:endParaRPr lang="en-US" sz="1100">
                        <a:effectLst/>
                        <a:latin typeface="Calibri"/>
                        <a:ea typeface="Calibri"/>
                        <a:cs typeface="Times New Roman"/>
                      </a:endParaRPr>
                    </a:p>
                  </a:txBody>
                  <a:tcPr marL="8444" marR="84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ESRD deaths </a:t>
                      </a:r>
                      <a:r>
                        <a:rPr lang="en-US" sz="900" b="1" baseline="30000">
                          <a:effectLst/>
                          <a:latin typeface="Calibri"/>
                          <a:ea typeface="Times New Roman"/>
                          <a:cs typeface="Times New Roman"/>
                        </a:rPr>
                        <a:t>d</a:t>
                      </a:r>
                      <a:endParaRPr lang="en-US" sz="1100">
                        <a:effectLst/>
                        <a:latin typeface="Calibri"/>
                        <a:ea typeface="Calibri"/>
                        <a:cs typeface="Times New Roman"/>
                      </a:endParaRPr>
                    </a:p>
                  </a:txBody>
                  <a:tcPr marL="8444" marR="84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5721">
                <a:tc>
                  <a:txBody>
                    <a:bodyPr/>
                    <a:lstStyle/>
                    <a:p>
                      <a:pPr marL="0" marR="0">
                        <a:lnSpc>
                          <a:spcPct val="115000"/>
                        </a:lnSpc>
                        <a:spcBef>
                          <a:spcPts val="0"/>
                        </a:spcBef>
                        <a:spcAft>
                          <a:spcPts val="0"/>
                        </a:spcAft>
                      </a:pPr>
                      <a:r>
                        <a:rPr lang="en-US" sz="900" b="1" dirty="0">
                          <a:effectLst/>
                          <a:latin typeface="Calibri"/>
                          <a:ea typeface="Times New Roman"/>
                          <a:cs typeface="Times New Roman"/>
                        </a:rPr>
                        <a:t>Diabetes</a:t>
                      </a:r>
                      <a:endParaRPr lang="en-US" sz="1100" dirty="0">
                        <a:effectLst/>
                        <a:latin typeface="Calibri"/>
                        <a:ea typeface="Calibri"/>
                        <a:cs typeface="Times New Roman"/>
                      </a:endParaRPr>
                    </a:p>
                  </a:txBody>
                  <a:tcPr marL="17492" marR="17492" marT="0" marB="0" anchor="ctr">
                    <a:lnL>
                      <a:noFill/>
                    </a:lnL>
                    <a:lnR>
                      <a:noFill/>
                    </a:lnR>
                    <a:lnT w="12700" cap="flat" cmpd="sng" algn="ctr">
                      <a:no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50,534</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44.0</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154.3</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239,837</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37.7</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Times New Roman"/>
                          <a:cs typeface="Times New Roman"/>
                        </a:rPr>
                        <a:t>731.0</a:t>
                      </a:r>
                      <a:endParaRPr lang="en-US" sz="1100" dirty="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197,079</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43.7</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42,758</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23.0</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3,355</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1,081</a:t>
                      </a:r>
                      <a:endParaRPr lang="en-US" sz="1100">
                        <a:effectLst/>
                        <a:latin typeface="Calibri"/>
                        <a:ea typeface="Calibri"/>
                        <a:cs typeface="Times New Roman"/>
                      </a:endParaRPr>
                    </a:p>
                  </a:txBody>
                  <a:tcPr marL="8444" marR="844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40,795</a:t>
                      </a:r>
                      <a:endParaRPr lang="en-US" sz="1100">
                        <a:effectLst/>
                        <a:latin typeface="Calibri"/>
                        <a:ea typeface="Calibri"/>
                        <a:cs typeface="Times New Roman"/>
                      </a:endParaRPr>
                    </a:p>
                  </a:txBody>
                  <a:tcPr marL="8444" marR="8444"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55721">
                <a:tc>
                  <a:txBody>
                    <a:bodyPr/>
                    <a:lstStyle/>
                    <a:p>
                      <a:pPr marL="0" marR="0">
                        <a:lnSpc>
                          <a:spcPct val="115000"/>
                        </a:lnSpc>
                        <a:spcBef>
                          <a:spcPts val="0"/>
                        </a:spcBef>
                        <a:spcAft>
                          <a:spcPts val="0"/>
                        </a:spcAft>
                      </a:pPr>
                      <a:r>
                        <a:rPr lang="en-US" sz="900" b="1" dirty="0">
                          <a:effectLst/>
                          <a:latin typeface="Calibri"/>
                          <a:ea typeface="Times New Roman"/>
                          <a:cs typeface="Times New Roman"/>
                        </a:rPr>
                        <a:t>Hypertension</a:t>
                      </a:r>
                      <a:endParaRPr lang="en-US" sz="1100" dirty="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32,610</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28.4</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101.1</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dirty="0">
                          <a:effectLst/>
                          <a:latin typeface="Calibri"/>
                          <a:ea typeface="Times New Roman"/>
                          <a:cs typeface="Times New Roman"/>
                        </a:rPr>
                        <a:t>159,049</a:t>
                      </a:r>
                      <a:endParaRPr lang="en-US" sz="1100" dirty="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25.0</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489.4</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129,092</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28.6</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29,957</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16.1</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2,505</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833</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24,975</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a:effectLst/>
                          <a:latin typeface="Calibri"/>
                          <a:ea typeface="Times New Roman"/>
                          <a:cs typeface="Times New Roman"/>
                        </a:rPr>
                        <a:t>Glomerulonephritis</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9,115</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7.9</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28.3</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106,012</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16.6</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325.8</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52,841</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11.7</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53,171</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28.5</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2,549</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1,679</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6,828</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a:effectLst/>
                          <a:latin typeface="Calibri"/>
                          <a:ea typeface="Times New Roman"/>
                          <a:cs typeface="Times New Roman"/>
                        </a:rPr>
                        <a:t>Cystic kidney disease</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2,530</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2.2</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7.9</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29,881</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4.7</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92.4</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11,526</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2.6</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18,355</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9.9</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832</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620</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1,548</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dirty="0">
                          <a:effectLst/>
                          <a:latin typeface="Calibri"/>
                          <a:ea typeface="Times New Roman"/>
                          <a:cs typeface="Times New Roman"/>
                        </a:rPr>
                        <a:t>Urologic disease</a:t>
                      </a:r>
                      <a:endParaRPr lang="en-US" sz="1100" dirty="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538</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0.5</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1.6</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7,447</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1.2</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22.9</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3,576</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0.8</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3,871</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2.1</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133</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91</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589</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a:effectLst/>
                          <a:latin typeface="Calibri"/>
                          <a:ea typeface="Times New Roman"/>
                          <a:cs typeface="Times New Roman"/>
                        </a:rPr>
                        <a:t>Other known cause</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12,281</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10.7</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38.2</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59,714</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9.4</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184.7</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37,458</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8.3</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22,256</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11.9</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1,356</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783</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9,935</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a:effectLst/>
                          <a:latin typeface="Calibri"/>
                          <a:ea typeface="Times New Roman"/>
                          <a:cs typeface="Times New Roman"/>
                        </a:rPr>
                        <a:t>Unknown cause</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3,506</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3.1</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10.8</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25,977</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4.1</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78.2</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15,883</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3.5</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10,094</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5.4</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423</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216</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3,101</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a:effectLst/>
                          <a:latin typeface="Calibri"/>
                          <a:ea typeface="Times New Roman"/>
                          <a:cs typeface="Times New Roman"/>
                        </a:rPr>
                        <a:t>Missing cause</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3,699</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3.2</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10.6</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8,988</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1.4</a:t>
                      </a:r>
                      <a:endParaRPr lang="en-US" sz="1100">
                        <a:effectLst/>
                        <a:latin typeface="Calibri"/>
                        <a:ea typeface="Calibri"/>
                        <a:cs typeface="Times New Roman"/>
                      </a:endParaRPr>
                    </a:p>
                  </a:txBody>
                  <a:tcPr marL="17492" marR="17492"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18.1</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3,147</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0.7</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5,841</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3.1</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382</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314</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867</a:t>
                      </a:r>
                      <a:endParaRPr lang="en-US" sz="1100">
                        <a:effectLst/>
                        <a:latin typeface="Calibri"/>
                        <a:ea typeface="Calibri"/>
                        <a:cs typeface="Times New Roman"/>
                      </a:endParaRPr>
                    </a:p>
                  </a:txBody>
                  <a:tcPr marL="8444" marR="8444" marT="0" marB="0" anchor="ctr">
                    <a:lnL>
                      <a:noFill/>
                    </a:lnL>
                    <a:lnR>
                      <a:noFill/>
                    </a:lnR>
                    <a:lnT>
                      <a:noFill/>
                    </a:lnT>
                    <a:lnB>
                      <a:noFill/>
                    </a:lnB>
                    <a:solidFill>
                      <a:srgbClr val="FFFFFF"/>
                    </a:solidFill>
                  </a:tcPr>
                </a:tc>
              </a:tr>
              <a:tr h="155721">
                <a:tc>
                  <a:txBody>
                    <a:bodyPr/>
                    <a:lstStyle/>
                    <a:p>
                      <a:pPr marL="0" marR="0">
                        <a:lnSpc>
                          <a:spcPct val="115000"/>
                        </a:lnSpc>
                        <a:spcBef>
                          <a:spcPts val="0"/>
                        </a:spcBef>
                        <a:spcAft>
                          <a:spcPts val="0"/>
                        </a:spcAft>
                      </a:pPr>
                      <a:r>
                        <a:rPr lang="en-US" sz="900" b="1">
                          <a:effectLst/>
                          <a:latin typeface="Calibri"/>
                          <a:ea typeface="Times New Roman"/>
                          <a:cs typeface="Times New Roman"/>
                        </a:rPr>
                        <a:t>All</a:t>
                      </a:r>
                      <a:endParaRPr lang="en-US" sz="1100">
                        <a:effectLst/>
                        <a:latin typeface="Calibri"/>
                        <a:ea typeface="Calibri"/>
                        <a:cs typeface="Times New Roman"/>
                      </a:endParaRPr>
                    </a:p>
                  </a:txBody>
                  <a:tcPr marL="17492" marR="1749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114,813</a:t>
                      </a:r>
                      <a:endParaRPr lang="en-US" sz="1100">
                        <a:effectLst/>
                        <a:latin typeface="Calibri"/>
                        <a:ea typeface="Calibri"/>
                        <a:cs typeface="Times New Roman"/>
                      </a:endParaRPr>
                    </a:p>
                  </a:txBody>
                  <a:tcPr marL="17492" marR="1749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100.0</a:t>
                      </a:r>
                      <a:endParaRPr lang="en-US" sz="1100">
                        <a:effectLst/>
                        <a:latin typeface="Calibri"/>
                        <a:ea typeface="Calibri"/>
                        <a:cs typeface="Times New Roman"/>
                      </a:endParaRPr>
                    </a:p>
                  </a:txBody>
                  <a:tcPr marL="17492" marR="1749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353.2</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636,905</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100.0</a:t>
                      </a:r>
                      <a:endParaRPr lang="en-US" sz="1100">
                        <a:effectLst/>
                        <a:latin typeface="Calibri"/>
                        <a:ea typeface="Calibri"/>
                        <a:cs typeface="Times New Roman"/>
                      </a:endParaRPr>
                    </a:p>
                  </a:txBody>
                  <a:tcPr marL="17492" marR="1749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1,942.9</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450602 </a:t>
                      </a:r>
                      <a:r>
                        <a:rPr lang="en-US" sz="900" baseline="30000">
                          <a:effectLst/>
                          <a:latin typeface="Calibri"/>
                          <a:ea typeface="Times New Roman"/>
                          <a:cs typeface="Times New Roman"/>
                        </a:rPr>
                        <a:t>f</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100.0</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186,303</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100.0</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11,535</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5,617</a:t>
                      </a:r>
                      <a:endParaRPr lang="en-US" sz="1100">
                        <a:effectLst/>
                        <a:latin typeface="Calibri"/>
                        <a:ea typeface="Calibri"/>
                        <a:cs typeface="Times New Roman"/>
                      </a:endParaRPr>
                    </a:p>
                  </a:txBody>
                  <a:tcPr marL="8444" marR="84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effectLst/>
                          <a:latin typeface="Calibri"/>
                          <a:ea typeface="Times New Roman"/>
                          <a:cs typeface="Times New Roman"/>
                        </a:rPr>
                        <a:t>88,638</a:t>
                      </a:r>
                      <a:endParaRPr lang="en-US" sz="1100">
                        <a:effectLst/>
                        <a:latin typeface="Calibri"/>
                        <a:ea typeface="Calibri"/>
                        <a:cs typeface="Times New Roman"/>
                      </a:endParaRPr>
                    </a:p>
                  </a:txBody>
                  <a:tcPr marL="8444" marR="8444"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467163">
                <a:tc>
                  <a:txBody>
                    <a:bodyPr/>
                    <a:lstStyle/>
                    <a:p>
                      <a:pPr marL="0" marR="0">
                        <a:lnSpc>
                          <a:spcPct val="115000"/>
                        </a:lnSpc>
                        <a:spcBef>
                          <a:spcPts val="0"/>
                        </a:spcBef>
                        <a:spcAft>
                          <a:spcPts val="0"/>
                        </a:spcAft>
                      </a:pPr>
                      <a:r>
                        <a:rPr lang="en-US" sz="900" b="1">
                          <a:effectLst/>
                          <a:latin typeface="Calibri"/>
                          <a:ea typeface="Times New Roman"/>
                          <a:cs typeface="Times New Roman"/>
                        </a:rPr>
                        <a:t>Unadjusted rate </a:t>
                      </a:r>
                      <a:r>
                        <a:rPr lang="en-US" sz="900" b="1" baseline="30000">
                          <a:effectLst/>
                          <a:latin typeface="Calibri"/>
                          <a:ea typeface="Times New Roman"/>
                          <a:cs typeface="Times New Roman"/>
                        </a:rPr>
                        <a:t>g</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Times New Roman"/>
                          <a:cs typeface="Times New Roman"/>
                        </a:rPr>
                        <a:t>358.6</a:t>
                      </a:r>
                      <a:endParaRPr lang="en-US" sz="1100" dirty="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dirty="0">
                          <a:effectLst/>
                          <a:latin typeface="Calibri"/>
                          <a:ea typeface="Times New Roman"/>
                          <a:cs typeface="Times New Roman"/>
                        </a:rPr>
                        <a:t>1,968.2</a:t>
                      </a:r>
                      <a:endParaRPr lang="en-US" sz="1100" dirty="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solidFill>
                            <a:srgbClr val="FFFFFF"/>
                          </a:solidFill>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b="1">
                          <a:solidFill>
                            <a:srgbClr val="000000"/>
                          </a:solidFill>
                          <a:effectLst/>
                          <a:latin typeface="Calibri"/>
                          <a:ea typeface="Times New Roman"/>
                          <a:cs typeface="Times New Roman"/>
                        </a:rPr>
                        <a:t> </a:t>
                      </a:r>
                      <a:endParaRPr lang="en-US" sz="1100">
                        <a:effectLst/>
                        <a:latin typeface="Calibri"/>
                        <a:ea typeface="Calibri"/>
                        <a:cs typeface="Times New Roman"/>
                      </a:endParaRPr>
                    </a:p>
                  </a:txBody>
                  <a:tcPr marL="17492" marR="174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Times New Roman"/>
                          <a:cs typeface="Times New Roman"/>
                        </a:rPr>
                        <a:t>Total transplants</a:t>
                      </a:r>
                      <a:r>
                        <a:rPr lang="en-US" sz="900" b="1" baseline="30000">
                          <a:effectLst/>
                          <a:latin typeface="Calibri"/>
                          <a:ea typeface="Times New Roman"/>
                          <a:cs typeface="Times New Roman"/>
                        </a:rPr>
                        <a:t>h</a:t>
                      </a:r>
                      <a:endParaRPr lang="en-US" sz="1100">
                        <a:effectLst/>
                        <a:latin typeface="Calibri"/>
                        <a:ea typeface="Calibri"/>
                        <a:cs typeface="Times New Roman"/>
                      </a:endParaRPr>
                    </a:p>
                  </a:txBody>
                  <a:tcPr marL="8444" marR="844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effectLst/>
                          <a:latin typeface="Calibri"/>
                          <a:ea typeface="Times New Roman"/>
                          <a:cs typeface="Times New Roman"/>
                        </a:rPr>
                        <a:t>17,330</a:t>
                      </a:r>
                      <a:endParaRPr lang="en-US" sz="1100">
                        <a:effectLst/>
                        <a:latin typeface="Calibri"/>
                        <a:ea typeface="Calibri"/>
                        <a:cs typeface="Times New Roman"/>
                      </a:endParaRPr>
                    </a:p>
                  </a:txBody>
                  <a:tcPr marL="8444" marR="84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900" b="1" dirty="0">
                          <a:solidFill>
                            <a:srgbClr val="000000"/>
                          </a:solidFill>
                          <a:effectLst/>
                          <a:latin typeface="Calibri"/>
                          <a:ea typeface="Times New Roman"/>
                          <a:cs typeface="Times New Roman"/>
                        </a:rPr>
                        <a:t> </a:t>
                      </a:r>
                      <a:endParaRPr lang="en-US" sz="1100" dirty="0">
                        <a:effectLst/>
                        <a:latin typeface="Calibri"/>
                        <a:ea typeface="Calibri"/>
                        <a:cs typeface="Times New Roman"/>
                      </a:endParaRPr>
                    </a:p>
                  </a:txBody>
                  <a:tcPr marL="8444" marR="844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304800" y="4343400"/>
            <a:ext cx="8534400" cy="147732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effectLst/>
                <a:latin typeface="+mn-lt"/>
                <a:ea typeface="Times New Roman"/>
                <a:cs typeface="Times New Roman"/>
              </a:rPr>
              <a:t>Data Source: Reference tables: A, B, D, E &amp;H. a Incident counts: include all known ESRD patients, regardless of any incomplete data on patient characteristics and of U.S. residency status; b Includes only residents of the 50 states and Washington D.C. Rates are adjusted for age, race, and/or sex using the estimated 2011 U.S. resident population as the standard population. All rates are per million population. Rates by age are adjusted for race and sex. Rates by sex are adjusted for race and age. Rates by race are adjusted for age and sex. Rates by disease group and total adjusted rates are adjusted for age, sex, and race. Adjusted rates do not include patients with other or unknown race. c Patients are classified as receiving dialysis or having a functioning transplant. Those whose treatment modality on December 31 is unknown are assumed to be receiving dialysis. Includes all Medicare and non-Medicare ESRD patients, and patients in the U.S. territories and foreign countries. d Deaths are not counted for patients whose age is unknown. f Includes patients whose modality is unknown. g Unadjusted total rates include all ESRD patients in the 50 states and Washington D.C. h Total transplants as known to the USRDS </a:t>
            </a:r>
            <a:r>
              <a:rPr lang="en-US" sz="1000" b="1" i="1" dirty="0" smtClean="0">
                <a:effectLst/>
                <a:latin typeface="+mn-lt"/>
                <a:ea typeface="Times New Roman"/>
                <a:cs typeface="Times New Roman"/>
              </a:rPr>
              <a:t>* </a:t>
            </a:r>
            <a:r>
              <a:rPr lang="en-US" sz="1000" i="1" dirty="0" smtClean="0">
                <a:effectLst/>
                <a:latin typeface="+mn-lt"/>
                <a:ea typeface="Times New Roman"/>
                <a:cs typeface="Times New Roman"/>
              </a:rPr>
              <a:t>Values for cells with ten or fewer patients are suppressed. </a:t>
            </a:r>
            <a:r>
              <a:rPr lang="en-US" sz="1000" b="1" i="1" dirty="0" smtClean="0">
                <a:effectLst/>
                <a:latin typeface="+mn-lt"/>
                <a:ea typeface="Times New Roman"/>
                <a:cs typeface="Times New Roman"/>
              </a:rPr>
              <a:t>. </a:t>
            </a:r>
            <a:r>
              <a:rPr lang="en-US" sz="1000" i="1" dirty="0" smtClean="0">
                <a:effectLst/>
                <a:latin typeface="+mn-lt"/>
                <a:ea typeface="Times New Roman"/>
                <a:cs typeface="Times New Roman"/>
              </a:rPr>
              <a:t>Zero values in this cell. Abbreviations: Adj., adjusted; ESRD, end-stage renal disease; </a:t>
            </a:r>
            <a:r>
              <a:rPr lang="en-US" sz="1000" i="1" dirty="0" err="1" smtClean="0">
                <a:effectLst/>
                <a:latin typeface="+mn-lt"/>
                <a:ea typeface="Times New Roman"/>
                <a:cs typeface="Times New Roman"/>
              </a:rPr>
              <a:t>Tx</a:t>
            </a:r>
            <a:r>
              <a:rPr lang="en-US" sz="1000" i="1" dirty="0" smtClean="0">
                <a:effectLst/>
                <a:latin typeface="+mn-lt"/>
                <a:ea typeface="Times New Roman"/>
                <a:cs typeface="Times New Roman"/>
              </a:rPr>
              <a:t>, transplant.</a:t>
            </a:r>
            <a:endParaRPr lang="en-US" sz="1000" dirty="0"/>
          </a:p>
        </p:txBody>
      </p:sp>
    </p:spTree>
    <p:extLst>
      <p:ext uri="{BB962C8B-B14F-4D97-AF65-F5344CB8AC3E}">
        <p14:creationId xmlns:p14="http://schemas.microsoft.com/office/powerpoint/2010/main" val="51556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Title 1"/>
          <p:cNvSpPr>
            <a:spLocks noGrp="1"/>
          </p:cNvSpPr>
          <p:nvPr>
            <p:ph type="title"/>
          </p:nvPr>
        </p:nvSpPr>
        <p:spPr>
          <a:xfrm>
            <a:off x="323850" y="274638"/>
            <a:ext cx="8496300" cy="41116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en-US" sz="1100" b="1" smtClean="0">
                <a:effectLst/>
              </a:defRPr>
            </a:lvl1pPr>
          </a:lstStyle>
          <a:p>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Figure i.1  Counts of new &amp; returning dialysis patients, 1991–2012 </a:t>
            </a:r>
            <a:br>
              <a:rPr lang="en-US" sz="1100" b="1" spc="30" dirty="0" smtClean="0">
                <a:effectLst/>
                <a:latin typeface="+mj-lt"/>
                <a:ea typeface="Times New Roman"/>
                <a:cs typeface="Times New Roman"/>
              </a:rPr>
            </a:br>
            <a:endParaRPr lang="en-US" dirty="0"/>
          </a:p>
        </p:txBody>
      </p:sp>
      <p:sp>
        <p:nvSpPr>
          <p:cNvPr id="7" name="TextBox 6"/>
          <p:cNvSpPr txBox="1"/>
          <p:nvPr/>
        </p:nvSpPr>
        <p:spPr>
          <a:xfrm>
            <a:off x="381000" y="988612"/>
            <a:ext cx="1343770" cy="261610"/>
          </a:xfrm>
          <a:prstGeom prst="rect">
            <a:avLst/>
          </a:prstGeom>
          <a:noFill/>
        </p:spPr>
        <p:txBody>
          <a:bodyPr wrap="square" rtlCol="0">
            <a:spAutoFit/>
          </a:bodyPr>
          <a:lstStyle/>
          <a:p>
            <a:r>
              <a:rPr lang="en-US" sz="1100" b="1" dirty="0" smtClean="0"/>
              <a:t>(a)</a:t>
            </a:r>
            <a:r>
              <a:rPr lang="en-US" sz="1100" b="1" baseline="0" dirty="0" smtClean="0"/>
              <a:t> </a:t>
            </a:r>
            <a:r>
              <a:rPr lang="en-US" sz="1100" b="1" dirty="0" smtClean="0"/>
              <a:t>New patients</a:t>
            </a:r>
            <a:endParaRPr lang="en-US" sz="1100" b="1" dirty="0"/>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1737375"/>
            <a:ext cx="4305312" cy="315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1000" y="5181600"/>
            <a:ext cx="8382000" cy="481670"/>
          </a:xfrm>
          <a:prstGeom prst="rect">
            <a:avLst/>
          </a:prstGeom>
          <a:noFill/>
        </p:spPr>
        <p:txBody>
          <a:bodyPr wrap="square" rtlCol="0">
            <a:spAutoFit/>
          </a:bodyPr>
          <a:lstStyle/>
          <a:p>
            <a:pPr>
              <a:lnSpc>
                <a:spcPct val="115000"/>
              </a:lnSpc>
              <a:spcAft>
                <a:spcPts val="1000"/>
              </a:spcAft>
            </a:pPr>
            <a:r>
              <a:rPr lang="en-US" sz="1100" i="1" dirty="0" smtClean="0">
                <a:effectLst/>
                <a:latin typeface="+mn-lt"/>
                <a:ea typeface="Calibri"/>
                <a:cs typeface="Times New Roman"/>
              </a:rPr>
              <a:t>Data Source: CMS Form 2744, Annual Facility Survey</a:t>
            </a:r>
            <a:r>
              <a:rPr lang="en-US" sz="1100" i="1" dirty="0" smtClean="0">
                <a:effectLst/>
                <a:ea typeface="Calibri"/>
                <a:cs typeface="Times New Roman"/>
              </a:rPr>
              <a:t>. </a:t>
            </a:r>
            <a:r>
              <a:rPr lang="en-US" sz="1100" i="1" dirty="0">
                <a:ea typeface="Calibri"/>
                <a:cs typeface="Times New Roman"/>
              </a:rPr>
              <a:t>Patients restarting dialysis (Panel B) are those who had temporarily recovered kidney function, had discontinued dialysis or had been lost to follow-up but restarted routine dialysis during the survey period</a:t>
            </a:r>
            <a:r>
              <a:rPr lang="en-US" sz="1100" i="1" dirty="0" smtClean="0">
                <a:ea typeface="Calibri"/>
                <a:cs typeface="Times New Roman"/>
              </a:rPr>
              <a:t>.</a:t>
            </a:r>
            <a:endParaRPr lang="en-US" sz="1400" dirty="0">
              <a:effectLst/>
              <a:latin typeface="+mn-lt"/>
              <a:ea typeface="Calibri"/>
              <a:cs typeface="Times New Roman"/>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136" y="1750726"/>
            <a:ext cx="4265374" cy="312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58136" y="988612"/>
            <a:ext cx="2040835" cy="261610"/>
          </a:xfrm>
          <a:prstGeom prst="rect">
            <a:avLst/>
          </a:prstGeom>
          <a:noFill/>
        </p:spPr>
        <p:txBody>
          <a:bodyPr wrap="square" rtlCol="0">
            <a:spAutoFit/>
          </a:bodyPr>
          <a:lstStyle/>
          <a:p>
            <a:r>
              <a:rPr lang="en-US" sz="1100" b="1" dirty="0" smtClean="0"/>
              <a:t>(b)</a:t>
            </a:r>
            <a:r>
              <a:rPr lang="en-US" sz="1100" b="1" baseline="0" dirty="0" smtClean="0"/>
              <a:t> </a:t>
            </a:r>
            <a:r>
              <a:rPr lang="en-US" sz="1100" b="1" dirty="0" smtClean="0"/>
              <a:t>Patients restarting dialysis</a:t>
            </a:r>
            <a:endParaRPr lang="en-US" sz="1100" b="1" dirty="0"/>
          </a:p>
        </p:txBody>
      </p:sp>
    </p:spTree>
    <p:extLst>
      <p:ext uri="{BB962C8B-B14F-4D97-AF65-F5344CB8AC3E}">
        <p14:creationId xmlns:p14="http://schemas.microsoft.com/office/powerpoint/2010/main" val="91885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Title 1"/>
          <p:cNvSpPr>
            <a:spLocks noGrp="1"/>
          </p:cNvSpPr>
          <p:nvPr>
            <p:ph type="title"/>
          </p:nvPr>
        </p:nvSpPr>
        <p:spPr>
          <a:xfrm>
            <a:off x="342900" y="274638"/>
            <a:ext cx="8458200" cy="41116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en-US" sz="1100" b="1" smtClean="0">
                <a:effectLst/>
              </a:defRPr>
            </a:lvl1pPr>
          </a:lstStyle>
          <a:p>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Figure i.1  Counts of new &amp; returning dialysis patients, 1991–2012</a:t>
            </a:r>
            <a:br>
              <a:rPr lang="en-US" sz="1100" b="1" spc="30" dirty="0" smtClean="0">
                <a:effectLst/>
                <a:latin typeface="+mj-lt"/>
                <a:ea typeface="Times New Roman"/>
                <a:cs typeface="Times New Roman"/>
              </a:rPr>
            </a:br>
            <a:r>
              <a:rPr lang="en-US" spc="30" dirty="0" smtClean="0">
                <a:latin typeface="+mj-lt"/>
                <a:ea typeface="Times New Roman"/>
                <a:cs typeface="Times New Roman"/>
              </a:rPr>
              <a:t>(continued)</a:t>
            </a:r>
            <a:r>
              <a:rPr lang="en-US" sz="1100" b="1" spc="30" dirty="0" smtClean="0">
                <a:effectLst/>
                <a:latin typeface="+mj-lt"/>
                <a:ea typeface="Times New Roman"/>
                <a:cs typeface="Times New Roman"/>
              </a:rPr>
              <a:t> </a:t>
            </a:r>
            <a:br>
              <a:rPr lang="en-US" sz="1100" b="1" spc="30" dirty="0" smtClean="0">
                <a:effectLst/>
                <a:latin typeface="+mj-lt"/>
                <a:ea typeface="Times New Roman"/>
                <a:cs typeface="Times New Roman"/>
              </a:rPr>
            </a:br>
            <a:endParaRPr lang="en-US" dirty="0"/>
          </a:p>
        </p:txBody>
      </p:sp>
      <p:sp>
        <p:nvSpPr>
          <p:cNvPr id="9" name="TextBox 8"/>
          <p:cNvSpPr txBox="1"/>
          <p:nvPr/>
        </p:nvSpPr>
        <p:spPr>
          <a:xfrm>
            <a:off x="419100" y="5486400"/>
            <a:ext cx="8305800" cy="287002"/>
          </a:xfrm>
          <a:prstGeom prst="rect">
            <a:avLst/>
          </a:prstGeom>
          <a:noFill/>
        </p:spPr>
        <p:txBody>
          <a:bodyPr wrap="square" rtlCol="0">
            <a:spAutoFit/>
          </a:bodyPr>
          <a:lstStyle/>
          <a:p>
            <a:pPr marL="0" marR="0">
              <a:lnSpc>
                <a:spcPct val="115000"/>
              </a:lnSpc>
              <a:spcBef>
                <a:spcPts val="0"/>
              </a:spcBef>
              <a:spcAft>
                <a:spcPts val="1000"/>
              </a:spcAft>
            </a:pPr>
            <a:r>
              <a:rPr lang="en-US" sz="1100" i="1" dirty="0" smtClean="0">
                <a:effectLst/>
                <a:latin typeface="+mn-lt"/>
                <a:ea typeface="Calibri"/>
                <a:cs typeface="Times New Roman"/>
              </a:rPr>
              <a:t>Data Source: CMS Form 2744, Annual Facility Survey</a:t>
            </a:r>
            <a:endParaRPr lang="en-US" sz="1400" dirty="0">
              <a:effectLst/>
              <a:latin typeface="+mn-lt"/>
              <a:ea typeface="Calibri"/>
              <a:cs typeface="Times New Roman"/>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4270479" cy="315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857" y="2174682"/>
            <a:ext cx="4300027" cy="315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8600" y="1295400"/>
            <a:ext cx="2590800" cy="261610"/>
          </a:xfrm>
          <a:prstGeom prst="rect">
            <a:avLst/>
          </a:prstGeom>
          <a:noFill/>
        </p:spPr>
        <p:txBody>
          <a:bodyPr wrap="square" rtlCol="0">
            <a:spAutoFit/>
          </a:bodyPr>
          <a:lstStyle/>
          <a:p>
            <a:r>
              <a:rPr lang="en-US" sz="1100" b="1" dirty="0" smtClean="0"/>
              <a:t>(c)</a:t>
            </a:r>
            <a:r>
              <a:rPr lang="en-US" sz="1100" b="1" baseline="0" dirty="0" smtClean="0"/>
              <a:t> </a:t>
            </a:r>
            <a:r>
              <a:rPr lang="en-US" sz="1100" b="1" dirty="0" smtClean="0"/>
              <a:t>Patients returning from transplant</a:t>
            </a:r>
            <a:endParaRPr lang="en-US" sz="1100" b="1" dirty="0"/>
          </a:p>
        </p:txBody>
      </p:sp>
      <p:sp>
        <p:nvSpPr>
          <p:cNvPr id="13" name="TextBox 12"/>
          <p:cNvSpPr txBox="1"/>
          <p:nvPr/>
        </p:nvSpPr>
        <p:spPr>
          <a:xfrm>
            <a:off x="4776711" y="1295400"/>
            <a:ext cx="2590800" cy="261610"/>
          </a:xfrm>
          <a:prstGeom prst="rect">
            <a:avLst/>
          </a:prstGeom>
          <a:noFill/>
        </p:spPr>
        <p:txBody>
          <a:bodyPr wrap="square" rtlCol="0">
            <a:spAutoFit/>
          </a:bodyPr>
          <a:lstStyle/>
          <a:p>
            <a:r>
              <a:rPr lang="en-US" sz="1100" b="1" dirty="0" smtClean="0"/>
              <a:t>(d)</a:t>
            </a:r>
            <a:r>
              <a:rPr lang="en-US" sz="1100" b="1" baseline="0" dirty="0" smtClean="0"/>
              <a:t> </a:t>
            </a:r>
            <a:r>
              <a:rPr lang="en-US" sz="1100" b="1" dirty="0" smtClean="0"/>
              <a:t>Total patients starting /restarting</a:t>
            </a:r>
            <a:endParaRPr lang="en-US" sz="1100" b="1" dirty="0"/>
          </a:p>
        </p:txBody>
      </p:sp>
    </p:spTree>
    <p:extLst>
      <p:ext uri="{BB962C8B-B14F-4D97-AF65-F5344CB8AC3E}">
        <p14:creationId xmlns:p14="http://schemas.microsoft.com/office/powerpoint/2010/main" val="233874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6" name="Title 1"/>
          <p:cNvSpPr>
            <a:spLocks noGrp="1"/>
          </p:cNvSpPr>
          <p:nvPr>
            <p:ph type="title"/>
          </p:nvPr>
        </p:nvSpPr>
        <p:spPr>
          <a:xfrm>
            <a:off x="490538" y="381000"/>
            <a:ext cx="8162925" cy="457200"/>
          </a:xfrm>
          <a:prstGeom prst="rect">
            <a:avLst/>
          </a:prstGeom>
        </p:spPr>
        <p:txBody>
          <a:bodyPr/>
          <a:lstStyle>
            <a:lvl1pPr algn="l">
              <a:defRPr lang="en-US" sz="1100" b="1" smtClean="0">
                <a:effectLst/>
              </a:defRPr>
            </a:lvl1pPr>
          </a:lstStyle>
          <a:p>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Table i.2  ESRD-certified patients on the waiting list for kidney and kidney/pancreas transplants</a:t>
            </a:r>
            <a:endParaRPr lang="en-US" sz="1100" b="1" spc="30" dirty="0">
              <a:effectLst/>
              <a:latin typeface="+mj-lt"/>
              <a:ea typeface="Times New Roman"/>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605431608"/>
              </p:ext>
            </p:extLst>
          </p:nvPr>
        </p:nvGraphicFramePr>
        <p:xfrm>
          <a:off x="1489064" y="1219200"/>
          <a:ext cx="6165873" cy="3547529"/>
        </p:xfrm>
        <a:graphic>
          <a:graphicData uri="http://schemas.openxmlformats.org/drawingml/2006/table">
            <a:tbl>
              <a:tblPr firstRow="1" firstCol="1" bandRow="1"/>
              <a:tblGrid>
                <a:gridCol w="1348785"/>
                <a:gridCol w="1605696"/>
                <a:gridCol w="1605696"/>
                <a:gridCol w="1605696"/>
              </a:tblGrid>
              <a:tr h="396073">
                <a:tc>
                  <a:txBody>
                    <a:bodyPr/>
                    <a:lstStyle/>
                    <a:p>
                      <a:pPr>
                        <a:lnSpc>
                          <a:spcPct val="115000"/>
                        </a:lnSpc>
                      </a:pPr>
                      <a:endParaRPr lang="en-US" sz="1300" dirty="0">
                        <a:effectLst/>
                        <a:latin typeface="Calibri"/>
                      </a:endParaRPr>
                    </a:p>
                  </a:txBody>
                  <a:tcPr marL="77073" marR="77073"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New listings in 2012</a:t>
                      </a:r>
                      <a:endParaRPr lang="en-US" sz="1300" dirty="0">
                        <a:effectLst/>
                        <a:latin typeface="Calibri"/>
                        <a:ea typeface="Calibri"/>
                        <a:cs typeface="Times New Roman"/>
                      </a:endParaRPr>
                    </a:p>
                  </a:txBody>
                  <a:tcPr marL="77073" marR="770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N (as of 12/31/2012)</a:t>
                      </a:r>
                      <a:endParaRPr lang="en-US" sz="1300" dirty="0">
                        <a:effectLst/>
                        <a:latin typeface="Calibri"/>
                        <a:ea typeface="Calibri"/>
                        <a:cs typeface="Times New Roman"/>
                      </a:endParaRPr>
                    </a:p>
                  </a:txBody>
                  <a:tcPr marL="77073" marR="7707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effectLst/>
                          <a:latin typeface="Calibri"/>
                          <a:ea typeface="Times New Roman"/>
                          <a:cs typeface="Times New Roman"/>
                        </a:rPr>
                        <a:t>Median time on list (years) </a:t>
                      </a:r>
                      <a:r>
                        <a:rPr lang="en-US" sz="1000" b="1" baseline="30000" dirty="0">
                          <a:effectLst/>
                          <a:latin typeface="Calibri"/>
                          <a:ea typeface="Times New Roman"/>
                          <a:cs typeface="Times New Roman"/>
                        </a:rPr>
                        <a:t>a</a:t>
                      </a:r>
                      <a:endParaRPr lang="en-US" sz="1300" dirty="0">
                        <a:effectLst/>
                        <a:latin typeface="Calibri"/>
                        <a:ea typeface="Calibri"/>
                        <a:cs typeface="Times New Roman"/>
                      </a:endParaRPr>
                    </a:p>
                  </a:txBody>
                  <a:tcPr marL="77073" marR="77073" marT="0" marB="0">
                    <a:lnL>
                      <a:noFill/>
                    </a:lnL>
                    <a:lnR>
                      <a:noFill/>
                    </a:lnR>
                    <a:lnT>
                      <a:noFill/>
                    </a:lnT>
                    <a:lnB w="12700" cap="flat" cmpd="sng" algn="ctr">
                      <a:solidFill>
                        <a:srgbClr val="000000"/>
                      </a:solidFill>
                      <a:prstDash val="solid"/>
                      <a:round/>
                      <a:headEnd type="none" w="med" len="med"/>
                      <a:tailEnd type="none" w="med" len="med"/>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0-17</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633</a:t>
                      </a:r>
                      <a:endParaRPr lang="en-US" sz="1300">
                        <a:effectLst/>
                        <a:latin typeface="Calibri"/>
                        <a:ea typeface="Calibri"/>
                        <a:cs typeface="Times New Roman"/>
                      </a:endParaRPr>
                    </a:p>
                  </a:txBody>
                  <a:tcPr marL="82069" marR="667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564</a:t>
                      </a:r>
                      <a:endParaRPr lang="en-US" sz="1300" dirty="0">
                        <a:effectLst/>
                        <a:latin typeface="Calibri"/>
                        <a:ea typeface="Calibri"/>
                        <a:cs typeface="Times New Roman"/>
                      </a:endParaRPr>
                    </a:p>
                  </a:txBody>
                  <a:tcPr marL="82069" marR="667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0.30</a:t>
                      </a:r>
                      <a:endParaRPr lang="en-US" sz="1300">
                        <a:effectLst/>
                        <a:latin typeface="Calibri"/>
                        <a:ea typeface="Calibri"/>
                        <a:cs typeface="Times New Roman"/>
                      </a:endParaRPr>
                    </a:p>
                  </a:txBody>
                  <a:tcPr marL="82069" marR="719352" marT="0" marB="0" anchor="ctr">
                    <a:lnL>
                      <a:noFill/>
                    </a:lnL>
                    <a:lnR>
                      <a:noFill/>
                    </a:lnR>
                    <a:lnT w="12700" cap="flat" cmpd="sng" algn="ctr">
                      <a:solidFill>
                        <a:srgbClr val="000000"/>
                      </a:solidFill>
                      <a:prstDash val="solid"/>
                      <a:round/>
                      <a:headEnd type="none" w="med" len="med"/>
                      <a:tailEnd type="none" w="med" len="med"/>
                    </a:lnT>
                    <a:lnB>
                      <a:noFill/>
                    </a:lnB>
                  </a:tcPr>
                </a:tc>
              </a:tr>
              <a:tr h="196966">
                <a:tc>
                  <a:txBody>
                    <a:bodyPr/>
                    <a:lstStyle/>
                    <a:p>
                      <a:pPr marL="0" marR="0">
                        <a:lnSpc>
                          <a:spcPct val="115000"/>
                        </a:lnSpc>
                        <a:spcBef>
                          <a:spcPts val="0"/>
                        </a:spcBef>
                        <a:spcAft>
                          <a:spcPts val="0"/>
                        </a:spcAft>
                      </a:pPr>
                      <a:r>
                        <a:rPr lang="en-US" sz="1000" b="1" dirty="0">
                          <a:effectLst/>
                          <a:latin typeface="Calibri"/>
                          <a:ea typeface="Times New Roman"/>
                          <a:cs typeface="Times New Roman"/>
                        </a:rPr>
                        <a:t>18-44</a:t>
                      </a:r>
                      <a:endParaRPr lang="en-US" sz="1300" dirty="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8,195</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20,547</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3.19</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45-64</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15,336</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45,159</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3.55</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dirty="0">
                          <a:effectLst/>
                          <a:latin typeface="Calibri"/>
                          <a:ea typeface="Times New Roman"/>
                          <a:cs typeface="Times New Roman"/>
                        </a:rPr>
                        <a:t>65-74</a:t>
                      </a:r>
                      <a:endParaRPr lang="en-US" sz="1300" dirty="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4,271</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14,088</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3.76</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75+</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432</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1,623</a:t>
                      </a:r>
                      <a:endParaRPr lang="en-US" sz="1300" dirty="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4.98</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dirty="0">
                          <a:effectLst/>
                          <a:latin typeface="Calibri"/>
                          <a:ea typeface="Times New Roman"/>
                          <a:cs typeface="Times New Roman"/>
                        </a:rPr>
                        <a:t>Unknown</a:t>
                      </a:r>
                      <a:endParaRPr lang="en-US" sz="1300" dirty="0">
                        <a:effectLst/>
                        <a:latin typeface="Calibri"/>
                        <a:ea typeface="Calibri"/>
                        <a:cs typeface="Times New Roman"/>
                      </a:endParaRPr>
                    </a:p>
                  </a:txBody>
                  <a:tcPr marL="77073" marR="77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a:t>
                      </a:r>
                      <a:endParaRPr lang="en-US" sz="1300">
                        <a:effectLst/>
                        <a:latin typeface="Calibri"/>
                        <a:ea typeface="Calibri"/>
                        <a:cs typeface="Times New Roman"/>
                      </a:endParaRPr>
                    </a:p>
                  </a:txBody>
                  <a:tcPr marL="82069" marR="667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a:t>
                      </a:r>
                      <a:endParaRPr lang="en-US" sz="1300">
                        <a:effectLst/>
                        <a:latin typeface="Calibri"/>
                        <a:ea typeface="Calibri"/>
                        <a:cs typeface="Times New Roman"/>
                      </a:endParaRPr>
                    </a:p>
                  </a:txBody>
                  <a:tcPr marL="82069" marR="667968"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a:t>
                      </a:r>
                      <a:endParaRPr lang="en-US" sz="1300">
                        <a:effectLst/>
                        <a:latin typeface="Calibri"/>
                        <a:ea typeface="Calibri"/>
                        <a:cs typeface="Times New Roman"/>
                      </a:endParaRPr>
                    </a:p>
                  </a:txBody>
                  <a:tcPr marL="82069" marR="719352" marT="0" marB="0">
                    <a:lnL>
                      <a:noFill/>
                    </a:lnL>
                    <a:lnR>
                      <a:noFill/>
                    </a:lnR>
                    <a:lnT>
                      <a:noFill/>
                    </a:lnT>
                    <a:lnB w="12700" cap="flat" cmpd="sng" algn="ctr">
                      <a:solidFill>
                        <a:srgbClr val="000000"/>
                      </a:solidFill>
                      <a:prstDash val="solid"/>
                      <a:round/>
                      <a:headEnd type="none" w="med" len="med"/>
                      <a:tailEnd type="none" w="med" len="med"/>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Male</a:t>
                      </a:r>
                      <a:endParaRPr lang="en-US" sz="1300">
                        <a:effectLst/>
                        <a:latin typeface="Calibri"/>
                        <a:ea typeface="Calibri"/>
                        <a:cs typeface="Times New Roman"/>
                      </a:endParaRPr>
                    </a:p>
                  </a:txBody>
                  <a:tcPr marL="77073" marR="7707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17,750</a:t>
                      </a:r>
                      <a:endParaRPr lang="en-US" sz="1300">
                        <a:effectLst/>
                        <a:latin typeface="Calibri"/>
                        <a:ea typeface="Calibri"/>
                        <a:cs typeface="Times New Roman"/>
                      </a:endParaRPr>
                    </a:p>
                  </a:txBody>
                  <a:tcPr marL="82069" marR="667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49,230</a:t>
                      </a:r>
                      <a:endParaRPr lang="en-US" sz="1300">
                        <a:effectLst/>
                        <a:latin typeface="Calibri"/>
                        <a:ea typeface="Calibri"/>
                        <a:cs typeface="Times New Roman"/>
                      </a:endParaRPr>
                    </a:p>
                  </a:txBody>
                  <a:tcPr marL="82069" marR="667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3.21</a:t>
                      </a:r>
                      <a:endParaRPr lang="en-US" sz="1300">
                        <a:effectLst/>
                        <a:latin typeface="Calibri"/>
                        <a:ea typeface="Calibri"/>
                        <a:cs typeface="Times New Roman"/>
                      </a:endParaRPr>
                    </a:p>
                  </a:txBody>
                  <a:tcPr marL="82069" marR="719352" marT="0" marB="0" anchor="ctr">
                    <a:lnL>
                      <a:noFill/>
                    </a:lnL>
                    <a:lnR>
                      <a:noFill/>
                    </a:lnR>
                    <a:lnT w="12700" cap="flat" cmpd="sng" algn="ctr">
                      <a:solidFill>
                        <a:srgbClr val="000000"/>
                      </a:solidFill>
                      <a:prstDash val="solid"/>
                      <a:round/>
                      <a:headEnd type="none" w="med" len="med"/>
                      <a:tailEnd type="none" w="med" len="med"/>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Female</a:t>
                      </a:r>
                      <a:endParaRPr lang="en-US" sz="1300">
                        <a:effectLst/>
                        <a:latin typeface="Calibri"/>
                        <a:ea typeface="Calibri"/>
                        <a:cs typeface="Times New Roman"/>
                      </a:endParaRPr>
                    </a:p>
                  </a:txBody>
                  <a:tcPr marL="77073" marR="77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11,117</a:t>
                      </a:r>
                      <a:endParaRPr lang="en-US" sz="1300">
                        <a:effectLst/>
                        <a:latin typeface="Calibri"/>
                        <a:ea typeface="Calibri"/>
                        <a:cs typeface="Times New Roman"/>
                      </a:endParaRPr>
                    </a:p>
                  </a:txBody>
                  <a:tcPr marL="82069" marR="667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32,751</a:t>
                      </a:r>
                      <a:endParaRPr lang="en-US" sz="1300">
                        <a:effectLst/>
                        <a:latin typeface="Calibri"/>
                        <a:ea typeface="Calibri"/>
                        <a:cs typeface="Times New Roman"/>
                      </a:endParaRPr>
                    </a:p>
                  </a:txBody>
                  <a:tcPr marL="82069" marR="667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3.53</a:t>
                      </a:r>
                      <a:endParaRPr lang="en-US" sz="1300">
                        <a:effectLst/>
                        <a:latin typeface="Calibri"/>
                        <a:ea typeface="Calibri"/>
                        <a:cs typeface="Times New Roman"/>
                      </a:endParaRPr>
                    </a:p>
                  </a:txBody>
                  <a:tcPr marL="82069" marR="719352" marT="0" marB="0" anchor="ctr">
                    <a:lnL>
                      <a:noFill/>
                    </a:lnL>
                    <a:lnR>
                      <a:noFill/>
                    </a:lnR>
                    <a:lnT>
                      <a:noFill/>
                    </a:lnT>
                    <a:lnB w="12700" cap="flat" cmpd="sng" algn="ctr">
                      <a:solidFill>
                        <a:srgbClr val="000000"/>
                      </a:solidFill>
                      <a:prstDash val="solid"/>
                      <a:round/>
                      <a:headEnd type="none" w="med" len="med"/>
                      <a:tailEnd type="none" w="med" len="med"/>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White</a:t>
                      </a:r>
                      <a:endParaRPr lang="en-US" sz="1300">
                        <a:effectLst/>
                        <a:latin typeface="Calibri"/>
                        <a:ea typeface="Calibri"/>
                        <a:cs typeface="Times New Roman"/>
                      </a:endParaRPr>
                    </a:p>
                  </a:txBody>
                  <a:tcPr marL="77073" marR="7707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17,537</a:t>
                      </a:r>
                      <a:endParaRPr lang="en-US" sz="1300">
                        <a:effectLst/>
                        <a:latin typeface="Calibri"/>
                        <a:ea typeface="Calibri"/>
                        <a:cs typeface="Times New Roman"/>
                      </a:endParaRPr>
                    </a:p>
                  </a:txBody>
                  <a:tcPr marL="82069" marR="667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44,248</a:t>
                      </a:r>
                      <a:endParaRPr lang="en-US" sz="1300">
                        <a:effectLst/>
                        <a:latin typeface="Calibri"/>
                        <a:ea typeface="Calibri"/>
                        <a:cs typeface="Times New Roman"/>
                      </a:endParaRPr>
                    </a:p>
                  </a:txBody>
                  <a:tcPr marL="82069" marR="66796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2.61</a:t>
                      </a:r>
                      <a:endParaRPr lang="en-US" sz="1300">
                        <a:effectLst/>
                        <a:latin typeface="Calibri"/>
                        <a:ea typeface="Calibri"/>
                        <a:cs typeface="Times New Roman"/>
                      </a:endParaRPr>
                    </a:p>
                  </a:txBody>
                  <a:tcPr marL="82069" marR="719352" marT="0" marB="0" anchor="ctr">
                    <a:lnL>
                      <a:noFill/>
                    </a:lnL>
                    <a:lnR>
                      <a:noFill/>
                    </a:lnR>
                    <a:lnT w="12700" cap="flat" cmpd="sng" algn="ctr">
                      <a:solidFill>
                        <a:srgbClr val="000000"/>
                      </a:solidFill>
                      <a:prstDash val="solid"/>
                      <a:round/>
                      <a:headEnd type="none" w="med" len="med"/>
                      <a:tailEnd type="none" w="med" len="med"/>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African American</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8,895</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29,987</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4.14</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Native American</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364</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996</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4.49</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Asian</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1,843</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6,006</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5.21</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Other</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228</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744</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4.59</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Unknown</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a:effectLst/>
                          <a:latin typeface="Calibri"/>
                          <a:ea typeface="Times New Roman"/>
                          <a:cs typeface="Times New Roman"/>
                        </a:rPr>
                        <a:t>Hispanic</a:t>
                      </a:r>
                      <a:endParaRPr lang="en-US" sz="1300">
                        <a:effectLst/>
                        <a:latin typeface="Calibri"/>
                        <a:ea typeface="Calibri"/>
                        <a:cs typeface="Times New Roman"/>
                      </a:endParaRPr>
                    </a:p>
                  </a:txBody>
                  <a:tcPr marL="77073" marR="77073"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5,413</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16,080</a:t>
                      </a:r>
                      <a:endParaRPr lang="en-US" sz="1300">
                        <a:effectLst/>
                        <a:latin typeface="Calibri"/>
                        <a:ea typeface="Calibri"/>
                        <a:cs typeface="Times New Roman"/>
                      </a:endParaRPr>
                    </a:p>
                  </a:txBody>
                  <a:tcPr marL="82069" marR="667968" marT="0" marB="0" anchor="ctr">
                    <a:lnL>
                      <a:noFill/>
                    </a:lnL>
                    <a:lnR>
                      <a:noFill/>
                    </a:lnR>
                    <a:lnT>
                      <a:noFill/>
                    </a:lnT>
                    <a:lnB>
                      <a:noFill/>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4.49</a:t>
                      </a:r>
                      <a:endParaRPr lang="en-US" sz="1300">
                        <a:effectLst/>
                        <a:latin typeface="Calibri"/>
                        <a:ea typeface="Calibri"/>
                        <a:cs typeface="Times New Roman"/>
                      </a:endParaRPr>
                    </a:p>
                  </a:txBody>
                  <a:tcPr marL="82069" marR="719352" marT="0" marB="0" anchor="ctr">
                    <a:lnL>
                      <a:noFill/>
                    </a:lnL>
                    <a:lnR>
                      <a:noFill/>
                    </a:lnR>
                    <a:lnT>
                      <a:noFill/>
                    </a:lnT>
                    <a:lnB>
                      <a:noFill/>
                    </a:lnB>
                  </a:tcPr>
                </a:tc>
              </a:tr>
              <a:tr h="196966">
                <a:tc>
                  <a:txBody>
                    <a:bodyPr/>
                    <a:lstStyle/>
                    <a:p>
                      <a:pPr marL="0" marR="0">
                        <a:lnSpc>
                          <a:spcPct val="115000"/>
                        </a:lnSpc>
                        <a:spcBef>
                          <a:spcPts val="0"/>
                        </a:spcBef>
                        <a:spcAft>
                          <a:spcPts val="0"/>
                        </a:spcAft>
                      </a:pPr>
                      <a:r>
                        <a:rPr lang="en-US" sz="1000" b="1" dirty="0">
                          <a:effectLst/>
                          <a:latin typeface="Calibri"/>
                          <a:ea typeface="Times New Roman"/>
                          <a:cs typeface="Times New Roman"/>
                        </a:rPr>
                        <a:t>Non-Hispanic</a:t>
                      </a:r>
                      <a:endParaRPr lang="en-US" sz="1300" dirty="0">
                        <a:effectLst/>
                        <a:latin typeface="Calibri"/>
                        <a:ea typeface="Calibri"/>
                        <a:cs typeface="Times New Roman"/>
                      </a:endParaRPr>
                    </a:p>
                  </a:txBody>
                  <a:tcPr marL="77073" marR="7707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23,454</a:t>
                      </a:r>
                      <a:endParaRPr lang="en-US" sz="1300" dirty="0">
                        <a:effectLst/>
                        <a:latin typeface="Calibri"/>
                        <a:ea typeface="Calibri"/>
                        <a:cs typeface="Times New Roman"/>
                      </a:endParaRPr>
                    </a:p>
                  </a:txBody>
                  <a:tcPr marL="82069" marR="667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a:effectLst/>
                          <a:latin typeface="Calibri"/>
                          <a:ea typeface="Times New Roman"/>
                          <a:cs typeface="Times New Roman"/>
                        </a:rPr>
                        <a:t>65,901</a:t>
                      </a:r>
                      <a:endParaRPr lang="en-US" sz="1300">
                        <a:effectLst/>
                        <a:latin typeface="Calibri"/>
                        <a:ea typeface="Calibri"/>
                        <a:cs typeface="Times New Roman"/>
                      </a:endParaRPr>
                    </a:p>
                  </a:txBody>
                  <a:tcPr marL="82069" marR="66796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000" dirty="0">
                          <a:effectLst/>
                          <a:latin typeface="Calibri"/>
                          <a:ea typeface="Times New Roman"/>
                          <a:cs typeface="Times New Roman"/>
                        </a:rPr>
                        <a:t>3.15</a:t>
                      </a:r>
                      <a:endParaRPr lang="en-US" sz="1300" dirty="0">
                        <a:effectLst/>
                        <a:latin typeface="Calibri"/>
                        <a:ea typeface="Calibri"/>
                        <a:cs typeface="Times New Roman"/>
                      </a:endParaRPr>
                    </a:p>
                  </a:txBody>
                  <a:tcPr marL="82069" marR="719352"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33400" y="5334000"/>
            <a:ext cx="8077200" cy="430887"/>
          </a:xfrm>
          <a:prstGeom prst="rect">
            <a:avLst/>
          </a:prstGeom>
          <a:noFill/>
        </p:spPr>
        <p:txBody>
          <a:bodyPr wrap="square" rtlCol="0">
            <a:spAutoFit/>
          </a:bodyPr>
          <a:lstStyle/>
          <a:p>
            <a:r>
              <a:rPr lang="en-US" sz="1100" i="1" kern="1200" dirty="0" smtClean="0">
                <a:solidFill>
                  <a:schemeClr val="tx1"/>
                </a:solidFill>
                <a:effectLst/>
                <a:latin typeface="+mn-lt"/>
                <a:ea typeface="+mn-ea"/>
                <a:cs typeface="+mn-cs"/>
              </a:rPr>
              <a:t>Data source: Reference Table E. </a:t>
            </a:r>
            <a:r>
              <a:rPr lang="en-US" sz="1100" i="1" kern="1200" baseline="30000" dirty="0" smtClean="0">
                <a:solidFill>
                  <a:schemeClr val="tx1"/>
                </a:solidFill>
                <a:effectLst/>
                <a:latin typeface="+mn-lt"/>
                <a:ea typeface="+mn-ea"/>
                <a:cs typeface="+mn-cs"/>
              </a:rPr>
              <a:t>a</a:t>
            </a:r>
            <a:r>
              <a:rPr lang="en-US" sz="1100" i="1" kern="1200" dirty="0" smtClean="0">
                <a:solidFill>
                  <a:schemeClr val="tx1"/>
                </a:solidFill>
                <a:effectLst/>
                <a:latin typeface="+mn-lt"/>
                <a:ea typeface="+mn-ea"/>
                <a:cs typeface="+mn-cs"/>
              </a:rPr>
              <a:t> patients listed for a kidney-alone transplant during 2007.* cells with ten or fewer patients are suppressed. .zero patients in this cell. Abbreviations: ESRD, end-stage renal disease.</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2441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Title 1"/>
          <p:cNvSpPr>
            <a:spLocks noGrp="1"/>
          </p:cNvSpPr>
          <p:nvPr>
            <p:ph type="title"/>
          </p:nvPr>
        </p:nvSpPr>
        <p:spPr>
          <a:xfrm>
            <a:off x="514350" y="381000"/>
            <a:ext cx="8115300" cy="533400"/>
          </a:xfrm>
          <a:prstGeom prst="rect">
            <a:avLst/>
          </a:prstGeom>
        </p:spPr>
        <p:txBody>
          <a:bodyPr/>
          <a:lstStyle>
            <a:lvl1pPr algn="l">
              <a:defRPr lang="en-US" sz="1100" b="1" smtClean="0">
                <a:effectLst/>
              </a:defRPr>
            </a:lvl1pPr>
          </a:lstStyle>
          <a:p>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Table i.2  ESRD-certified patients on the waiting list for kidney and kidney/pancreas transplants </a:t>
            </a:r>
            <a:br>
              <a:rPr lang="en-US" sz="1100" b="1" spc="30" dirty="0" smtClean="0">
                <a:effectLst/>
                <a:latin typeface="+mj-lt"/>
                <a:ea typeface="Times New Roman"/>
                <a:cs typeface="Times New Roman"/>
              </a:rPr>
            </a:br>
            <a:r>
              <a:rPr lang="en-US" sz="1100" b="1" spc="30" dirty="0" smtClean="0">
                <a:effectLst/>
                <a:latin typeface="+mj-lt"/>
                <a:ea typeface="Times New Roman"/>
                <a:cs typeface="Times New Roman"/>
              </a:rPr>
              <a:t>(continued)</a:t>
            </a:r>
            <a:endParaRPr lang="en-US" sz="1100" b="1" spc="30" dirty="0">
              <a:effectLst/>
              <a:latin typeface="+mj-lt"/>
              <a:ea typeface="Times New Roman"/>
              <a:cs typeface="Times New Roman"/>
            </a:endParaRPr>
          </a:p>
        </p:txBody>
      </p:sp>
      <p:graphicFrame>
        <p:nvGraphicFramePr>
          <p:cNvPr id="7" name="Table 6"/>
          <p:cNvGraphicFramePr>
            <a:graphicFrameLocks noGrp="1"/>
          </p:cNvGraphicFramePr>
          <p:nvPr>
            <p:extLst>
              <p:ext uri="{D42A27DB-BD31-4B8C-83A1-F6EECF244321}">
                <p14:modId xmlns:p14="http://schemas.microsoft.com/office/powerpoint/2010/main" val="2784186345"/>
              </p:ext>
            </p:extLst>
          </p:nvPr>
        </p:nvGraphicFramePr>
        <p:xfrm>
          <a:off x="1604254" y="1219200"/>
          <a:ext cx="5935492" cy="3662934"/>
        </p:xfrm>
        <a:graphic>
          <a:graphicData uri="http://schemas.openxmlformats.org/drawingml/2006/table">
            <a:tbl>
              <a:tblPr firstRow="1" firstCol="1" bandRow="1"/>
              <a:tblGrid>
                <a:gridCol w="1298389"/>
                <a:gridCol w="1545701"/>
                <a:gridCol w="1545701"/>
                <a:gridCol w="1545701"/>
              </a:tblGrid>
              <a:tr h="381272">
                <a:tc>
                  <a:txBody>
                    <a:bodyPr/>
                    <a:lstStyle/>
                    <a:p>
                      <a:pPr>
                        <a:lnSpc>
                          <a:spcPct val="115000"/>
                        </a:lnSpc>
                      </a:pPr>
                      <a:endParaRPr lang="en-US" sz="1200" dirty="0">
                        <a:effectLst/>
                        <a:latin typeface="Calibri"/>
                      </a:endParaRPr>
                    </a:p>
                  </a:txBody>
                  <a:tcPr marL="74193" marR="74193" marT="0" marB="0" anchor="ctr">
                    <a:lnL>
                      <a:noFill/>
                    </a:lnL>
                    <a:lnR>
                      <a:noFill/>
                    </a:lnR>
                    <a:lnT>
                      <a:noFill/>
                    </a:lnT>
                    <a:lnB>
                      <a:noFill/>
                    </a:lnB>
                  </a:tcPr>
                </a:tc>
                <a:tc>
                  <a:txBody>
                    <a:bodyPr/>
                    <a:lstStyle/>
                    <a:p>
                      <a:pPr marL="0" marR="0" algn="ctr">
                        <a:lnSpc>
                          <a:spcPct val="115000"/>
                        </a:lnSpc>
                        <a:spcBef>
                          <a:spcPts val="0"/>
                        </a:spcBef>
                        <a:spcAft>
                          <a:spcPts val="0"/>
                        </a:spcAft>
                      </a:pPr>
                      <a:r>
                        <a:rPr lang="en-US" sz="1100" b="1" dirty="0">
                          <a:effectLst/>
                          <a:latin typeface="Calibri"/>
                          <a:ea typeface="Times New Roman"/>
                          <a:cs typeface="Times New Roman"/>
                        </a:rPr>
                        <a:t>New listings in 2012</a:t>
                      </a:r>
                      <a:endParaRPr lang="en-US" sz="1200" dirty="0">
                        <a:effectLst/>
                        <a:latin typeface="Calibri"/>
                        <a:ea typeface="Calibri"/>
                        <a:cs typeface="Times New Roman"/>
                      </a:endParaRPr>
                    </a:p>
                  </a:txBody>
                  <a:tcPr marL="74193" marR="741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effectLst/>
                          <a:latin typeface="Calibri"/>
                          <a:ea typeface="Times New Roman"/>
                          <a:cs typeface="Times New Roman"/>
                        </a:rPr>
                        <a:t>N (as of 12/31/2012)</a:t>
                      </a:r>
                      <a:endParaRPr lang="en-US" sz="1200" dirty="0">
                        <a:effectLst/>
                        <a:latin typeface="Calibri"/>
                        <a:ea typeface="Calibri"/>
                        <a:cs typeface="Times New Roman"/>
                      </a:endParaRPr>
                    </a:p>
                  </a:txBody>
                  <a:tcPr marL="74193" marR="74193"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effectLst/>
                          <a:latin typeface="Calibri"/>
                          <a:ea typeface="Times New Roman"/>
                          <a:cs typeface="Times New Roman"/>
                        </a:rPr>
                        <a:t>Median time on list (years) </a:t>
                      </a:r>
                      <a:r>
                        <a:rPr lang="en-US" sz="1100" b="1" baseline="30000">
                          <a:effectLst/>
                          <a:latin typeface="Calibri"/>
                          <a:ea typeface="Times New Roman"/>
                          <a:cs typeface="Times New Roman"/>
                        </a:rPr>
                        <a:t>a</a:t>
                      </a:r>
                      <a:endParaRPr lang="en-US" sz="1200">
                        <a:effectLst/>
                        <a:latin typeface="Calibri"/>
                        <a:ea typeface="Calibri"/>
                        <a:cs typeface="Times New Roman"/>
                      </a:endParaRPr>
                    </a:p>
                  </a:txBody>
                  <a:tcPr marL="74193" marR="74193" marT="0" marB="0">
                    <a:lnL>
                      <a:noFill/>
                    </a:lnL>
                    <a:lnR>
                      <a:noFill/>
                    </a:lnR>
                    <a:lnT>
                      <a:noFill/>
                    </a:lnT>
                    <a:lnB w="12700" cap="flat" cmpd="sng" algn="ctr">
                      <a:solidFill>
                        <a:srgbClr val="000000"/>
                      </a:solidFill>
                      <a:prstDash val="solid"/>
                      <a:round/>
                      <a:headEnd type="none" w="med" len="med"/>
                      <a:tailEnd type="none" w="med" len="med"/>
                    </a:lnB>
                  </a:tcPr>
                </a:tc>
              </a:tr>
              <a:tr h="189606">
                <a:tc>
                  <a:txBody>
                    <a:bodyPr/>
                    <a:lstStyle/>
                    <a:p>
                      <a:pPr marL="0" marR="0">
                        <a:lnSpc>
                          <a:spcPct val="115000"/>
                        </a:lnSpc>
                        <a:spcBef>
                          <a:spcPts val="0"/>
                        </a:spcBef>
                        <a:spcAft>
                          <a:spcPts val="0"/>
                        </a:spcAft>
                      </a:pPr>
                      <a:r>
                        <a:rPr lang="en-US" sz="1100" b="1" dirty="0">
                          <a:effectLst/>
                          <a:latin typeface="Calibri"/>
                          <a:ea typeface="Times New Roman"/>
                          <a:cs typeface="Times New Roman"/>
                        </a:rPr>
                        <a:t>Diabetes</a:t>
                      </a:r>
                      <a:endParaRPr lang="en-US" sz="1200" dirty="0">
                        <a:effectLst/>
                        <a:latin typeface="Calibri"/>
                        <a:ea typeface="Calibri"/>
                        <a:cs typeface="Times New Roman"/>
                      </a:endParaRPr>
                    </a:p>
                  </a:txBody>
                  <a:tcPr marL="74193" marR="74193" marT="0" marB="0" anchor="ctr">
                    <a:lnL>
                      <a:noFill/>
                    </a:lnL>
                    <a:lnR>
                      <a:noFill/>
                    </a:lnR>
                    <a:lnT w="12700" cap="flat" cmpd="sng" algn="ctr">
                      <a:no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dirty="0">
                          <a:effectLst/>
                          <a:latin typeface="Calibri"/>
                          <a:ea typeface="Times New Roman"/>
                          <a:cs typeface="Times New Roman"/>
                        </a:rPr>
                        <a:t>10,323</a:t>
                      </a:r>
                      <a:endParaRPr lang="en-US" sz="1200" dirty="0">
                        <a:effectLst/>
                        <a:latin typeface="Calibri"/>
                        <a:ea typeface="Calibri"/>
                        <a:cs typeface="Times New Roman"/>
                      </a:endParaRPr>
                    </a:p>
                  </a:txBody>
                  <a:tcPr marL="79003" marR="6430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28,240</a:t>
                      </a:r>
                      <a:endParaRPr lang="en-US" sz="1200">
                        <a:effectLst/>
                        <a:latin typeface="Calibri"/>
                        <a:ea typeface="Calibri"/>
                        <a:cs typeface="Times New Roman"/>
                      </a:endParaRPr>
                    </a:p>
                  </a:txBody>
                  <a:tcPr marL="79003" marR="6430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4.47</a:t>
                      </a:r>
                      <a:endParaRPr lang="en-US" sz="1200">
                        <a:effectLst/>
                        <a:latin typeface="Calibri"/>
                        <a:ea typeface="Calibri"/>
                        <a:cs typeface="Times New Roman"/>
                      </a:endParaRPr>
                    </a:p>
                  </a:txBody>
                  <a:tcPr marL="79003" marR="692474" marT="0" marB="0" anchor="ctr">
                    <a:lnL>
                      <a:noFill/>
                    </a:lnL>
                    <a:lnR>
                      <a:noFill/>
                    </a:lnR>
                    <a:lnT w="12700" cap="flat" cmpd="sng" algn="ctr">
                      <a:solidFill>
                        <a:srgbClr val="000000"/>
                      </a:solidFill>
                      <a:prstDash val="solid"/>
                      <a:round/>
                      <a:headEnd type="none" w="med" len="med"/>
                      <a:tailEnd type="none" w="med" len="med"/>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Hypertension</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6,385</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19,764</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3.56</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dirty="0">
                          <a:effectLst/>
                          <a:latin typeface="Calibri"/>
                          <a:ea typeface="Times New Roman"/>
                          <a:cs typeface="Times New Roman"/>
                        </a:rPr>
                        <a:t>Glomerulonephritis</a:t>
                      </a:r>
                      <a:endParaRPr lang="en-US" sz="1200" dirty="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dirty="0">
                          <a:effectLst/>
                          <a:latin typeface="Calibri"/>
                          <a:ea typeface="Times New Roman"/>
                          <a:cs typeface="Times New Roman"/>
                        </a:rPr>
                        <a:t>6,061</a:t>
                      </a:r>
                      <a:endParaRPr lang="en-US" sz="1200" dirty="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18,331</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2.46</a:t>
                      </a:r>
                      <a:endParaRPr lang="en-US" sz="1200">
                        <a:effectLst/>
                        <a:latin typeface="Calibri"/>
                        <a:ea typeface="Calibri"/>
                        <a:cs typeface="Times New Roman"/>
                      </a:endParaRPr>
                    </a:p>
                  </a:txBody>
                  <a:tcPr marL="79003" marR="692474" marT="0" marB="0" anchor="ctr">
                    <a:lnL>
                      <a:noFill/>
                    </a:lnL>
                    <a:lnR>
                      <a:noFill/>
                    </a:lnR>
                    <a:lnT>
                      <a:noFill/>
                    </a:lnT>
                    <a:lnB>
                      <a:noFill/>
                    </a:lnB>
                  </a:tcPr>
                </a:tc>
              </a:tr>
              <a:tr h="379210">
                <a:tc>
                  <a:txBody>
                    <a:bodyPr/>
                    <a:lstStyle/>
                    <a:p>
                      <a:pPr marL="0" marR="0">
                        <a:lnSpc>
                          <a:spcPct val="115000"/>
                        </a:lnSpc>
                        <a:spcBef>
                          <a:spcPts val="0"/>
                        </a:spcBef>
                        <a:spcAft>
                          <a:spcPts val="0"/>
                        </a:spcAft>
                      </a:pPr>
                      <a:r>
                        <a:rPr lang="en-US" sz="1100" b="1">
                          <a:effectLst/>
                          <a:latin typeface="Calibri"/>
                          <a:ea typeface="Times New Roman"/>
                          <a:cs typeface="Times New Roman"/>
                        </a:rPr>
                        <a:t>Cystic kidney disease</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1,515</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4,582</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1.92</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Urologic disease</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273</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850</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2.47</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Other known cause</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2,964</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7,026</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1.33</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Unknown cause</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877</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2,729</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2.36</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dirty="0">
                          <a:effectLst/>
                          <a:latin typeface="Calibri"/>
                          <a:ea typeface="Times New Roman"/>
                          <a:cs typeface="Times New Roman"/>
                        </a:rPr>
                        <a:t>Missing cause</a:t>
                      </a:r>
                      <a:endParaRPr lang="en-US" sz="1200" dirty="0">
                        <a:effectLst/>
                        <a:latin typeface="Calibri"/>
                        <a:ea typeface="Calibri"/>
                        <a:cs typeface="Times New Roman"/>
                      </a:endParaRPr>
                    </a:p>
                  </a:txBody>
                  <a:tcPr marL="74193" marR="741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469</a:t>
                      </a:r>
                      <a:endParaRPr lang="en-US" sz="1200">
                        <a:effectLst/>
                        <a:latin typeface="Calibri"/>
                        <a:ea typeface="Calibri"/>
                        <a:cs typeface="Times New Roman"/>
                      </a:endParaRPr>
                    </a:p>
                  </a:txBody>
                  <a:tcPr marL="79003" marR="6430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459</a:t>
                      </a:r>
                      <a:endParaRPr lang="en-US" sz="1200">
                        <a:effectLst/>
                        <a:latin typeface="Calibri"/>
                        <a:ea typeface="Calibri"/>
                        <a:cs typeface="Times New Roman"/>
                      </a:endParaRPr>
                    </a:p>
                  </a:txBody>
                  <a:tcPr marL="79003" marR="6430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a:t>
                      </a:r>
                      <a:endParaRPr lang="en-US" sz="1200">
                        <a:effectLst/>
                        <a:latin typeface="Calibri"/>
                        <a:ea typeface="Calibri"/>
                        <a:cs typeface="Times New Roman"/>
                      </a:endParaRPr>
                    </a:p>
                  </a:txBody>
                  <a:tcPr marL="79003" marR="692474" marT="0" marB="0" anchor="ctr">
                    <a:lnL>
                      <a:noFill/>
                    </a:lnL>
                    <a:lnR>
                      <a:noFill/>
                    </a:lnR>
                    <a:lnT>
                      <a:noFill/>
                    </a:lnT>
                    <a:lnB w="12700" cap="flat" cmpd="sng" algn="ctr">
                      <a:solidFill>
                        <a:srgbClr val="000000"/>
                      </a:solidFill>
                      <a:prstDash val="solid"/>
                      <a:round/>
                      <a:headEnd type="none" w="med" len="med"/>
                      <a:tailEnd type="none" w="med" len="med"/>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A</a:t>
                      </a:r>
                      <a:endParaRPr lang="en-US" sz="1200">
                        <a:effectLst/>
                        <a:latin typeface="Calibri"/>
                        <a:ea typeface="Calibri"/>
                        <a:cs typeface="Times New Roman"/>
                      </a:endParaRPr>
                    </a:p>
                  </a:txBody>
                  <a:tcPr marL="74193" marR="7419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9,317</a:t>
                      </a:r>
                      <a:endParaRPr lang="en-US" sz="1200">
                        <a:effectLst/>
                        <a:latin typeface="Calibri"/>
                        <a:ea typeface="Calibri"/>
                        <a:cs typeface="Times New Roman"/>
                      </a:endParaRPr>
                    </a:p>
                  </a:txBody>
                  <a:tcPr marL="79003" marR="6430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22,964</a:t>
                      </a:r>
                      <a:endParaRPr lang="en-US" sz="1200">
                        <a:effectLst/>
                        <a:latin typeface="Calibri"/>
                        <a:ea typeface="Calibri"/>
                        <a:cs typeface="Times New Roman"/>
                      </a:endParaRPr>
                    </a:p>
                  </a:txBody>
                  <a:tcPr marL="79003" marR="64301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2.23</a:t>
                      </a:r>
                      <a:endParaRPr lang="en-US" sz="1200">
                        <a:effectLst/>
                        <a:latin typeface="Calibri"/>
                        <a:ea typeface="Calibri"/>
                        <a:cs typeface="Times New Roman"/>
                      </a:endParaRPr>
                    </a:p>
                  </a:txBody>
                  <a:tcPr marL="79003" marR="692474" marT="0" marB="0" anchor="ctr">
                    <a:lnL>
                      <a:noFill/>
                    </a:lnL>
                    <a:lnR>
                      <a:noFill/>
                    </a:lnR>
                    <a:lnT w="12700" cap="flat" cmpd="sng" algn="ctr">
                      <a:solidFill>
                        <a:srgbClr val="000000"/>
                      </a:solidFill>
                      <a:prstDash val="solid"/>
                      <a:round/>
                      <a:headEnd type="none" w="med" len="med"/>
                      <a:tailEnd type="none" w="med" len="med"/>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B</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4,224</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13,375</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4.20</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AB</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1,127</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2,267</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1.36</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O</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14,199</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43,375</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4.18</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PRA &lt;10%</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26,529</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67,518</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3.04</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10% or greater</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2,338</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14,394</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4.33</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Unknown</a:t>
                      </a:r>
                      <a:endParaRPr lang="en-US" sz="1200">
                        <a:effectLst/>
                        <a:latin typeface="Calibri"/>
                        <a:ea typeface="Calibri"/>
                        <a:cs typeface="Times New Roman"/>
                      </a:endParaRPr>
                    </a:p>
                  </a:txBody>
                  <a:tcPr marL="74193" marR="74193"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69</a:t>
                      </a:r>
                      <a:endParaRPr lang="en-US" sz="1200">
                        <a:effectLst/>
                        <a:latin typeface="Calibri"/>
                        <a:ea typeface="Calibri"/>
                        <a:cs typeface="Times New Roman"/>
                      </a:endParaRPr>
                    </a:p>
                  </a:txBody>
                  <a:tcPr marL="79003" marR="643010" marT="0" marB="0" anchor="ctr">
                    <a:lnL>
                      <a:noFill/>
                    </a:lnL>
                    <a:lnR>
                      <a:noFill/>
                    </a:lnR>
                    <a:lnT>
                      <a:noFill/>
                    </a:lnT>
                    <a:lnB>
                      <a:noFill/>
                    </a:lnB>
                  </a:tcPr>
                </a:tc>
                <a:tc>
                  <a:txBody>
                    <a:bodyPr/>
                    <a:lstStyle/>
                    <a:p>
                      <a:pPr marL="0" marR="0" algn="r">
                        <a:lnSpc>
                          <a:spcPct val="115000"/>
                        </a:lnSpc>
                        <a:spcBef>
                          <a:spcPts val="0"/>
                        </a:spcBef>
                        <a:spcAft>
                          <a:spcPts val="0"/>
                        </a:spcAft>
                      </a:pPr>
                      <a:r>
                        <a:rPr lang="en-US" sz="1100">
                          <a:effectLst/>
                          <a:latin typeface="Calibri"/>
                          <a:ea typeface="Times New Roman"/>
                          <a:cs typeface="Times New Roman"/>
                        </a:rPr>
                        <a:t>.</a:t>
                      </a:r>
                      <a:endParaRPr lang="en-US" sz="1200">
                        <a:effectLst/>
                        <a:latin typeface="Calibri"/>
                        <a:ea typeface="Calibri"/>
                        <a:cs typeface="Times New Roman"/>
                      </a:endParaRPr>
                    </a:p>
                  </a:txBody>
                  <a:tcPr marL="79003" marR="692474" marT="0" marB="0" anchor="ctr">
                    <a:lnL>
                      <a:noFill/>
                    </a:lnL>
                    <a:lnR>
                      <a:noFill/>
                    </a:lnR>
                    <a:lnT>
                      <a:noFill/>
                    </a:lnT>
                    <a:lnB>
                      <a:noFill/>
                    </a:lnB>
                  </a:tcPr>
                </a:tc>
              </a:tr>
              <a:tr h="189606">
                <a:tc>
                  <a:txBody>
                    <a:bodyPr/>
                    <a:lstStyle/>
                    <a:p>
                      <a:pPr marL="0" marR="0">
                        <a:lnSpc>
                          <a:spcPct val="115000"/>
                        </a:lnSpc>
                        <a:spcBef>
                          <a:spcPts val="0"/>
                        </a:spcBef>
                        <a:spcAft>
                          <a:spcPts val="0"/>
                        </a:spcAft>
                      </a:pPr>
                      <a:r>
                        <a:rPr lang="en-US" sz="1100" b="1">
                          <a:effectLst/>
                          <a:latin typeface="Calibri"/>
                          <a:ea typeface="Times New Roman"/>
                          <a:cs typeface="Times New Roman"/>
                        </a:rPr>
                        <a:t>Total</a:t>
                      </a:r>
                      <a:endParaRPr lang="en-US" sz="1200">
                        <a:effectLst/>
                        <a:latin typeface="Calibri"/>
                        <a:ea typeface="Calibri"/>
                        <a:cs typeface="Times New Roman"/>
                      </a:endParaRPr>
                    </a:p>
                  </a:txBody>
                  <a:tcPr marL="74193" marR="7419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effectLst/>
                          <a:latin typeface="Calibri"/>
                          <a:ea typeface="Times New Roman"/>
                          <a:cs typeface="Times New Roman"/>
                        </a:rPr>
                        <a:t>28,867</a:t>
                      </a:r>
                      <a:endParaRPr lang="en-US" sz="1200">
                        <a:effectLst/>
                        <a:latin typeface="Calibri"/>
                        <a:ea typeface="Calibri"/>
                        <a:cs typeface="Times New Roman"/>
                      </a:endParaRPr>
                    </a:p>
                  </a:txBody>
                  <a:tcPr marL="79003" marR="6430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a:effectLst/>
                          <a:latin typeface="Calibri"/>
                          <a:ea typeface="Times New Roman"/>
                          <a:cs typeface="Times New Roman"/>
                        </a:rPr>
                        <a:t>81,981</a:t>
                      </a:r>
                      <a:endParaRPr lang="en-US" sz="1200">
                        <a:effectLst/>
                        <a:latin typeface="Calibri"/>
                        <a:ea typeface="Calibri"/>
                        <a:cs typeface="Times New Roman"/>
                      </a:endParaRPr>
                    </a:p>
                  </a:txBody>
                  <a:tcPr marL="79003" marR="64301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b="1" dirty="0">
                          <a:effectLst/>
                          <a:latin typeface="Calibri"/>
                          <a:ea typeface="Times New Roman"/>
                          <a:cs typeface="Times New Roman"/>
                        </a:rPr>
                        <a:t>3.31</a:t>
                      </a:r>
                      <a:endParaRPr lang="en-US" sz="1200" dirty="0">
                        <a:effectLst/>
                        <a:latin typeface="Calibri"/>
                        <a:ea typeface="Calibri"/>
                        <a:cs typeface="Times New Roman"/>
                      </a:endParaRPr>
                    </a:p>
                  </a:txBody>
                  <a:tcPr marL="79003" marR="692474"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609600" y="5257800"/>
            <a:ext cx="7924800" cy="600164"/>
          </a:xfrm>
          <a:prstGeom prst="rect">
            <a:avLst/>
          </a:prstGeom>
          <a:noFill/>
        </p:spPr>
        <p:txBody>
          <a:bodyPr wrap="square" rtlCol="0">
            <a:spAutoFit/>
          </a:bodyPr>
          <a:lstStyle/>
          <a:p>
            <a:r>
              <a:rPr lang="en-US" sz="1100" i="1" kern="1200" dirty="0" smtClean="0">
                <a:solidFill>
                  <a:schemeClr val="tx1"/>
                </a:solidFill>
                <a:effectLst/>
                <a:latin typeface="+mn-lt"/>
                <a:ea typeface="+mn-ea"/>
                <a:cs typeface="+mn-cs"/>
              </a:rPr>
              <a:t>Data source: Reference Table E. </a:t>
            </a:r>
            <a:r>
              <a:rPr lang="en-US" sz="1100" i="1" kern="1200" baseline="30000" dirty="0" smtClean="0">
                <a:solidFill>
                  <a:schemeClr val="tx1"/>
                </a:solidFill>
                <a:effectLst/>
                <a:latin typeface="+mn-lt"/>
                <a:ea typeface="+mn-ea"/>
                <a:cs typeface="+mn-cs"/>
              </a:rPr>
              <a:t>a</a:t>
            </a:r>
            <a:r>
              <a:rPr lang="en-US" sz="1100" i="1" kern="1200" dirty="0" smtClean="0">
                <a:solidFill>
                  <a:schemeClr val="tx1"/>
                </a:solidFill>
                <a:effectLst/>
                <a:latin typeface="+mn-lt"/>
                <a:ea typeface="+mn-ea"/>
                <a:cs typeface="+mn-cs"/>
              </a:rPr>
              <a:t> patients listed for a kidney-alone transplant during 2007.* cells with ten or fewer patients are suppressed. . zero patients in this cell. Abbreviations: A, blood group A; AB, blood group AB, B, Blood group B; ESRD, end-stage renal disease; O, blood group O; PRA, panel reactive antibody.</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70179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Title 1"/>
          <p:cNvSpPr>
            <a:spLocks noGrp="1"/>
          </p:cNvSpPr>
          <p:nvPr>
            <p:ph type="title"/>
          </p:nvPr>
        </p:nvSpPr>
        <p:spPr>
          <a:xfrm>
            <a:off x="495300" y="381000"/>
            <a:ext cx="8153400" cy="563562"/>
          </a:xfrm>
          <a:prstGeom prst="rect">
            <a:avLst/>
          </a:prstGeom>
        </p:spPr>
        <p:txBody>
          <a:bodyPr/>
          <a:lstStyle>
            <a:lvl1pPr algn="l">
              <a:defRPr lang="en-US" sz="1100" b="1" smtClean="0">
                <a:effectLst/>
              </a:defRPr>
            </a:lvl1pPr>
          </a:lstStyle>
          <a:p>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a:t>
            </a:r>
            <a:r>
              <a:rPr lang="en-US" sz="1100" b="1" u="none" strike="noStrike" kern="1200" dirty="0" smtClean="0">
                <a:solidFill>
                  <a:schemeClr val="tx1"/>
                </a:solidFill>
                <a:effectLst/>
                <a:latin typeface="+mj-lt"/>
                <a:ea typeface="+mj-ea"/>
                <a:cs typeface="+mj-cs"/>
              </a:rPr>
              <a:t>Figure i.2</a:t>
            </a:r>
            <a:r>
              <a:rPr lang="en-US" sz="1100" b="1" kern="1200" dirty="0" smtClean="0">
                <a:solidFill>
                  <a:schemeClr val="tx1"/>
                </a:solidFill>
                <a:effectLst/>
                <a:latin typeface="+mj-lt"/>
                <a:ea typeface="+mj-ea"/>
                <a:cs typeface="+mj-cs"/>
              </a:rPr>
              <a:t> Trends in the number of incident cases of ESRD, in thousands, by modality, in the U.S. population, 1980-2012</a:t>
            </a:r>
            <a:endParaRPr lang="en-US" spc="30" dirty="0">
              <a:ea typeface="Times New Roman"/>
              <a:cs typeface="Times New Roman"/>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17" y="1295400"/>
            <a:ext cx="6070566"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5334000"/>
            <a:ext cx="77724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Data Source: Reference table D1. Abbreviations: ESRD, end-stage renal disease. This graphic is also presented as Figure 1.1.</a:t>
            </a:r>
            <a:endParaRPr lang="en-US" sz="1100" dirty="0"/>
          </a:p>
        </p:txBody>
      </p:sp>
    </p:spTree>
    <p:extLst>
      <p:ext uri="{BB962C8B-B14F-4D97-AF65-F5344CB8AC3E}">
        <p14:creationId xmlns:p14="http://schemas.microsoft.com/office/powerpoint/2010/main" val="124104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2, ESRD, </a:t>
            </a:r>
            <a:r>
              <a:rPr lang="en-US" dirty="0" err="1" smtClean="0"/>
              <a:t>Ch</a:t>
            </a:r>
            <a:r>
              <a:rPr lang="en-US" dirty="0" smtClean="0"/>
              <a:t> </a:t>
            </a:r>
            <a:r>
              <a:rPr lang="en-US" dirty="0" err="1" smtClean="0"/>
              <a:t>i</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Title 1"/>
          <p:cNvSpPr>
            <a:spLocks noGrp="1"/>
          </p:cNvSpPr>
          <p:nvPr>
            <p:ph type="title"/>
          </p:nvPr>
        </p:nvSpPr>
        <p:spPr>
          <a:xfrm>
            <a:off x="404813" y="381000"/>
            <a:ext cx="8334375" cy="563562"/>
          </a:xfrm>
          <a:prstGeom prst="rect">
            <a:avLst/>
          </a:prstGeom>
        </p:spPr>
        <p:txBody>
          <a:bodyPr/>
          <a:lstStyle>
            <a:lvl1pPr algn="l">
              <a:defRPr lang="en-US" sz="1100" b="1" smtClean="0">
                <a:effectLst/>
              </a:defRPr>
            </a:lvl1pPr>
          </a:lstStyle>
          <a:p>
            <a:r>
              <a:rPr lang="en-US" sz="1100" b="1" spc="30" dirty="0" err="1" smtClean="0">
                <a:solidFill>
                  <a:srgbClr val="808080"/>
                </a:solidFill>
                <a:effectLst/>
                <a:latin typeface="+mj-lt"/>
                <a:ea typeface="Times New Roman"/>
                <a:cs typeface="Times New Roman"/>
              </a:rPr>
              <a:t>vol</a:t>
            </a:r>
            <a:r>
              <a:rPr lang="en-US" sz="1100" b="1" spc="30" dirty="0" smtClean="0">
                <a:solidFill>
                  <a:srgbClr val="808080"/>
                </a:solidFill>
                <a:effectLst/>
                <a:latin typeface="+mj-lt"/>
                <a:ea typeface="Times New Roman"/>
                <a:cs typeface="Times New Roman"/>
              </a:rPr>
              <a:t> 2</a:t>
            </a:r>
            <a:r>
              <a:rPr lang="en-US" sz="1100" b="1" spc="30" dirty="0" smtClean="0">
                <a:effectLst/>
                <a:latin typeface="+mj-lt"/>
                <a:ea typeface="Times New Roman"/>
                <a:cs typeface="Times New Roman"/>
              </a:rPr>
              <a:t> Figure i.3 </a:t>
            </a:r>
            <a:r>
              <a:rPr lang="en-US" sz="1100" dirty="0" smtClean="0">
                <a:effectLst/>
                <a:latin typeface="+mj-lt"/>
                <a:ea typeface="Calibri"/>
                <a:cs typeface="Times New Roman"/>
              </a:rPr>
              <a:t>Trends in the number of prevalent cases of ESRD, in thousands, by modality, in the U.S. population, 1980-2012</a:t>
            </a:r>
            <a:endParaRPr lang="en-US" spc="30" dirty="0">
              <a:ea typeface="Times New Roman"/>
              <a:cs typeface="Times New Roman"/>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460" y="1295400"/>
            <a:ext cx="6129080" cy="367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 y="5483599"/>
            <a:ext cx="7658100" cy="261610"/>
          </a:xfrm>
          <a:prstGeom prst="rect">
            <a:avLst/>
          </a:prstGeom>
          <a:noFill/>
        </p:spPr>
        <p:txBody>
          <a:bodyPr wrap="square" rtlCol="0">
            <a:spAutoFit/>
          </a:bodyPr>
          <a:lstStyle/>
          <a:p>
            <a:r>
              <a:rPr lang="en-US" sz="1100" i="1" kern="1200" dirty="0" smtClean="0">
                <a:solidFill>
                  <a:schemeClr val="tx1"/>
                </a:solidFill>
                <a:effectLst/>
                <a:latin typeface="+mn-lt"/>
                <a:ea typeface="+mn-ea"/>
                <a:cs typeface="+mn-cs"/>
              </a:rPr>
              <a:t>Data Source: Reference table D.1. Abbreviations: ESRD, end-stage renal disease.</a:t>
            </a:r>
            <a:r>
              <a:rPr lang="en-US" sz="1100" i="0" kern="1200" dirty="0" smtClean="0">
                <a:solidFill>
                  <a:schemeClr val="tx1"/>
                </a:solidFill>
                <a:effectLst/>
                <a:latin typeface="+mn-lt"/>
                <a:ea typeface="+mn-ea"/>
                <a:cs typeface="+mn-cs"/>
              </a:rPr>
              <a:t> </a:t>
            </a:r>
            <a:r>
              <a:rPr lang="en-US" sz="1100" i="1" kern="1200" dirty="0" smtClean="0">
                <a:solidFill>
                  <a:schemeClr val="tx1"/>
                </a:solidFill>
                <a:effectLst/>
                <a:latin typeface="+mn-lt"/>
                <a:ea typeface="+mn-ea"/>
                <a:cs typeface="+mn-cs"/>
              </a:rPr>
              <a:t>This graphic is also presented as Figure 1.10.</a:t>
            </a:r>
            <a:endParaRPr lang="en-US" sz="1100"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36639602"/>
      </p:ext>
    </p:extLst>
  </p:cSld>
  <p:clrMapOvr>
    <a:masterClrMapping/>
  </p:clrMapOvr>
</p:sld>
</file>

<file path=ppt/theme/theme1.xml><?xml version="1.0" encoding="utf-8"?>
<a:theme xmlns:a="http://schemas.openxmlformats.org/drawingml/2006/main" name="ADR_PPT_Template-ESR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ADR_PPT_Template-ESRD</Template>
  <TotalTime>102</TotalTime>
  <Words>3745</Words>
  <Application>Microsoft Office PowerPoint</Application>
  <PresentationFormat>On-screen Show (4:3)</PresentationFormat>
  <Paragraphs>676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ADR_PPT_Template-ESRD</vt:lpstr>
      <vt:lpstr>PowerPoint Presentation</vt:lpstr>
      <vt:lpstr>vol 2 Table i.1  Summary statistics on reported ESRD therapy in the United States, by age, race, ethnicity, sex, &amp; primary diagnosis, 2012</vt:lpstr>
      <vt:lpstr>vol 2 Table i.1  Summary statistics on reported ESRD therapy in the United States, by age, race, ethnicity, sex, &amp; primary diagnosis, 2012 (continued)</vt:lpstr>
      <vt:lpstr>vol 2 Figure i.1  Counts of new &amp; returning dialysis patients, 1991–2012  </vt:lpstr>
      <vt:lpstr>vol 2 Figure i.1  Counts of new &amp; returning dialysis patients, 1991–2012 (continued)  </vt:lpstr>
      <vt:lpstr>vol 2 Table i.2  ESRD-certified patients on the waiting list for kidney and kidney/pancreas transplants</vt:lpstr>
      <vt:lpstr>vol 2 Table i.2  ESRD-certified patients on the waiting list for kidney and kidney/pancreas transplants  (continued)</vt:lpstr>
      <vt:lpstr>vol 2 Figure i.2 Trends in the number of incident cases of ESRD, in thousands, by modality, in the U.S. population, 1980-2012</vt:lpstr>
      <vt:lpstr>vol 2 Figure i.3 Trends in the number of prevalent cases of ESRD, in thousands, by modality, in the U.S. population, 1980-2012</vt:lpstr>
      <vt:lpstr>vol 2 Figure i.4  Trend in the number of prevalent ESRD patients using home dialysis, in thousands, by type of therapy, in the U.S. population, 1980-2012</vt:lpstr>
      <vt:lpstr>vol 2 Figure i.5 VA use during the first year of HD by time since initiation of ESRD treatment, among patients new to HD in 2012, from the ESRD Medical Evidence 2728 Form and CROWNWeb data</vt:lpstr>
      <vt:lpstr>vol 2 Figure i.6  Mean monthly Hgb level and mean weekly EPO dose (monthly average, expressed in units/week) in adult HD patients on dialysis ≥90 days, from Medicare claims: time trend from 1995-2012 </vt:lpstr>
      <vt:lpstr>vol 2 Figure i.7 Trends in adjusted all-cause &amp; cause-specific hospitalization rates, by modality</vt:lpstr>
      <vt:lpstr>vol 2 Figure i.7 Trends in adjusted all-cause &amp; cause-specific hospitalization rates, by modality (continued)</vt:lpstr>
      <vt:lpstr>vol 2 Figure i.8 Rehospitalization or death within 30 days from live hospital discharge, by age, 2012</vt:lpstr>
      <vt:lpstr>vol 2 Figure i.9 Adjusted all-cause mortality rates, overall and by modality</vt:lpstr>
      <vt:lpstr>vol 2 Figure i.10 Adjusted all-cause mortality in the first year of hemodialysis, by year of initiation of dialysis </vt:lpstr>
      <vt:lpstr>vol 2 Figure i.11 Adjusted all-cause mortality in the ESRD &amp; general populations, by age, 2012</vt:lpstr>
      <vt:lpstr>vol 2 Figure i.12  Trends in transplantation: unadjusted rates, waiting list counts, waiting time, counts of transplants per year.</vt:lpstr>
      <vt:lpstr>vol 2 Figure i.13  Outcomes: deceased donor transplants at one year</vt:lpstr>
      <vt:lpstr>vol 2 Figure i.14  Outcomes: living donor transplants at one year</vt:lpstr>
      <vt:lpstr>vol 2 Figure i.15  Incident &amp; December 31 point prevalent ESRD patients (aged 0–19 years) </vt:lpstr>
      <vt:lpstr>vol 2 Figure i.16  Adjusted 5 year survival in pediatric ESRD patients from day 1 by age (aged 0-19 years), 2003-2007</vt:lpstr>
      <vt:lpstr>vol 2 Figure i.17 Dialysis units &amp; patient counts, by unit affiliation, 2010–2012</vt:lpstr>
      <vt:lpstr>vol 2 Figure i.17 Dialysis units &amp; patient counts, by unit affiliation, 2010–2012 (continued)</vt:lpstr>
      <vt:lpstr>vol 2 Figure i.18  Annual percent change in Medicare ESRD spending</vt:lpstr>
      <vt:lpstr>vol 2 Figure i.19 Costs of the Medicare &amp; ESRD programs (excluding Part D)</vt:lpstr>
      <vt:lpstr>vol 2 Figure i.20 Incidence rate of ESRD, per million population, by country, in 2012</vt:lpstr>
      <vt:lpstr>vol 2 Figure i.21  Prevalence of ESRD, per million population, by country, in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43</cp:revision>
  <dcterms:created xsi:type="dcterms:W3CDTF">2014-11-10T16:35:43Z</dcterms:created>
  <dcterms:modified xsi:type="dcterms:W3CDTF">2014-11-24T22:11:33Z</dcterms:modified>
</cp:coreProperties>
</file>